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72" r:id="rId9"/>
    <p:sldId id="273" r:id="rId10"/>
    <p:sldId id="265" r:id="rId11"/>
    <p:sldId id="270" r:id="rId12"/>
    <p:sldId id="267" r:id="rId13"/>
    <p:sldId id="268" r:id="rId14"/>
    <p:sldId id="269" r:id="rId15"/>
    <p:sldId id="271" r:id="rId16"/>
    <p:sldId id="274" r:id="rId17"/>
    <p:sldId id="296" r:id="rId18"/>
    <p:sldId id="297" r:id="rId19"/>
    <p:sldId id="291" r:id="rId20"/>
    <p:sldId id="298" r:id="rId21"/>
    <p:sldId id="299" r:id="rId22"/>
    <p:sldId id="301" r:id="rId23"/>
    <p:sldId id="300" r:id="rId24"/>
    <p:sldId id="302" r:id="rId25"/>
    <p:sldId id="264" r:id="rId26"/>
    <p:sldId id="26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00FA8-74FB-45DC-8F31-2A9E4192132A}" type="doc">
      <dgm:prSet loTypeId="urn:microsoft.com/office/officeart/2005/8/layout/chevron1" loCatId="process" qsTypeId="urn:microsoft.com/office/officeart/2005/8/quickstyle/simple1" qsCatId="simple" csTypeId="urn:microsoft.com/office/officeart/2005/8/colors/accent1_2" csCatId="accent1" phldr="1"/>
      <dgm:spPr/>
    </dgm:pt>
    <dgm:pt modelId="{A2E8C579-4F8B-49E2-B21B-E848B3BD9B2D}">
      <dgm:prSet phldrT="[Text]" custT="1"/>
      <dgm:spPr/>
      <dgm:t>
        <a:bodyPr/>
        <a:lstStyle/>
        <a:p>
          <a:r>
            <a:rPr lang="en-US" sz="1200" dirty="0"/>
            <a:t>Load Libraries and dataset</a:t>
          </a:r>
        </a:p>
      </dgm:t>
    </dgm:pt>
    <dgm:pt modelId="{86EFE752-DFB6-4A54-AF88-270F3AC4FED2}" type="parTrans" cxnId="{8A4F95E6-E73F-455A-BB17-748F252B2789}">
      <dgm:prSet/>
      <dgm:spPr/>
      <dgm:t>
        <a:bodyPr/>
        <a:lstStyle/>
        <a:p>
          <a:endParaRPr lang="en-US"/>
        </a:p>
      </dgm:t>
    </dgm:pt>
    <dgm:pt modelId="{68F4DBBC-F25B-402B-B458-9044BF38F428}" type="sibTrans" cxnId="{8A4F95E6-E73F-455A-BB17-748F252B2789}">
      <dgm:prSet/>
      <dgm:spPr/>
      <dgm:t>
        <a:bodyPr/>
        <a:lstStyle/>
        <a:p>
          <a:endParaRPr lang="en-US"/>
        </a:p>
      </dgm:t>
    </dgm:pt>
    <dgm:pt modelId="{787BCA32-AD1D-4A69-AE44-29625BAA74D2}">
      <dgm:prSet phldrT="[Text]" custT="1"/>
      <dgm:spPr/>
      <dgm:t>
        <a:bodyPr/>
        <a:lstStyle/>
        <a:p>
          <a:r>
            <a:rPr lang="en-US" sz="1400" dirty="0"/>
            <a:t>Data Cleaning</a:t>
          </a:r>
        </a:p>
      </dgm:t>
    </dgm:pt>
    <dgm:pt modelId="{D871FCB3-2C3D-4174-93CB-E62F7BCE4B69}" type="parTrans" cxnId="{ADD34F6D-1594-442F-A4F7-981AF7CD8969}">
      <dgm:prSet/>
      <dgm:spPr/>
      <dgm:t>
        <a:bodyPr/>
        <a:lstStyle/>
        <a:p>
          <a:endParaRPr lang="en-US"/>
        </a:p>
      </dgm:t>
    </dgm:pt>
    <dgm:pt modelId="{1CAFF8E1-8201-40CB-A48F-99C73DEAD609}" type="sibTrans" cxnId="{ADD34F6D-1594-442F-A4F7-981AF7CD8969}">
      <dgm:prSet/>
      <dgm:spPr/>
      <dgm:t>
        <a:bodyPr/>
        <a:lstStyle/>
        <a:p>
          <a:endParaRPr lang="en-US"/>
        </a:p>
      </dgm:t>
    </dgm:pt>
    <dgm:pt modelId="{C502B2A9-9A2C-4D3F-8B96-5EC236825149}">
      <dgm:prSet phldrT="[Text]" custT="1"/>
      <dgm:spPr/>
      <dgm:t>
        <a:bodyPr/>
        <a:lstStyle/>
        <a:p>
          <a:r>
            <a:rPr lang="en-US" sz="1400" dirty="0"/>
            <a:t>Data Transformation</a:t>
          </a:r>
        </a:p>
      </dgm:t>
    </dgm:pt>
    <dgm:pt modelId="{0519E3BD-DA90-4A4E-B388-0174E3B04853}" type="parTrans" cxnId="{255C4E3C-A2AF-4746-B2D4-C5B4852F69ED}">
      <dgm:prSet/>
      <dgm:spPr/>
      <dgm:t>
        <a:bodyPr/>
        <a:lstStyle/>
        <a:p>
          <a:endParaRPr lang="en-US"/>
        </a:p>
      </dgm:t>
    </dgm:pt>
    <dgm:pt modelId="{D6DCE23B-373C-4DA3-BCC5-8B21D29BEDF1}" type="sibTrans" cxnId="{255C4E3C-A2AF-4746-B2D4-C5B4852F69ED}">
      <dgm:prSet/>
      <dgm:spPr/>
      <dgm:t>
        <a:bodyPr/>
        <a:lstStyle/>
        <a:p>
          <a:endParaRPr lang="en-US"/>
        </a:p>
      </dgm:t>
    </dgm:pt>
    <dgm:pt modelId="{C25953B4-4D7A-4EEF-8721-B4DEE60C8458}">
      <dgm:prSet phldrT="[Text]" custT="1"/>
      <dgm:spPr/>
      <dgm:t>
        <a:bodyPr/>
        <a:lstStyle/>
        <a:p>
          <a:r>
            <a:rPr lang="en-US" sz="1200" dirty="0"/>
            <a:t>Training and Testing dataset</a:t>
          </a:r>
        </a:p>
      </dgm:t>
    </dgm:pt>
    <dgm:pt modelId="{684FF23C-9DCA-4EA9-B66E-67DFBD36C419}" type="parTrans" cxnId="{1239246A-481A-4FDA-BB14-1E81E0B1400E}">
      <dgm:prSet/>
      <dgm:spPr/>
      <dgm:t>
        <a:bodyPr/>
        <a:lstStyle/>
        <a:p>
          <a:endParaRPr lang="en-US"/>
        </a:p>
      </dgm:t>
    </dgm:pt>
    <dgm:pt modelId="{FCDFD076-0E7E-49DF-98F4-E16149300C71}" type="sibTrans" cxnId="{1239246A-481A-4FDA-BB14-1E81E0B1400E}">
      <dgm:prSet/>
      <dgm:spPr/>
      <dgm:t>
        <a:bodyPr/>
        <a:lstStyle/>
        <a:p>
          <a:endParaRPr lang="en-US"/>
        </a:p>
      </dgm:t>
    </dgm:pt>
    <dgm:pt modelId="{D62169A5-9611-4889-9A7A-1FCE9D476F2C}">
      <dgm:prSet phldrT="[Text]" custT="1"/>
      <dgm:spPr/>
      <dgm:t>
        <a:bodyPr/>
        <a:lstStyle/>
        <a:p>
          <a:r>
            <a:rPr lang="en-US" sz="1400" dirty="0"/>
            <a:t>Regression Model</a:t>
          </a:r>
        </a:p>
      </dgm:t>
    </dgm:pt>
    <dgm:pt modelId="{A347114D-BB72-4A13-9AB3-5F306B309301}" type="parTrans" cxnId="{1E62FA20-9597-487A-8697-737842A4BFCA}">
      <dgm:prSet/>
      <dgm:spPr/>
      <dgm:t>
        <a:bodyPr/>
        <a:lstStyle/>
        <a:p>
          <a:endParaRPr lang="en-US"/>
        </a:p>
      </dgm:t>
    </dgm:pt>
    <dgm:pt modelId="{C017EC70-E353-43CE-8EB8-9DBAA03A79C3}" type="sibTrans" cxnId="{1E62FA20-9597-487A-8697-737842A4BFCA}">
      <dgm:prSet/>
      <dgm:spPr/>
      <dgm:t>
        <a:bodyPr/>
        <a:lstStyle/>
        <a:p>
          <a:endParaRPr lang="en-US"/>
        </a:p>
      </dgm:t>
    </dgm:pt>
    <dgm:pt modelId="{4584758B-15AF-4661-90C6-CB4A4888B7A1}" type="pres">
      <dgm:prSet presAssocID="{C1700FA8-74FB-45DC-8F31-2A9E4192132A}" presName="Name0" presStyleCnt="0">
        <dgm:presLayoutVars>
          <dgm:dir/>
          <dgm:animLvl val="lvl"/>
          <dgm:resizeHandles val="exact"/>
        </dgm:presLayoutVars>
      </dgm:prSet>
      <dgm:spPr/>
    </dgm:pt>
    <dgm:pt modelId="{56FDE797-6D5A-4C0C-9835-844506EB8EA8}" type="pres">
      <dgm:prSet presAssocID="{A2E8C579-4F8B-49E2-B21B-E848B3BD9B2D}" presName="parTxOnly" presStyleLbl="node1" presStyleIdx="0" presStyleCnt="5">
        <dgm:presLayoutVars>
          <dgm:chMax val="0"/>
          <dgm:chPref val="0"/>
          <dgm:bulletEnabled val="1"/>
        </dgm:presLayoutVars>
      </dgm:prSet>
      <dgm:spPr/>
      <dgm:t>
        <a:bodyPr/>
        <a:lstStyle/>
        <a:p>
          <a:endParaRPr lang="en-US"/>
        </a:p>
      </dgm:t>
    </dgm:pt>
    <dgm:pt modelId="{65F90783-C43E-4384-81DF-712A5F3DF24D}" type="pres">
      <dgm:prSet presAssocID="{68F4DBBC-F25B-402B-B458-9044BF38F428}" presName="parTxOnlySpace" presStyleCnt="0"/>
      <dgm:spPr/>
    </dgm:pt>
    <dgm:pt modelId="{466A0ACA-E2CD-421A-A005-FC69342EE608}" type="pres">
      <dgm:prSet presAssocID="{787BCA32-AD1D-4A69-AE44-29625BAA74D2}" presName="parTxOnly" presStyleLbl="node1" presStyleIdx="1" presStyleCnt="5">
        <dgm:presLayoutVars>
          <dgm:chMax val="0"/>
          <dgm:chPref val="0"/>
          <dgm:bulletEnabled val="1"/>
        </dgm:presLayoutVars>
      </dgm:prSet>
      <dgm:spPr/>
      <dgm:t>
        <a:bodyPr/>
        <a:lstStyle/>
        <a:p>
          <a:endParaRPr lang="en-US"/>
        </a:p>
      </dgm:t>
    </dgm:pt>
    <dgm:pt modelId="{689960B0-6A30-4960-B1A4-6F9EA9859C40}" type="pres">
      <dgm:prSet presAssocID="{1CAFF8E1-8201-40CB-A48F-99C73DEAD609}" presName="parTxOnlySpace" presStyleCnt="0"/>
      <dgm:spPr/>
    </dgm:pt>
    <dgm:pt modelId="{A9CC55AA-77B4-421C-94C2-739EDD9A8A24}" type="pres">
      <dgm:prSet presAssocID="{C502B2A9-9A2C-4D3F-8B96-5EC236825149}" presName="parTxOnly" presStyleLbl="node1" presStyleIdx="2" presStyleCnt="5" custScaleX="125834" custScaleY="106177" custLinFactNeighborX="909" custLinFactNeighborY="-3121">
        <dgm:presLayoutVars>
          <dgm:chMax val="0"/>
          <dgm:chPref val="0"/>
          <dgm:bulletEnabled val="1"/>
        </dgm:presLayoutVars>
      </dgm:prSet>
      <dgm:spPr/>
      <dgm:t>
        <a:bodyPr/>
        <a:lstStyle/>
        <a:p>
          <a:endParaRPr lang="en-US"/>
        </a:p>
      </dgm:t>
    </dgm:pt>
    <dgm:pt modelId="{A0CDE6CA-2E0B-4B80-8EA0-0BBA01FE7060}" type="pres">
      <dgm:prSet presAssocID="{D6DCE23B-373C-4DA3-BCC5-8B21D29BEDF1}" presName="parTxOnlySpace" presStyleCnt="0"/>
      <dgm:spPr/>
    </dgm:pt>
    <dgm:pt modelId="{1C13895D-5391-40D3-8F4B-45573E53BB1E}" type="pres">
      <dgm:prSet presAssocID="{C25953B4-4D7A-4EEF-8721-B4DEE60C8458}" presName="parTxOnly" presStyleLbl="node1" presStyleIdx="3" presStyleCnt="5" custScaleX="98816" custScaleY="109257" custLinFactNeighborX="909" custLinFactNeighborY="-3121">
        <dgm:presLayoutVars>
          <dgm:chMax val="0"/>
          <dgm:chPref val="0"/>
          <dgm:bulletEnabled val="1"/>
        </dgm:presLayoutVars>
      </dgm:prSet>
      <dgm:spPr/>
      <dgm:t>
        <a:bodyPr/>
        <a:lstStyle/>
        <a:p>
          <a:endParaRPr lang="en-US"/>
        </a:p>
      </dgm:t>
    </dgm:pt>
    <dgm:pt modelId="{146572E3-C7E0-4D3D-9E2F-A779B60DACFB}" type="pres">
      <dgm:prSet presAssocID="{FCDFD076-0E7E-49DF-98F4-E16149300C71}" presName="parTxOnlySpace" presStyleCnt="0"/>
      <dgm:spPr/>
    </dgm:pt>
    <dgm:pt modelId="{CFB520D7-DF47-476A-9B84-12FCD6279C94}" type="pres">
      <dgm:prSet presAssocID="{D62169A5-9611-4889-9A7A-1FCE9D476F2C}" presName="parTxOnly" presStyleLbl="node1" presStyleIdx="4" presStyleCnt="5" custLinFactNeighborX="909" custLinFactNeighborY="-3121">
        <dgm:presLayoutVars>
          <dgm:chMax val="0"/>
          <dgm:chPref val="0"/>
          <dgm:bulletEnabled val="1"/>
        </dgm:presLayoutVars>
      </dgm:prSet>
      <dgm:spPr/>
      <dgm:t>
        <a:bodyPr/>
        <a:lstStyle/>
        <a:p>
          <a:endParaRPr lang="en-US"/>
        </a:p>
      </dgm:t>
    </dgm:pt>
  </dgm:ptLst>
  <dgm:cxnLst>
    <dgm:cxn modelId="{277F9421-592E-45C4-9A53-CC421AAED23D}" type="presOf" srcId="{787BCA32-AD1D-4A69-AE44-29625BAA74D2}" destId="{466A0ACA-E2CD-421A-A005-FC69342EE608}" srcOrd="0" destOrd="0" presId="urn:microsoft.com/office/officeart/2005/8/layout/chevron1"/>
    <dgm:cxn modelId="{1239246A-481A-4FDA-BB14-1E81E0B1400E}" srcId="{C1700FA8-74FB-45DC-8F31-2A9E4192132A}" destId="{C25953B4-4D7A-4EEF-8721-B4DEE60C8458}" srcOrd="3" destOrd="0" parTransId="{684FF23C-9DCA-4EA9-B66E-67DFBD36C419}" sibTransId="{FCDFD076-0E7E-49DF-98F4-E16149300C71}"/>
    <dgm:cxn modelId="{A380E9D8-B967-499D-BDD8-F3B4490CCE86}" type="presOf" srcId="{D62169A5-9611-4889-9A7A-1FCE9D476F2C}" destId="{CFB520D7-DF47-476A-9B84-12FCD6279C94}" srcOrd="0" destOrd="0" presId="urn:microsoft.com/office/officeart/2005/8/layout/chevron1"/>
    <dgm:cxn modelId="{E2D74F0F-E725-4141-8FF9-CCA2BDF59509}" type="presOf" srcId="{C25953B4-4D7A-4EEF-8721-B4DEE60C8458}" destId="{1C13895D-5391-40D3-8F4B-45573E53BB1E}" srcOrd="0" destOrd="0" presId="urn:microsoft.com/office/officeart/2005/8/layout/chevron1"/>
    <dgm:cxn modelId="{F6F2F934-8F0D-40EC-900F-ED71D54F7DD3}" type="presOf" srcId="{C502B2A9-9A2C-4D3F-8B96-5EC236825149}" destId="{A9CC55AA-77B4-421C-94C2-739EDD9A8A24}" srcOrd="0" destOrd="0" presId="urn:microsoft.com/office/officeart/2005/8/layout/chevron1"/>
    <dgm:cxn modelId="{1E62FA20-9597-487A-8697-737842A4BFCA}" srcId="{C1700FA8-74FB-45DC-8F31-2A9E4192132A}" destId="{D62169A5-9611-4889-9A7A-1FCE9D476F2C}" srcOrd="4" destOrd="0" parTransId="{A347114D-BB72-4A13-9AB3-5F306B309301}" sibTransId="{C017EC70-E353-43CE-8EB8-9DBAA03A79C3}"/>
    <dgm:cxn modelId="{ADD34F6D-1594-442F-A4F7-981AF7CD8969}" srcId="{C1700FA8-74FB-45DC-8F31-2A9E4192132A}" destId="{787BCA32-AD1D-4A69-AE44-29625BAA74D2}" srcOrd="1" destOrd="0" parTransId="{D871FCB3-2C3D-4174-93CB-E62F7BCE4B69}" sibTransId="{1CAFF8E1-8201-40CB-A48F-99C73DEAD609}"/>
    <dgm:cxn modelId="{288E86F6-B59B-4C8E-B24B-9C22692F2D82}" type="presOf" srcId="{C1700FA8-74FB-45DC-8F31-2A9E4192132A}" destId="{4584758B-15AF-4661-90C6-CB4A4888B7A1}" srcOrd="0" destOrd="0" presId="urn:microsoft.com/office/officeart/2005/8/layout/chevron1"/>
    <dgm:cxn modelId="{255C4E3C-A2AF-4746-B2D4-C5B4852F69ED}" srcId="{C1700FA8-74FB-45DC-8F31-2A9E4192132A}" destId="{C502B2A9-9A2C-4D3F-8B96-5EC236825149}" srcOrd="2" destOrd="0" parTransId="{0519E3BD-DA90-4A4E-B388-0174E3B04853}" sibTransId="{D6DCE23B-373C-4DA3-BCC5-8B21D29BEDF1}"/>
    <dgm:cxn modelId="{8A4F95E6-E73F-455A-BB17-748F252B2789}" srcId="{C1700FA8-74FB-45DC-8F31-2A9E4192132A}" destId="{A2E8C579-4F8B-49E2-B21B-E848B3BD9B2D}" srcOrd="0" destOrd="0" parTransId="{86EFE752-DFB6-4A54-AF88-270F3AC4FED2}" sibTransId="{68F4DBBC-F25B-402B-B458-9044BF38F428}"/>
    <dgm:cxn modelId="{AB07DA21-512C-4234-A0BA-6FEC5E309BBF}" type="presOf" srcId="{A2E8C579-4F8B-49E2-B21B-E848B3BD9B2D}" destId="{56FDE797-6D5A-4C0C-9835-844506EB8EA8}" srcOrd="0" destOrd="0" presId="urn:microsoft.com/office/officeart/2005/8/layout/chevron1"/>
    <dgm:cxn modelId="{99D5C55C-CEC1-4FBC-BB74-DD67D55DAF5C}" type="presParOf" srcId="{4584758B-15AF-4661-90C6-CB4A4888B7A1}" destId="{56FDE797-6D5A-4C0C-9835-844506EB8EA8}" srcOrd="0" destOrd="0" presId="urn:microsoft.com/office/officeart/2005/8/layout/chevron1"/>
    <dgm:cxn modelId="{18E35385-7872-4041-B724-8F3993CCCB9C}" type="presParOf" srcId="{4584758B-15AF-4661-90C6-CB4A4888B7A1}" destId="{65F90783-C43E-4384-81DF-712A5F3DF24D}" srcOrd="1" destOrd="0" presId="urn:microsoft.com/office/officeart/2005/8/layout/chevron1"/>
    <dgm:cxn modelId="{C8E794AA-049A-45F1-912A-E637F847EFFB}" type="presParOf" srcId="{4584758B-15AF-4661-90C6-CB4A4888B7A1}" destId="{466A0ACA-E2CD-421A-A005-FC69342EE608}" srcOrd="2" destOrd="0" presId="urn:microsoft.com/office/officeart/2005/8/layout/chevron1"/>
    <dgm:cxn modelId="{50A3AA34-E976-4C1F-9959-403AD04F80A2}" type="presParOf" srcId="{4584758B-15AF-4661-90C6-CB4A4888B7A1}" destId="{689960B0-6A30-4960-B1A4-6F9EA9859C40}" srcOrd="3" destOrd="0" presId="urn:microsoft.com/office/officeart/2005/8/layout/chevron1"/>
    <dgm:cxn modelId="{D936CF36-3BEC-413F-8665-7857CD749E35}" type="presParOf" srcId="{4584758B-15AF-4661-90C6-CB4A4888B7A1}" destId="{A9CC55AA-77B4-421C-94C2-739EDD9A8A24}" srcOrd="4" destOrd="0" presId="urn:microsoft.com/office/officeart/2005/8/layout/chevron1"/>
    <dgm:cxn modelId="{F13E58D7-526B-4AA9-9C8B-0BBD1E6F6D6D}" type="presParOf" srcId="{4584758B-15AF-4661-90C6-CB4A4888B7A1}" destId="{A0CDE6CA-2E0B-4B80-8EA0-0BBA01FE7060}" srcOrd="5" destOrd="0" presId="urn:microsoft.com/office/officeart/2005/8/layout/chevron1"/>
    <dgm:cxn modelId="{4C2DBE81-1C51-4950-93CB-D19982986EFD}" type="presParOf" srcId="{4584758B-15AF-4661-90C6-CB4A4888B7A1}" destId="{1C13895D-5391-40D3-8F4B-45573E53BB1E}" srcOrd="6" destOrd="0" presId="urn:microsoft.com/office/officeart/2005/8/layout/chevron1"/>
    <dgm:cxn modelId="{AB25C6DB-5198-46E6-A628-CD6C5AA1352E}" type="presParOf" srcId="{4584758B-15AF-4661-90C6-CB4A4888B7A1}" destId="{146572E3-C7E0-4D3D-9E2F-A779B60DACFB}" srcOrd="7" destOrd="0" presId="urn:microsoft.com/office/officeart/2005/8/layout/chevron1"/>
    <dgm:cxn modelId="{B679A789-24A5-47E3-BBCA-218E1E61B189}" type="presParOf" srcId="{4584758B-15AF-4661-90C6-CB4A4888B7A1}" destId="{CFB520D7-DF47-476A-9B84-12FCD6279C94}"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34080E-A581-45A8-8E4D-97240264D501}"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B4B6C-AC35-44E0-9C09-7314DCD373C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20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4080E-A581-45A8-8E4D-97240264D501}"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B4B6C-AC35-44E0-9C09-7314DCD373C1}" type="slidenum">
              <a:rPr lang="en-US" smtClean="0"/>
              <a:t>‹#›</a:t>
            </a:fld>
            <a:endParaRPr lang="en-US"/>
          </a:p>
        </p:txBody>
      </p:sp>
    </p:spTree>
    <p:extLst>
      <p:ext uri="{BB962C8B-B14F-4D97-AF65-F5344CB8AC3E}">
        <p14:creationId xmlns:p14="http://schemas.microsoft.com/office/powerpoint/2010/main" val="3058111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4080E-A581-45A8-8E4D-97240264D501}"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B4B6C-AC35-44E0-9C09-7314DCD373C1}" type="slidenum">
              <a:rPr lang="en-US" smtClean="0"/>
              <a:t>‹#›</a:t>
            </a:fld>
            <a:endParaRPr lang="en-US"/>
          </a:p>
        </p:txBody>
      </p:sp>
    </p:spTree>
    <p:extLst>
      <p:ext uri="{BB962C8B-B14F-4D97-AF65-F5344CB8AC3E}">
        <p14:creationId xmlns:p14="http://schemas.microsoft.com/office/powerpoint/2010/main" val="269806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4080E-A581-45A8-8E4D-97240264D501}"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B4B6C-AC35-44E0-9C09-7314DCD373C1}" type="slidenum">
              <a:rPr lang="en-US" smtClean="0"/>
              <a:t>‹#›</a:t>
            </a:fld>
            <a:endParaRPr lang="en-US"/>
          </a:p>
        </p:txBody>
      </p:sp>
    </p:spTree>
    <p:extLst>
      <p:ext uri="{BB962C8B-B14F-4D97-AF65-F5344CB8AC3E}">
        <p14:creationId xmlns:p14="http://schemas.microsoft.com/office/powerpoint/2010/main" val="1295086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34080E-A581-45A8-8E4D-97240264D501}" type="datetimeFigureOut">
              <a:rPr lang="en-US" smtClean="0"/>
              <a:t>12/11/2016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CB4B6C-AC35-44E0-9C09-7314DCD373C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64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34080E-A581-45A8-8E4D-97240264D501}"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B4B6C-AC35-44E0-9C09-7314DCD373C1}" type="slidenum">
              <a:rPr lang="en-US" smtClean="0"/>
              <a:t>‹#›</a:t>
            </a:fld>
            <a:endParaRPr lang="en-US"/>
          </a:p>
        </p:txBody>
      </p:sp>
    </p:spTree>
    <p:extLst>
      <p:ext uri="{BB962C8B-B14F-4D97-AF65-F5344CB8AC3E}">
        <p14:creationId xmlns:p14="http://schemas.microsoft.com/office/powerpoint/2010/main" val="353440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34080E-A581-45A8-8E4D-97240264D501}" type="datetimeFigureOut">
              <a:rPr lang="en-US" smtClean="0"/>
              <a:t>12/11/2016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CB4B6C-AC35-44E0-9C09-7314DCD373C1}" type="slidenum">
              <a:rPr lang="en-US" smtClean="0"/>
              <a:t>‹#›</a:t>
            </a:fld>
            <a:endParaRPr lang="en-US"/>
          </a:p>
        </p:txBody>
      </p:sp>
    </p:spTree>
    <p:extLst>
      <p:ext uri="{BB962C8B-B14F-4D97-AF65-F5344CB8AC3E}">
        <p14:creationId xmlns:p14="http://schemas.microsoft.com/office/powerpoint/2010/main" val="38731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34080E-A581-45A8-8E4D-97240264D501}" type="datetimeFigureOut">
              <a:rPr lang="en-US" smtClean="0"/>
              <a:t>12/11/2016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CB4B6C-AC35-44E0-9C09-7314DCD373C1}" type="slidenum">
              <a:rPr lang="en-US" smtClean="0"/>
              <a:t>‹#›</a:t>
            </a:fld>
            <a:endParaRPr lang="en-US"/>
          </a:p>
        </p:txBody>
      </p:sp>
    </p:spTree>
    <p:extLst>
      <p:ext uri="{BB962C8B-B14F-4D97-AF65-F5344CB8AC3E}">
        <p14:creationId xmlns:p14="http://schemas.microsoft.com/office/powerpoint/2010/main" val="394616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34080E-A581-45A8-8E4D-97240264D501}" type="datetimeFigureOut">
              <a:rPr lang="en-US" smtClean="0"/>
              <a:t>12/11/2016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6CB4B6C-AC35-44E0-9C09-7314DCD373C1}" type="slidenum">
              <a:rPr lang="en-US" smtClean="0"/>
              <a:t>‹#›</a:t>
            </a:fld>
            <a:endParaRPr lang="en-US"/>
          </a:p>
        </p:txBody>
      </p:sp>
    </p:spTree>
    <p:extLst>
      <p:ext uri="{BB962C8B-B14F-4D97-AF65-F5344CB8AC3E}">
        <p14:creationId xmlns:p14="http://schemas.microsoft.com/office/powerpoint/2010/main" val="164734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34080E-A581-45A8-8E4D-97240264D501}" type="datetimeFigureOut">
              <a:rPr lang="en-US" smtClean="0"/>
              <a:t>12/11/2016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CB4B6C-AC35-44E0-9C09-7314DCD373C1}" type="slidenum">
              <a:rPr lang="en-US" smtClean="0"/>
              <a:t>‹#›</a:t>
            </a:fld>
            <a:endParaRPr lang="en-US"/>
          </a:p>
        </p:txBody>
      </p:sp>
    </p:spTree>
    <p:extLst>
      <p:ext uri="{BB962C8B-B14F-4D97-AF65-F5344CB8AC3E}">
        <p14:creationId xmlns:p14="http://schemas.microsoft.com/office/powerpoint/2010/main" val="19499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34080E-A581-45A8-8E4D-97240264D501}" type="datetimeFigureOut">
              <a:rPr lang="en-US" smtClean="0"/>
              <a:t>12/11/2016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CB4B6C-AC35-44E0-9C09-7314DCD373C1}" type="slidenum">
              <a:rPr lang="en-US" smtClean="0"/>
              <a:t>‹#›</a:t>
            </a:fld>
            <a:endParaRPr lang="en-US"/>
          </a:p>
        </p:txBody>
      </p:sp>
    </p:spTree>
    <p:extLst>
      <p:ext uri="{BB962C8B-B14F-4D97-AF65-F5344CB8AC3E}">
        <p14:creationId xmlns:p14="http://schemas.microsoft.com/office/powerpoint/2010/main" val="344429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34080E-A581-45A8-8E4D-97240264D501}" type="datetimeFigureOut">
              <a:rPr lang="en-US" smtClean="0"/>
              <a:t>12/11/2016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CB4B6C-AC35-44E0-9C09-7314DCD373C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0990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harlfoxem/housesalespredic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9409" y="1893195"/>
            <a:ext cx="9141424" cy="605308"/>
          </a:xfrm>
        </p:spPr>
        <p:txBody>
          <a:bodyPr>
            <a:normAutofit fontScale="90000"/>
          </a:bodyPr>
          <a:lstStyle/>
          <a:p>
            <a:r>
              <a:rPr lang="en-US" sz="2000" dirty="0">
                <a:latin typeface="Times New Roman" panose="02020603050405020304" pitchFamily="18" charset="0"/>
                <a:cs typeface="Times New Roman" panose="02020603050405020304" pitchFamily="18" charset="0"/>
              </a:rPr>
              <a:t>                                                     DATA MINING PROJECT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PREDICT HOUSE PRICE USING REGRESSION</a:t>
            </a:r>
          </a:p>
        </p:txBody>
      </p:sp>
      <p:sp>
        <p:nvSpPr>
          <p:cNvPr id="3" name="Subtitle 2"/>
          <p:cNvSpPr>
            <a:spLocks noGrp="1"/>
          </p:cNvSpPr>
          <p:nvPr>
            <p:ph type="subTitle" idx="1"/>
          </p:nvPr>
        </p:nvSpPr>
        <p:spPr/>
        <p:txBody>
          <a:bodyPr>
            <a:noAutofit/>
          </a:bodyPr>
          <a:lstStyle/>
          <a:p>
            <a:r>
              <a:rPr lang="en-US" sz="1600" dirty="0">
                <a:latin typeface="Times New Roman" panose="02020603050405020304" pitchFamily="18" charset="0"/>
                <a:cs typeface="Times New Roman" panose="02020603050405020304" pitchFamily="18" charset="0"/>
              </a:rPr>
              <a:t>Presented by-</a:t>
            </a:r>
          </a:p>
          <a:p>
            <a:r>
              <a:rPr lang="en-US" sz="1600" dirty="0" err="1">
                <a:latin typeface="Times New Roman" panose="02020603050405020304" pitchFamily="18" charset="0"/>
                <a:cs typeface="Times New Roman" panose="02020603050405020304" pitchFamily="18" charset="0"/>
              </a:rPr>
              <a:t>Piyusha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jahagirdar</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Arnika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vishwakarma</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Reshma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kapadnis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7418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IMPORTING DATASET</a:t>
            </a:r>
          </a:p>
        </p:txBody>
      </p:sp>
      <p:sp>
        <p:nvSpPr>
          <p:cNvPr id="3" name="Content Placeholder 2"/>
          <p:cNvSpPr>
            <a:spLocks noGrp="1"/>
          </p:cNvSpPr>
          <p:nvPr>
            <p:ph idx="1"/>
          </p:nvPr>
        </p:nvSpPr>
        <p:spPr>
          <a:xfrm>
            <a:off x="1097280" y="1885491"/>
            <a:ext cx="10680551" cy="4023360"/>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&lt;- read.csv("C:\\Users\\Dell780\\Dropbox\\Personal\\MS in Computer Science(</a:t>
            </a:r>
            <a:r>
              <a:rPr lang="en-US" dirty="0" err="1">
                <a:latin typeface="Times New Roman" panose="02020603050405020304" pitchFamily="18" charset="0"/>
                <a:cs typeface="Times New Roman" panose="02020603050405020304" pitchFamily="18" charset="0"/>
              </a:rPr>
              <a:t>Ranu</a:t>
            </a:r>
            <a:r>
              <a:rPr lang="en-US" dirty="0">
                <a:latin typeface="Times New Roman" panose="02020603050405020304" pitchFamily="18" charset="0"/>
                <a:cs typeface="Times New Roman" panose="02020603050405020304" pitchFamily="18" charset="0"/>
              </a:rPr>
              <a:t>)\\FSU\\Assignments\\Introduction to Data Science\\Housesales.csv", header=TRUE)</a:t>
            </a:r>
          </a:p>
          <a:p>
            <a:r>
              <a:rPr lang="en-US" dirty="0">
                <a:latin typeface="Times New Roman" panose="02020603050405020304" pitchFamily="18" charset="0"/>
                <a:cs typeface="Times New Roman" panose="02020603050405020304" pitchFamily="18" charset="0"/>
              </a:rPr>
              <a:t>View(data)</a:t>
            </a:r>
          </a:p>
          <a:p>
            <a:r>
              <a:rPr lang="en-US" dirty="0">
                <a:latin typeface="Times New Roman" panose="02020603050405020304" pitchFamily="18" charset="0"/>
                <a:cs typeface="Times New Roman" panose="02020603050405020304" pitchFamily="18" charset="0"/>
              </a:rPr>
              <a:t># get the outline of the data</a:t>
            </a:r>
          </a:p>
          <a:p>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(data)</a:t>
            </a:r>
          </a:p>
          <a:p>
            <a:r>
              <a:rPr lang="en-US" dirty="0">
                <a:latin typeface="Times New Roman" panose="02020603050405020304" pitchFamily="18" charset="0"/>
                <a:cs typeface="Times New Roman" panose="02020603050405020304" pitchFamily="18" charset="0"/>
              </a:rPr>
              <a:t>head(data)</a:t>
            </a:r>
          </a:p>
          <a:p>
            <a:r>
              <a:rPr lang="en-US" dirty="0">
                <a:latin typeface="Times New Roman" panose="02020603050405020304" pitchFamily="18" charset="0"/>
                <a:cs typeface="Times New Roman" panose="02020603050405020304" pitchFamily="18" charset="0"/>
              </a:rPr>
              <a:t>tail(data)</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26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811" y="505531"/>
            <a:ext cx="9630224" cy="5796002"/>
          </a:xfrm>
          <a:prstGeom prst="rect">
            <a:avLst/>
          </a:prstGeom>
        </p:spPr>
      </p:pic>
    </p:spTree>
    <p:extLst>
      <p:ext uri="{BB962C8B-B14F-4D97-AF65-F5344CB8AC3E}">
        <p14:creationId xmlns:p14="http://schemas.microsoft.com/office/powerpoint/2010/main" val="106044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summary(data)</a:t>
            </a:r>
          </a:p>
          <a:p>
            <a:pPr>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329" y="540648"/>
            <a:ext cx="7770897" cy="5078273"/>
          </a:xfrm>
          <a:prstGeom prst="rect">
            <a:avLst/>
          </a:prstGeom>
        </p:spPr>
      </p:pic>
    </p:spTree>
    <p:extLst>
      <p:ext uri="{BB962C8B-B14F-4D97-AF65-F5344CB8AC3E}">
        <p14:creationId xmlns:p14="http://schemas.microsoft.com/office/powerpoint/2010/main" val="4045453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head(data)</a:t>
            </a: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152201"/>
            <a:ext cx="8478433" cy="3410426"/>
          </a:xfrm>
          <a:prstGeom prst="rect">
            <a:avLst/>
          </a:prstGeom>
        </p:spPr>
      </p:pic>
    </p:spTree>
    <p:extLst>
      <p:ext uri="{BB962C8B-B14F-4D97-AF65-F5344CB8AC3E}">
        <p14:creationId xmlns:p14="http://schemas.microsoft.com/office/powerpoint/2010/main" val="1554704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tail(data)</a:t>
            </a: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331317"/>
            <a:ext cx="8497486" cy="3343742"/>
          </a:xfrm>
          <a:prstGeom prst="rect">
            <a:avLst/>
          </a:prstGeom>
        </p:spPr>
      </p:pic>
    </p:spTree>
    <p:extLst>
      <p:ext uri="{BB962C8B-B14F-4D97-AF65-F5344CB8AC3E}">
        <p14:creationId xmlns:p14="http://schemas.microsoft.com/office/powerpoint/2010/main" val="239265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str</a:t>
            </a:r>
            <a:r>
              <a:rPr lang="en-US" dirty="0">
                <a:latin typeface="Times New Roman" panose="02020603050405020304" pitchFamily="18" charset="0"/>
                <a:cs typeface="Times New Roman" panose="02020603050405020304" pitchFamily="18" charset="0"/>
              </a:rPr>
              <a:t>(data)</a:t>
            </a: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118859"/>
            <a:ext cx="9116697" cy="3477110"/>
          </a:xfrm>
          <a:prstGeom prst="rect">
            <a:avLst/>
          </a:prstGeom>
        </p:spPr>
      </p:pic>
    </p:spTree>
    <p:extLst>
      <p:ext uri="{BB962C8B-B14F-4D97-AF65-F5344CB8AC3E}">
        <p14:creationId xmlns:p14="http://schemas.microsoft.com/office/powerpoint/2010/main" val="3073800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DATA CLEANING</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is a process of amending or removing data in database that is incorrect, incomplete, improperly formatted , or duplicated</a:t>
            </a:r>
          </a:p>
          <a:p>
            <a:pPr marL="0" indent="0">
              <a:buNone/>
            </a:pPr>
            <a:r>
              <a:rPr lang="en-US" b="1" dirty="0">
                <a:latin typeface="Times New Roman" panose="02020603050405020304" pitchFamily="18" charset="0"/>
                <a:cs typeface="Times New Roman" panose="02020603050405020304" pitchFamily="18" charset="0"/>
              </a:rPr>
              <a:t> Steps of Data cleaning</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Exploring data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Tidying data.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Preparing data for analysis.</a:t>
            </a:r>
          </a:p>
          <a:p>
            <a:pPr marL="0" indent="0">
              <a:buNone/>
            </a:pPr>
            <a:endParaRPr lang="en-US" dirty="0"/>
          </a:p>
        </p:txBody>
      </p:sp>
    </p:spTree>
    <p:extLst>
      <p:ext uri="{BB962C8B-B14F-4D97-AF65-F5344CB8AC3E}">
        <p14:creationId xmlns:p14="http://schemas.microsoft.com/office/powerpoint/2010/main" val="216499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AFTER CLEANING DATASET LOOKS LIKE THIS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6462" y="1846263"/>
            <a:ext cx="9929446" cy="4378691"/>
          </a:xfrm>
        </p:spPr>
      </p:pic>
    </p:spTree>
    <p:extLst>
      <p:ext uri="{BB962C8B-B14F-4D97-AF65-F5344CB8AC3E}">
        <p14:creationId xmlns:p14="http://schemas.microsoft.com/office/powerpoint/2010/main" val="3639186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TRAINING  AND TESTING DATA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Training Dataset-  </a:t>
            </a:r>
            <a:r>
              <a:rPr lang="en-US" dirty="0">
                <a:latin typeface="Times New Roman" panose="02020603050405020304" pitchFamily="18" charset="0"/>
                <a:cs typeface="Times New Roman" panose="02020603050405020304" pitchFamily="18" charset="0"/>
              </a:rPr>
              <a:t>Training Dataset is a set of data which is used to discover potentially predictive relationships.</a:t>
            </a:r>
          </a:p>
          <a:p>
            <a:pPr marL="0" indent="0">
              <a:buNone/>
            </a:pPr>
            <a:r>
              <a:rPr lang="en-US" b="1" dirty="0">
                <a:latin typeface="Times New Roman" panose="02020603050405020304" pitchFamily="18" charset="0"/>
                <a:cs typeface="Times New Roman" panose="02020603050405020304" pitchFamily="18" charset="0"/>
              </a:rPr>
              <a:t>  indexes = sample(1:nrow(</a:t>
            </a:r>
            <a:r>
              <a:rPr lang="en-US" b="1" dirty="0" err="1">
                <a:latin typeface="Times New Roman" panose="02020603050405020304" pitchFamily="18" charset="0"/>
                <a:cs typeface="Times New Roman" panose="02020603050405020304" pitchFamily="18" charset="0"/>
              </a:rPr>
              <a:t>HouseDataSet</a:t>
            </a:r>
            <a:r>
              <a:rPr lang="en-US" b="1" dirty="0">
                <a:latin typeface="Times New Roman" panose="02020603050405020304" pitchFamily="18" charset="0"/>
                <a:cs typeface="Times New Roman" panose="02020603050405020304" pitchFamily="18" charset="0"/>
              </a:rPr>
              <a:t>), size = 0.3*</a:t>
            </a:r>
            <a:r>
              <a:rPr lang="en-US" b="1" dirty="0" err="1">
                <a:latin typeface="Times New Roman" panose="02020603050405020304" pitchFamily="18" charset="0"/>
                <a:cs typeface="Times New Roman" panose="02020603050405020304" pitchFamily="18" charset="0"/>
              </a:rPr>
              <a:t>nrow</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HouseDataSet</a:t>
            </a:r>
            <a:r>
              <a:rPr lang="en-US" b="1" dirty="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Train_data</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HouseDataSet</a:t>
            </a:r>
            <a:r>
              <a:rPr lang="en-US" b="1" dirty="0">
                <a:latin typeface="Times New Roman" panose="02020603050405020304" pitchFamily="18" charset="0"/>
                <a:cs typeface="Times New Roman" panose="02020603050405020304" pitchFamily="18" charset="0"/>
              </a:rPr>
              <a:t>[-indexes,]  #Train dataset 70%</a:t>
            </a:r>
          </a:p>
          <a:p>
            <a:r>
              <a:rPr lang="en-US" b="1" dirty="0">
                <a:latin typeface="Times New Roman" panose="02020603050405020304" pitchFamily="18" charset="0"/>
                <a:cs typeface="Times New Roman" panose="02020603050405020304" pitchFamily="18" charset="0"/>
              </a:rPr>
              <a:t>dim(</a:t>
            </a:r>
            <a:r>
              <a:rPr lang="en-US" b="1" dirty="0" err="1">
                <a:latin typeface="Times New Roman" panose="02020603050405020304" pitchFamily="18" charset="0"/>
                <a:cs typeface="Times New Roman" panose="02020603050405020304" pitchFamily="18" charset="0"/>
              </a:rPr>
              <a:t>Train_data</a:t>
            </a:r>
            <a:r>
              <a:rPr lang="en-US"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Test Dataset – </a:t>
            </a:r>
            <a:r>
              <a:rPr lang="en-US" dirty="0">
                <a:latin typeface="Times New Roman" panose="02020603050405020304" pitchFamily="18" charset="0"/>
                <a:cs typeface="Times New Roman" panose="02020603050405020304" pitchFamily="18" charset="0"/>
              </a:rPr>
              <a:t>Test dataset is a set of data used to access the strength and utility of a predictive relationship.</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Test_data</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HouseDataSet</a:t>
            </a:r>
            <a:r>
              <a:rPr lang="en-US" b="1" dirty="0">
                <a:latin typeface="Times New Roman" panose="02020603050405020304" pitchFamily="18" charset="0"/>
                <a:cs typeface="Times New Roman" panose="02020603050405020304" pitchFamily="18" charset="0"/>
              </a:rPr>
              <a:t>[indexes,] #Test dataset 30%</a:t>
            </a:r>
          </a:p>
          <a:p>
            <a:r>
              <a:rPr lang="en-US" b="1" dirty="0">
                <a:latin typeface="Times New Roman" panose="02020603050405020304" pitchFamily="18" charset="0"/>
                <a:cs typeface="Times New Roman" panose="02020603050405020304" pitchFamily="18" charset="0"/>
              </a:rPr>
              <a:t>dim(</a:t>
            </a:r>
            <a:r>
              <a:rPr lang="en-US" b="1" dirty="0" err="1">
                <a:latin typeface="Times New Roman" panose="02020603050405020304" pitchFamily="18" charset="0"/>
                <a:cs typeface="Times New Roman" panose="02020603050405020304" pitchFamily="18" charset="0"/>
              </a:rPr>
              <a:t>Test_data</a:t>
            </a: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81794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300252"/>
            <a:ext cx="10058400" cy="5773002"/>
          </a:xfrm>
        </p:spPr>
        <p:txBody>
          <a:bodyPr>
            <a:normAutofit/>
          </a:bodyPr>
          <a:lstStyle/>
          <a:p>
            <a:r>
              <a:rPr lang="en-US" b="1" dirty="0">
                <a:latin typeface="Times New Roman" panose="02020603050405020304" pitchFamily="18" charset="0"/>
                <a:cs typeface="Times New Roman" panose="02020603050405020304" pitchFamily="18" charset="0"/>
              </a:rPr>
              <a:t>Correlation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Attribute_Corr</a:t>
            </a: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cor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Train_data</a:t>
            </a:r>
            <a:r>
              <a:rPr lang="en-US" dirty="0">
                <a:latin typeface="Times New Roman" panose="02020603050405020304" pitchFamily="18" charset="0"/>
                <a:cs typeface="Times New Roman" panose="02020603050405020304" pitchFamily="18" charset="0"/>
              </a:rPr>
              <a:t>[3:21],method="</a:t>
            </a:r>
            <a:r>
              <a:rPr lang="en-US" dirty="0" err="1">
                <a:latin typeface="Times New Roman" panose="02020603050405020304" pitchFamily="18" charset="0"/>
                <a:cs typeface="Times New Roman" panose="02020603050405020304" pitchFamily="18" charset="0"/>
              </a:rPr>
              <a:t>pearson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View(</a:t>
            </a:r>
            <a:r>
              <a:rPr lang="en-US" dirty="0" err="1">
                <a:latin typeface="Times New Roman" panose="02020603050405020304" pitchFamily="18" charset="0"/>
                <a:cs typeface="Times New Roman" panose="02020603050405020304" pitchFamily="18" charset="0"/>
              </a:rPr>
              <a:t>Attribute_Corr</a:t>
            </a:r>
            <a:r>
              <a:rPr lang="en-US" dirty="0">
                <a:latin typeface="Times New Roman" panose="02020603050405020304" pitchFamily="18" charset="0"/>
                <a:cs typeface="Times New Roman" panose="02020603050405020304" pitchFamily="18" charset="0"/>
              </a:rPr>
              <a:t>)</a:t>
            </a:r>
          </a:p>
        </p:txBody>
      </p:sp>
      <p:pic>
        <p:nvPicPr>
          <p:cNvPr id="2" name="Picture 1"/>
          <p:cNvPicPr>
            <a:picLocks noChangeAspect="1"/>
          </p:cNvPicPr>
          <p:nvPr/>
        </p:nvPicPr>
        <p:blipFill>
          <a:blip r:embed="rId2"/>
          <a:stretch>
            <a:fillRect/>
          </a:stretch>
        </p:blipFill>
        <p:spPr>
          <a:xfrm>
            <a:off x="1857375" y="1650227"/>
            <a:ext cx="6735640" cy="4798197"/>
          </a:xfrm>
          <a:prstGeom prst="rect">
            <a:avLst/>
          </a:prstGeom>
        </p:spPr>
      </p:pic>
    </p:spTree>
    <p:extLst>
      <p:ext uri="{BB962C8B-B14F-4D97-AF65-F5344CB8AC3E}">
        <p14:creationId xmlns:p14="http://schemas.microsoft.com/office/powerpoint/2010/main" val="417374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DATA MINING</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gathering of information from pre-existing data stored in a database to identify pattern and relationships within the databases through the use of advance statistical methods.</a:t>
            </a:r>
          </a:p>
          <a:p>
            <a:r>
              <a:rPr lang="en-US" dirty="0">
                <a:latin typeface="Times New Roman" panose="02020603050405020304" pitchFamily="18" charset="0"/>
                <a:cs typeface="Times New Roman" panose="02020603050405020304" pitchFamily="18" charset="0"/>
              </a:rPr>
              <a:t>How we mine the data?</a:t>
            </a:r>
          </a:p>
          <a:p>
            <a:r>
              <a:rPr lang="en-US" dirty="0">
                <a:latin typeface="Times New Roman" panose="02020603050405020304" pitchFamily="18" charset="0"/>
                <a:cs typeface="Times New Roman" panose="02020603050405020304" pitchFamily="18" charset="0"/>
              </a:rPr>
              <a:t>1. Exploring data.</a:t>
            </a:r>
          </a:p>
          <a:p>
            <a:r>
              <a:rPr lang="en-US" dirty="0">
                <a:latin typeface="Times New Roman" panose="02020603050405020304" pitchFamily="18" charset="0"/>
                <a:cs typeface="Times New Roman" panose="02020603050405020304" pitchFamily="18" charset="0"/>
              </a:rPr>
              <a:t>2. Building the model and its validation.</a:t>
            </a:r>
          </a:p>
          <a:p>
            <a:r>
              <a:rPr lang="en-US" dirty="0">
                <a:latin typeface="Times New Roman" panose="02020603050405020304" pitchFamily="18" charset="0"/>
                <a:cs typeface="Times New Roman" panose="02020603050405020304" pitchFamily="18" charset="0"/>
              </a:rPr>
              <a:t>3. Applying the model to the new data.</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596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19459"/>
          </a:xfrm>
        </p:spPr>
        <p:txBody>
          <a:bodyPr>
            <a:normAutofit/>
          </a:bodyPr>
          <a:lstStyle/>
          <a:p>
            <a:r>
              <a:rPr lang="en-US" sz="2400" dirty="0">
                <a:latin typeface="Times New Roman" panose="02020603050405020304" pitchFamily="18" charset="0"/>
                <a:cs typeface="Times New Roman" panose="02020603050405020304" pitchFamily="18" charset="0"/>
              </a:rPr>
              <a:t>CHECKING LINEARITY</a:t>
            </a:r>
          </a:p>
        </p:txBody>
      </p:sp>
      <p:sp>
        <p:nvSpPr>
          <p:cNvPr id="3" name="Content Placeholder 2"/>
          <p:cNvSpPr>
            <a:spLocks noGrp="1"/>
          </p:cNvSpPr>
          <p:nvPr>
            <p:ph idx="1"/>
          </p:nvPr>
        </p:nvSpPr>
        <p:spPr>
          <a:xfrm>
            <a:off x="1097280" y="1763672"/>
            <a:ext cx="10058400" cy="4344051"/>
          </a:xfrm>
        </p:spPr>
        <p:txBody>
          <a:bodyPr>
            <a:normAutofit fontScale="25000" lnSpcReduction="20000"/>
          </a:bodyPr>
          <a:lstStyle/>
          <a:p>
            <a:r>
              <a:rPr lang="en-US" sz="8000" b="1" dirty="0">
                <a:latin typeface="Times New Roman" panose="02020603050405020304" pitchFamily="18" charset="0"/>
                <a:cs typeface="Times New Roman" panose="02020603050405020304" pitchFamily="18" charset="0"/>
              </a:rPr>
              <a:t>Simple linear regression model </a:t>
            </a:r>
            <a:r>
              <a:rPr lang="en-US" sz="8000" dirty="0">
                <a:latin typeface="Times New Roman" panose="02020603050405020304" pitchFamily="18" charset="0"/>
                <a:cs typeface="Times New Roman" panose="02020603050405020304" pitchFamily="18" charset="0"/>
              </a:rPr>
              <a:t>that describes the relationship between two variables </a:t>
            </a:r>
            <a:r>
              <a:rPr lang="en-US" sz="8000" i="1" dirty="0">
                <a:latin typeface="Times New Roman" panose="02020603050405020304" pitchFamily="18" charset="0"/>
                <a:cs typeface="Times New Roman" panose="02020603050405020304" pitchFamily="18" charset="0"/>
              </a:rPr>
              <a:t>x </a:t>
            </a:r>
            <a:r>
              <a:rPr lang="en-US" sz="8000" dirty="0">
                <a:latin typeface="Times New Roman" panose="02020603050405020304" pitchFamily="18" charset="0"/>
                <a:cs typeface="Times New Roman" panose="02020603050405020304" pitchFamily="18" charset="0"/>
              </a:rPr>
              <a:t>and </a:t>
            </a:r>
            <a:r>
              <a:rPr lang="en-US" sz="8000" i="1" dirty="0">
                <a:latin typeface="Times New Roman" panose="02020603050405020304" pitchFamily="18" charset="0"/>
                <a:cs typeface="Times New Roman" panose="02020603050405020304" pitchFamily="18" charset="0"/>
              </a:rPr>
              <a:t>y </a:t>
            </a:r>
            <a:r>
              <a:rPr lang="en-US" sz="8000" dirty="0">
                <a:latin typeface="Times New Roman" panose="02020603050405020304" pitchFamily="18" charset="0"/>
                <a:cs typeface="Times New Roman" panose="02020603050405020304" pitchFamily="18" charset="0"/>
              </a:rPr>
              <a:t>can be expressed by the following equation</a:t>
            </a:r>
          </a:p>
          <a:p>
            <a:pPr marL="0" indent="0">
              <a:buNone/>
            </a:pPr>
            <a:r>
              <a:rPr lang="en-US" sz="8000" dirty="0">
                <a:latin typeface="Times New Roman" panose="02020603050405020304" pitchFamily="18" charset="0"/>
                <a:cs typeface="Times New Roman" panose="02020603050405020304" pitchFamily="18" charset="0"/>
              </a:rPr>
              <a:t>Linear models make some strong assumptions concerning the data structure:</a:t>
            </a:r>
          </a:p>
          <a:p>
            <a:pPr>
              <a:buFont typeface="Wingdings" panose="05000000000000000000" pitchFamily="2" charset="2"/>
              <a:buChar char="Ø"/>
            </a:pPr>
            <a:r>
              <a:rPr lang="en-US" sz="8000" dirty="0">
                <a:latin typeface="Times New Roman" panose="02020603050405020304" pitchFamily="18" charset="0"/>
                <a:cs typeface="Times New Roman" panose="02020603050405020304" pitchFamily="18" charset="0"/>
              </a:rPr>
              <a:t>Independence of each data points</a:t>
            </a:r>
          </a:p>
          <a:p>
            <a:pPr>
              <a:buFont typeface="Wingdings" panose="05000000000000000000" pitchFamily="2" charset="2"/>
              <a:buChar char="Ø"/>
            </a:pPr>
            <a:r>
              <a:rPr lang="en-US" sz="8000" dirty="0">
                <a:latin typeface="Times New Roman" panose="02020603050405020304" pitchFamily="18" charset="0"/>
                <a:cs typeface="Times New Roman" panose="02020603050405020304" pitchFamily="18" charset="0"/>
              </a:rPr>
              <a:t>Correct distribution of the residuals</a:t>
            </a:r>
          </a:p>
          <a:p>
            <a:pPr>
              <a:buFont typeface="Wingdings" panose="05000000000000000000" pitchFamily="2" charset="2"/>
              <a:buChar char="Ø"/>
            </a:pPr>
            <a:r>
              <a:rPr lang="en-US" sz="8000" dirty="0">
                <a:latin typeface="Times New Roman" panose="02020603050405020304" pitchFamily="18" charset="0"/>
                <a:cs typeface="Times New Roman" panose="02020603050405020304" pitchFamily="18" charset="0"/>
              </a:rPr>
              <a:t>Correct specification of the variance structure</a:t>
            </a:r>
          </a:p>
          <a:p>
            <a:pPr>
              <a:buFont typeface="Wingdings" panose="05000000000000000000" pitchFamily="2" charset="2"/>
              <a:buChar char="Ø"/>
            </a:pPr>
            <a:r>
              <a:rPr lang="en-US" sz="8000" dirty="0">
                <a:latin typeface="Times New Roman" panose="02020603050405020304" pitchFamily="18" charset="0"/>
                <a:cs typeface="Times New Roman" panose="02020603050405020304" pitchFamily="18" charset="0"/>
              </a:rPr>
              <a:t>Linear relationship between the response and the linear predictor</a:t>
            </a:r>
          </a:p>
          <a:p>
            <a:pPr marL="0" indent="0">
              <a:buNone/>
            </a:pPr>
            <a:endParaRPr lang="en-US" sz="23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t/>
            </a:r>
            <a:br>
              <a:rPr lang="en-US" sz="1600" dirty="0"/>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3350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FITTING A MODEL</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We tried making 7 models to check for the linear relationship between dependent and independent variables. We found the Housemodel_1 as the fittest model for our predictive model.</a:t>
            </a:r>
          </a:p>
          <a:p>
            <a:r>
              <a:rPr lang="en-US" b="1" dirty="0">
                <a:latin typeface="Times New Roman" panose="02020603050405020304" pitchFamily="18" charset="0"/>
                <a:cs typeface="Times New Roman" panose="02020603050405020304" pitchFamily="18" charset="0"/>
              </a:rPr>
              <a:t>R Code:</a:t>
            </a:r>
          </a:p>
          <a:p>
            <a:r>
              <a:rPr lang="en-US" dirty="0">
                <a:latin typeface="Times New Roman" panose="02020603050405020304" pitchFamily="18" charset="0"/>
                <a:cs typeface="Times New Roman" panose="02020603050405020304" pitchFamily="18" charset="0"/>
              </a:rPr>
              <a:t>Housemodel_i1&lt;- lm(log(price) ~ bedrooms+bathrooms+sqft_living+floors+waterfront+view+condition+grade+sqft_above+yr_built+yr_renovated+lat+long+sqft_living15+ sqft_lot15, data = </a:t>
            </a:r>
            <a:r>
              <a:rPr lang="en-US" dirty="0" err="1">
                <a:latin typeface="Times New Roman" panose="02020603050405020304" pitchFamily="18" charset="0"/>
                <a:cs typeface="Times New Roman" panose="02020603050405020304" pitchFamily="18" charset="0"/>
              </a:rPr>
              <a:t>Train_data</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summary(Housemodel_i1) # Multiple R-Squared : 0.7684</a:t>
            </a:r>
          </a:p>
        </p:txBody>
      </p:sp>
    </p:spTree>
    <p:extLst>
      <p:ext uri="{BB962C8B-B14F-4D97-AF65-F5344CB8AC3E}">
        <p14:creationId xmlns:p14="http://schemas.microsoft.com/office/powerpoint/2010/main" val="2915825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51475" y="426329"/>
            <a:ext cx="6818801" cy="5909628"/>
          </a:xfrm>
          <a:prstGeom prst="rect">
            <a:avLst/>
          </a:prstGeom>
        </p:spPr>
      </p:pic>
    </p:spTree>
    <p:extLst>
      <p:ext uri="{BB962C8B-B14F-4D97-AF65-F5344CB8AC3E}">
        <p14:creationId xmlns:p14="http://schemas.microsoft.com/office/powerpoint/2010/main" val="1824099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PREDICTING THE NEW PRICE</a:t>
            </a:r>
          </a:p>
        </p:txBody>
      </p:sp>
      <p:sp>
        <p:nvSpPr>
          <p:cNvPr id="3" name="Content Placeholder 2"/>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We applied the predict() to predict the new price of the house using the best fitted linear model.</a:t>
            </a:r>
          </a:p>
          <a:p>
            <a:pPr marL="0" indent="0">
              <a:buNone/>
            </a:pPr>
            <a:r>
              <a:rPr lang="en-US" dirty="0">
                <a:latin typeface="Times New Roman" panose="02020603050405020304" pitchFamily="18" charset="0"/>
                <a:cs typeface="Times New Roman" panose="02020603050405020304" pitchFamily="18" charset="0"/>
              </a:rPr>
              <a:t>Equation	</a:t>
            </a:r>
          </a:p>
          <a:p>
            <a:pPr marL="0" indent="0">
              <a:buNone/>
            </a:pPr>
            <a:r>
              <a:rPr lang="en-US" dirty="0">
                <a:latin typeface="Times New Roman" panose="02020603050405020304" pitchFamily="18" charset="0"/>
                <a:cs typeface="Times New Roman" panose="02020603050405020304" pitchFamily="18" charset="0"/>
              </a:rPr>
              <a:t>              Y = a+b</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+b</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+b </a:t>
            </a:r>
            <a:r>
              <a:rPr lang="en-US" dirty="0" err="1">
                <a:latin typeface="Times New Roman" panose="02020603050405020304" pitchFamily="18" charset="0"/>
                <a:cs typeface="Times New Roman" panose="02020603050405020304" pitchFamily="18" charset="0"/>
              </a:rPr>
              <a:t>k</a:t>
            </a:r>
            <a:r>
              <a:rPr lang="en-US" baseline="-25000" dirty="0" err="1">
                <a:latin typeface="Times New Roman" panose="02020603050405020304" pitchFamily="18" charset="0"/>
                <a:cs typeface="Times New Roman" panose="02020603050405020304" pitchFamily="18" charset="0"/>
              </a:rPr>
              <a:t>X</a:t>
            </a:r>
            <a:endParaRPr lang="en-US" baseline="-250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where Y is the dependent (Outcome) variable, and the variables X1….,X k are the explanatory (predictive) variables. The constants b1……….,b k are the regression coefficients and a is regression constant or intercept</a:t>
            </a:r>
          </a:p>
          <a:p>
            <a:r>
              <a:rPr lang="en-US" dirty="0" err="1">
                <a:latin typeface="Times New Roman" panose="02020603050405020304" pitchFamily="18" charset="0"/>
                <a:cs typeface="Times New Roman" panose="02020603050405020304" pitchFamily="18" charset="0"/>
              </a:rPr>
              <a:t>pred</a:t>
            </a:r>
            <a:r>
              <a:rPr lang="en-US" dirty="0">
                <a:latin typeface="Times New Roman" panose="02020603050405020304" pitchFamily="18" charset="0"/>
                <a:cs typeface="Times New Roman" panose="02020603050405020304" pitchFamily="18" charset="0"/>
              </a:rPr>
              <a:t> &lt;- predict(Housemodel_i1,Test_data)</a:t>
            </a:r>
          </a:p>
          <a:p>
            <a:r>
              <a:rPr lang="en-US" dirty="0">
                <a:latin typeface="Times New Roman" panose="02020603050405020304" pitchFamily="18" charset="0"/>
                <a:cs typeface="Times New Roman" panose="02020603050405020304" pitchFamily="18" charset="0"/>
              </a:rPr>
              <a:t>summary(</a:t>
            </a:r>
            <a:r>
              <a:rPr lang="en-US" dirty="0" err="1">
                <a:latin typeface="Times New Roman" panose="02020603050405020304" pitchFamily="18" charset="0"/>
                <a:cs typeface="Times New Roman" panose="02020603050405020304" pitchFamily="18" charset="0"/>
              </a:rPr>
              <a:t>pred</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View(</a:t>
            </a:r>
            <a:r>
              <a:rPr lang="en-US" dirty="0" err="1">
                <a:latin typeface="Times New Roman" panose="02020603050405020304" pitchFamily="18" charset="0"/>
                <a:cs typeface="Times New Roman" panose="02020603050405020304" pitchFamily="18" charset="0"/>
              </a:rPr>
              <a:t>pred</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View(</a:t>
            </a:r>
            <a:r>
              <a:rPr lang="en-US" dirty="0" err="1">
                <a:latin typeface="Times New Roman" panose="02020603050405020304" pitchFamily="18" charset="0"/>
                <a:cs typeface="Times New Roman" panose="02020603050405020304" pitchFamily="18" charset="0"/>
              </a:rPr>
              <a:t>cbind</a:t>
            </a:r>
            <a:r>
              <a:rPr lang="en-US" dirty="0">
                <a:latin typeface="Times New Roman" panose="02020603050405020304" pitchFamily="18" charset="0"/>
                <a:cs typeface="Times New Roman" panose="02020603050405020304" pitchFamily="18" charset="0"/>
              </a:rPr>
              <a:t>("ID"=Test_</a:t>
            </a:r>
            <a:r>
              <a:rPr lang="en-US" dirty="0" err="1">
                <a:latin typeface="Times New Roman" panose="02020603050405020304" pitchFamily="18" charset="0"/>
                <a:cs typeface="Times New Roman" panose="02020603050405020304" pitchFamily="18" charset="0"/>
              </a:rPr>
              <a:t>data$id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Orginal</a:t>
            </a:r>
            <a:r>
              <a:rPr lang="en-US" dirty="0">
                <a:latin typeface="Times New Roman" panose="02020603050405020304" pitchFamily="18" charset="0"/>
                <a:cs typeface="Times New Roman" panose="02020603050405020304" pitchFamily="18" charset="0"/>
              </a:rPr>
              <a:t> Price"=Test_</a:t>
            </a:r>
            <a:r>
              <a:rPr lang="en-US" dirty="0" err="1">
                <a:latin typeface="Times New Roman" panose="02020603050405020304" pitchFamily="18" charset="0"/>
                <a:cs typeface="Times New Roman" panose="02020603050405020304" pitchFamily="18" charset="0"/>
              </a:rPr>
              <a:t>data$price</a:t>
            </a:r>
            <a:r>
              <a:rPr lang="en-US" dirty="0">
                <a:latin typeface="Times New Roman" panose="02020603050405020304" pitchFamily="18" charset="0"/>
                <a:cs typeface="Times New Roman" panose="02020603050405020304" pitchFamily="18" charset="0"/>
              </a:rPr>
              <a:t>,"New predicted price"=</a:t>
            </a:r>
            <a:r>
              <a:rPr lang="en-US" dirty="0" err="1">
                <a:latin typeface="Times New Roman" panose="02020603050405020304" pitchFamily="18" charset="0"/>
                <a:cs typeface="Times New Roman" panose="02020603050405020304" pitchFamily="18" charset="0"/>
              </a:rPr>
              <a:t>exp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pred</a:t>
            </a:r>
            <a:r>
              <a:rPr lang="en-US"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33174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FUTURE ENHANCEMENT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 </a:t>
            </a:r>
            <a:r>
              <a:rPr lang="en-US" sz="2200" dirty="0" smtClean="0">
                <a:latin typeface="Times New Roman" panose="02020603050405020304" pitchFamily="18" charset="0"/>
                <a:cs typeface="Times New Roman" panose="02020603050405020304" pitchFamily="18" charset="0"/>
              </a:rPr>
              <a:t>Further we decided to create models for our dataset using different regression methods like- Ridge Regression, Lasso Regression. For as of now, we predicted the price of house sales using only multiple regression because of the time constraint.</a:t>
            </a:r>
          </a:p>
          <a:p>
            <a:pPr>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Different </a:t>
            </a:r>
            <a:r>
              <a:rPr lang="en-US" sz="2200" dirty="0">
                <a:latin typeface="Times New Roman" panose="02020603050405020304" pitchFamily="18" charset="0"/>
                <a:cs typeface="Times New Roman" panose="02020603050405020304" pitchFamily="18" charset="0"/>
              </a:rPr>
              <a:t>parameters can be taken into consideration:</a:t>
            </a:r>
          </a:p>
          <a:p>
            <a:pPr marL="201168" lvl="1" indent="0">
              <a:buNone/>
            </a:pPr>
            <a:r>
              <a:rPr lang="en-US" sz="2200" dirty="0">
                <a:latin typeface="Times New Roman" panose="02020603050405020304" pitchFamily="18" charset="0"/>
                <a:cs typeface="Times New Roman" panose="02020603050405020304" pitchFamily="18" charset="0"/>
              </a:rPr>
              <a:t>	1. We can considering more parameters to get the correct results as </a:t>
            </a:r>
            <a:r>
              <a:rPr lang="en-US" sz="2200">
                <a:latin typeface="Times New Roman" panose="02020603050405020304" pitchFamily="18" charset="0"/>
                <a:cs typeface="Times New Roman" panose="02020603050405020304" pitchFamily="18" charset="0"/>
              </a:rPr>
              <a:t>per </a:t>
            </a:r>
            <a:r>
              <a:rPr lang="en-US" sz="2200" smtClean="0">
                <a:latin typeface="Times New Roman" panose="02020603050405020304" pitchFamily="18" charset="0"/>
                <a:cs typeface="Times New Roman" panose="02020603050405020304" pitchFamily="18" charset="0"/>
              </a:rPr>
              <a:t>the user </a:t>
            </a:r>
            <a:r>
              <a:rPr lang="en-US" sz="2200" dirty="0">
                <a:latin typeface="Times New Roman" panose="02020603050405020304" pitchFamily="18" charset="0"/>
                <a:cs typeface="Times New Roman" panose="02020603050405020304" pitchFamily="18" charset="0"/>
              </a:rPr>
              <a:t>requirements.</a:t>
            </a:r>
          </a:p>
          <a:p>
            <a:pPr marL="201168" lvl="1" indent="0">
              <a:buNone/>
            </a:pPr>
            <a:r>
              <a:rPr lang="en-US" sz="2200" dirty="0">
                <a:latin typeface="Times New Roman" panose="02020603050405020304" pitchFamily="18" charset="0"/>
                <a:cs typeface="Times New Roman" panose="02020603050405020304" pitchFamily="18" charset="0"/>
              </a:rPr>
              <a:t>	2. We can consider different types of homes like Colonial, Raised </a:t>
            </a:r>
            <a:r>
              <a:rPr lang="en-US" sz="2200" dirty="0" err="1">
                <a:latin typeface="Times New Roman" panose="02020603050405020304" pitchFamily="18" charset="0"/>
                <a:cs typeface="Times New Roman" panose="02020603050405020304" pitchFamily="18" charset="0"/>
              </a:rPr>
              <a:t>Raches</a:t>
            </a:r>
            <a:r>
              <a:rPr lang="en-US" sz="2200" dirty="0">
                <a:latin typeface="Times New Roman" panose="02020603050405020304" pitchFamily="18" charset="0"/>
                <a:cs typeface="Times New Roman" panose="02020603050405020304" pitchFamily="18" charset="0"/>
              </a:rPr>
              <a:t>, 	 	Condominiums etc.</a:t>
            </a:r>
          </a:p>
          <a:p>
            <a:pPr marL="201168" lvl="1" indent="0">
              <a:buNone/>
            </a:pPr>
            <a:r>
              <a:rPr lang="en-US" sz="2200" dirty="0">
                <a:latin typeface="Times New Roman" panose="02020603050405020304" pitchFamily="18" charset="0"/>
                <a:cs typeface="Times New Roman" panose="02020603050405020304" pitchFamily="18" charset="0"/>
              </a:rPr>
              <a:t>	3.We can also consider and classify if the house is FHA approved or </a:t>
            </a:r>
            <a:r>
              <a:rPr lang="en-US" sz="2200" dirty="0" smtClean="0">
                <a:latin typeface="Times New Roman" panose="02020603050405020304" pitchFamily="18" charset="0"/>
                <a:cs typeface="Times New Roman" panose="02020603050405020304" pitchFamily="18" charset="0"/>
              </a:rPr>
              <a:t>not.</a:t>
            </a:r>
          </a:p>
          <a:p>
            <a:pPr lvl="1">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Area </a:t>
            </a:r>
            <a:r>
              <a:rPr lang="en-US" sz="2200" dirty="0">
                <a:latin typeface="Times New Roman" panose="02020603050405020304" pitchFamily="18" charset="0"/>
                <a:cs typeface="Times New Roman" panose="02020603050405020304" pitchFamily="18" charset="0"/>
              </a:rPr>
              <a:t>demands:</a:t>
            </a:r>
          </a:p>
          <a:p>
            <a:pPr marL="201168" lvl="1" indent="0">
              <a:lnSpc>
                <a:spcPct val="100000"/>
              </a:lnSpc>
              <a:buNone/>
            </a:pPr>
            <a:r>
              <a:rPr lang="en-US" sz="2200" dirty="0">
                <a:latin typeface="Times New Roman" panose="02020603050405020304" pitchFamily="18" charset="0"/>
                <a:cs typeface="Times New Roman" panose="02020603050405020304" pitchFamily="18" charset="0"/>
              </a:rPr>
              <a:t>	1.Each area has different demands like in California and Arizona most people </a:t>
            </a:r>
            <a:r>
              <a:rPr lang="en-US" sz="2200" dirty="0" smtClean="0">
                <a:latin typeface="Times New Roman" panose="02020603050405020304" pitchFamily="18" charset="0"/>
                <a:cs typeface="Times New Roman" panose="02020603050405020304" pitchFamily="18" charset="0"/>
              </a:rPr>
              <a:t>prefer </a:t>
            </a:r>
            <a:r>
              <a:rPr lang="en-US" sz="2200" dirty="0">
                <a:latin typeface="Times New Roman" panose="02020603050405020304" pitchFamily="18" charset="0"/>
                <a:cs typeface="Times New Roman" panose="02020603050405020304" pitchFamily="18" charset="0"/>
              </a:rPr>
              <a:t>to have a swimming pool where as in New England there isn’t a big </a:t>
            </a:r>
            <a:r>
              <a:rPr lang="en-US" sz="2200" dirty="0" smtClean="0">
                <a:latin typeface="Times New Roman" panose="02020603050405020304" pitchFamily="18" charset="0"/>
                <a:cs typeface="Times New Roman" panose="02020603050405020304" pitchFamily="18" charset="0"/>
              </a:rPr>
              <a:t>demand </a:t>
            </a:r>
            <a:r>
              <a:rPr lang="en-US" sz="2200" dirty="0">
                <a:latin typeface="Times New Roman" panose="02020603050405020304" pitchFamily="18" charset="0"/>
                <a:cs typeface="Times New Roman" panose="02020603050405020304" pitchFamily="18" charset="0"/>
              </a:rPr>
              <a:t>for swimming pools. So we can consider and sort data according to </a:t>
            </a:r>
            <a:r>
              <a:rPr lang="en-US" sz="2200" dirty="0" smtClean="0">
                <a:latin typeface="Times New Roman" panose="02020603050405020304" pitchFamily="18" charset="0"/>
                <a:cs typeface="Times New Roman" panose="02020603050405020304" pitchFamily="18" charset="0"/>
              </a:rPr>
              <a:t>similar </a:t>
            </a:r>
            <a:r>
              <a:rPr lang="en-US" sz="2200" dirty="0">
                <a:latin typeface="Times New Roman" panose="02020603050405020304" pitchFamily="18" charset="0"/>
                <a:cs typeface="Times New Roman" panose="02020603050405020304" pitchFamily="18" charset="0"/>
              </a:rPr>
              <a:t>factors for more precise results.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033484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Kaggle.com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Mining –concepts, Models &amp; Techniques.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 Data Mining -</a:t>
            </a:r>
            <a:r>
              <a:rPr lang="en-US" dirty="0" err="1">
                <a:latin typeface="Times New Roman" panose="02020603050405020304" pitchFamily="18" charset="0"/>
                <a:cs typeface="Times New Roman" panose="02020603050405020304" pitchFamily="18" charset="0"/>
              </a:rPr>
              <a:t>Yanchang</a:t>
            </a:r>
            <a:r>
              <a:rPr lang="en-US" dirty="0">
                <a:latin typeface="Times New Roman" panose="02020603050405020304" pitchFamily="18" charset="0"/>
                <a:cs typeface="Times New Roman" panose="02020603050405020304" pitchFamily="18" charset="0"/>
              </a:rPr>
              <a:t> Zhao</a:t>
            </a:r>
          </a:p>
        </p:txBody>
      </p:sp>
    </p:spTree>
    <p:extLst>
      <p:ext uri="{BB962C8B-B14F-4D97-AF65-F5344CB8AC3E}">
        <p14:creationId xmlns:p14="http://schemas.microsoft.com/office/powerpoint/2010/main" val="2112609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128" y="2115403"/>
            <a:ext cx="10058400" cy="1450757"/>
          </a:xfrm>
        </p:spPr>
        <p:txBody>
          <a:bodyPr>
            <a:normAutofit/>
          </a:bodyPr>
          <a:lstStyle/>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0807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PROJECT DESCRIPTION</a:t>
            </a:r>
          </a:p>
        </p:txBody>
      </p:sp>
      <p:sp>
        <p:nvSpPr>
          <p:cNvPr id="3" name="Content Placeholder 2"/>
          <p:cNvSpPr>
            <a:spLocks noGrp="1"/>
          </p:cNvSpPr>
          <p:nvPr>
            <p:ph idx="1"/>
          </p:nvPr>
        </p:nvSpPr>
        <p:spPr/>
        <p:txBody>
          <a:bodyPr>
            <a:normAutofit/>
          </a:bodyPr>
          <a:lstStyle/>
          <a:p>
            <a:endParaRPr lang="en-US" sz="18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 Real estate properties are attractive option for safe investment especially for a common person. The direction of changes of the future economy is hard to predict because of international economic direction. Also real estate is investment which does not decline in value rapidl</a:t>
            </a:r>
            <a:r>
              <a:rPr lang="en-US" b="1" dirty="0">
                <a:latin typeface="Times New Roman" panose="02020603050405020304" pitchFamily="18" charset="0"/>
                <a:cs typeface="Times New Roman" panose="02020603050405020304" pitchFamily="18" charset="0"/>
              </a:rPr>
              <a:t>y.</a:t>
            </a:r>
          </a:p>
          <a:p>
            <a:r>
              <a:rPr lang="en-US" b="1" dirty="0">
                <a:latin typeface="Times New Roman" panose="02020603050405020304" pitchFamily="18" charset="0"/>
                <a:cs typeface="Times New Roman" panose="02020603050405020304" pitchFamily="18" charset="0"/>
              </a:rPr>
              <a:t>Project topic-</a:t>
            </a:r>
            <a:r>
              <a:rPr lang="en-US" dirty="0">
                <a:latin typeface="Times New Roman" panose="02020603050405020304" pitchFamily="18" charset="0"/>
                <a:cs typeface="Times New Roman" panose="02020603050405020304" pitchFamily="18" charset="0"/>
              </a:rPr>
              <a:t> Predicting house price sales in kings county, USA using regression.</a:t>
            </a:r>
          </a:p>
          <a:p>
            <a:r>
              <a:rPr lang="en-US" b="1" dirty="0">
                <a:latin typeface="Times New Roman" panose="02020603050405020304" pitchFamily="18" charset="0"/>
                <a:cs typeface="Times New Roman" panose="02020603050405020304" pitchFamily="18" charset="0"/>
              </a:rPr>
              <a:t>Goal-  </a:t>
            </a:r>
            <a:r>
              <a:rPr lang="en-US" dirty="0">
                <a:latin typeface="Times New Roman" panose="02020603050405020304" pitchFamily="18" charset="0"/>
                <a:cs typeface="Times New Roman" panose="02020603050405020304" pitchFamily="18" charset="0"/>
              </a:rPr>
              <a:t>To determine the factors that affect the price of the house.</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2450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Dataset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dataset contains house sale prices for King County, which includes Seattle. It includes homes sold between May 2014 and May 2015</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19 house features plus the price and the id columns, along with 21613 observations.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Constraints</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Location specific</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Time frame(one year)</a:t>
            </a:r>
          </a:p>
          <a:p>
            <a:pPr lvl="1">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01168" lvl="1" indent="0">
              <a:buNone/>
            </a:pPr>
            <a:endParaRPr lang="en-US"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6864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MODEL USED</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Multiple Linear Regression </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Most common form of linear regression.</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Used to explain relationship between one dependent and two or more  independent variables.</a:t>
            </a:r>
          </a:p>
          <a:p>
            <a:pPr marL="0" indent="0">
              <a:buNone/>
            </a:pPr>
            <a:r>
              <a:rPr lang="en-US" dirty="0">
                <a:latin typeface="Times New Roman" panose="02020603050405020304" pitchFamily="18" charset="0"/>
                <a:cs typeface="Times New Roman" panose="02020603050405020304" pitchFamily="18" charset="0"/>
              </a:rPr>
              <a:t>Equation	</a:t>
            </a:r>
          </a:p>
          <a:p>
            <a:pPr marL="0" indent="0">
              <a:buNone/>
            </a:pPr>
            <a:r>
              <a:rPr lang="en-US" dirty="0">
                <a:latin typeface="Times New Roman" panose="02020603050405020304" pitchFamily="18" charset="0"/>
                <a:cs typeface="Times New Roman" panose="02020603050405020304" pitchFamily="18" charset="0"/>
              </a:rPr>
              <a:t>              Y = a+b</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+b</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X</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+b </a:t>
            </a:r>
            <a:r>
              <a:rPr lang="en-US" dirty="0" err="1">
                <a:latin typeface="Times New Roman" panose="02020603050405020304" pitchFamily="18" charset="0"/>
                <a:cs typeface="Times New Roman" panose="02020603050405020304" pitchFamily="18" charset="0"/>
              </a:rPr>
              <a:t>k</a:t>
            </a:r>
            <a:r>
              <a:rPr lang="en-US" baseline="-25000" dirty="0" err="1">
                <a:latin typeface="Times New Roman" panose="02020603050405020304" pitchFamily="18" charset="0"/>
                <a:cs typeface="Times New Roman" panose="02020603050405020304" pitchFamily="18" charset="0"/>
              </a:rPr>
              <a:t>X</a:t>
            </a:r>
            <a:endParaRPr lang="en-US" baseline="-250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where Y is the dependent (Outcome) variable, and the variables X1….,X k are the explanatory (predictive) variables. The constants b1……….,b k are the regression coefficients and a is regression constant or intercept.</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85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DATASET DETAILS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Location:</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hlinkClick r:id="rId2"/>
              </a:rPr>
              <a:t>https://www.kaggle.com/harlfoxem/housesalesprediction</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Total observations : 21613 observations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Total house features : 19 plus price and id</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Dependent variable : Price</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Independent variable : 19 features </a:t>
            </a:r>
          </a:p>
          <a:p>
            <a:pPr marL="0" indent="0">
              <a:buNone/>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44667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Steps in Data Mining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27888690"/>
              </p:ext>
            </p:extLst>
          </p:nvPr>
        </p:nvGraphicFramePr>
        <p:xfrm>
          <a:off x="1096962" y="2080591"/>
          <a:ext cx="9889089" cy="3788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3531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Multiple linear Regression </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In this  dependent variable decided by independent  variables</a:t>
            </a:r>
          </a:p>
          <a:p>
            <a:pPr>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Dependent</a:t>
            </a:r>
            <a:r>
              <a:rPr lang="en-US" dirty="0">
                <a:solidFill>
                  <a:schemeClr val="tx1"/>
                </a:solidFill>
                <a:latin typeface="Times New Roman" panose="02020603050405020304" pitchFamily="18" charset="0"/>
                <a:cs typeface="Times New Roman" panose="02020603050405020304" pitchFamily="18" charset="0"/>
              </a:rPr>
              <a:t>: Price is the only variable which is dependent , Which changes according to the independent variable.</a:t>
            </a:r>
          </a:p>
          <a:p>
            <a:pPr>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Independent Variable </a:t>
            </a:r>
            <a:r>
              <a:rPr lang="en-US" dirty="0">
                <a:solidFill>
                  <a:schemeClr val="tx1"/>
                </a:solidFill>
                <a:latin typeface="Times New Roman" panose="02020603050405020304" pitchFamily="18" charset="0"/>
                <a:cs typeface="Times New Roman" panose="02020603050405020304" pitchFamily="18" charset="0"/>
              </a:rPr>
              <a:t>: We took 19 different variables……..  </a:t>
            </a:r>
          </a:p>
          <a:p>
            <a:r>
              <a:rPr lang="en-US" dirty="0">
                <a:solidFill>
                  <a:schemeClr val="tx1"/>
                </a:solidFill>
                <a:latin typeface="Times New Roman" panose="02020603050405020304" pitchFamily="18" charset="0"/>
                <a:cs typeface="Times New Roman" panose="02020603050405020304" pitchFamily="18" charset="0"/>
              </a:rPr>
              <a:t>List : Number of bedrooms, Number of bathrooms, </a:t>
            </a:r>
            <a:r>
              <a:rPr lang="en-US" dirty="0" err="1">
                <a:solidFill>
                  <a:schemeClr val="tx1"/>
                </a:solidFill>
                <a:latin typeface="Times New Roman" panose="02020603050405020304" pitchFamily="18" charset="0"/>
                <a:cs typeface="Times New Roman" panose="02020603050405020304" pitchFamily="18" charset="0"/>
              </a:rPr>
              <a:t>sqft</a:t>
            </a:r>
            <a:r>
              <a:rPr lang="en-US" dirty="0">
                <a:solidFill>
                  <a:schemeClr val="tx1"/>
                </a:solidFill>
                <a:latin typeface="Times New Roman" panose="02020603050405020304" pitchFamily="18" charset="0"/>
                <a:cs typeface="Times New Roman" panose="02020603050405020304" pitchFamily="18" charset="0"/>
              </a:rPr>
              <a:t> of living, </a:t>
            </a:r>
            <a:r>
              <a:rPr lang="en-US" dirty="0" err="1">
                <a:solidFill>
                  <a:schemeClr val="tx1"/>
                </a:solidFill>
                <a:latin typeface="Times New Roman" panose="02020603050405020304" pitchFamily="18" charset="0"/>
                <a:cs typeface="Times New Roman" panose="02020603050405020304" pitchFamily="18" charset="0"/>
              </a:rPr>
              <a:t>Sqft</a:t>
            </a:r>
            <a:r>
              <a:rPr lang="en-US" dirty="0">
                <a:solidFill>
                  <a:schemeClr val="tx1"/>
                </a:solidFill>
                <a:latin typeface="Times New Roman" panose="02020603050405020304" pitchFamily="18" charset="0"/>
                <a:cs typeface="Times New Roman" panose="02020603050405020304" pitchFamily="18" charset="0"/>
              </a:rPr>
              <a:t> of loft, floors, waterfront , view, condition ,grade, </a:t>
            </a:r>
            <a:r>
              <a:rPr lang="en-US" dirty="0" err="1">
                <a:solidFill>
                  <a:schemeClr val="tx1"/>
                </a:solidFill>
                <a:latin typeface="Times New Roman" panose="02020603050405020304" pitchFamily="18" charset="0"/>
                <a:cs typeface="Times New Roman" panose="02020603050405020304" pitchFamily="18" charset="0"/>
              </a:rPr>
              <a:t>sqft</a:t>
            </a:r>
            <a:r>
              <a:rPr lang="en-US" dirty="0">
                <a:solidFill>
                  <a:schemeClr val="tx1"/>
                </a:solidFill>
                <a:latin typeface="Times New Roman" panose="02020603050405020304" pitchFamily="18" charset="0"/>
                <a:cs typeface="Times New Roman" panose="02020603050405020304" pitchFamily="18" charset="0"/>
              </a:rPr>
              <a:t> above, </a:t>
            </a:r>
            <a:r>
              <a:rPr lang="en-US" dirty="0" err="1">
                <a:solidFill>
                  <a:schemeClr val="tx1"/>
                </a:solidFill>
                <a:latin typeface="Times New Roman" panose="02020603050405020304" pitchFamily="18" charset="0"/>
                <a:cs typeface="Times New Roman" panose="02020603050405020304" pitchFamily="18" charset="0"/>
              </a:rPr>
              <a:t>sqft</a:t>
            </a:r>
            <a:r>
              <a:rPr lang="en-US" dirty="0">
                <a:solidFill>
                  <a:schemeClr val="tx1"/>
                </a:solidFill>
                <a:latin typeface="Times New Roman" panose="02020603050405020304" pitchFamily="18" charset="0"/>
                <a:cs typeface="Times New Roman" panose="02020603050405020304" pitchFamily="18" charset="0"/>
              </a:rPr>
              <a:t> basement, year built, year renovated,  </a:t>
            </a:r>
            <a:r>
              <a:rPr lang="en-US" dirty="0" err="1">
                <a:solidFill>
                  <a:schemeClr val="tx1"/>
                </a:solidFill>
                <a:latin typeface="Times New Roman" panose="02020603050405020304" pitchFamily="18" charset="0"/>
                <a:cs typeface="Times New Roman" panose="02020603050405020304" pitchFamily="18" charset="0"/>
              </a:rPr>
              <a:t>zip_code</a:t>
            </a:r>
            <a:r>
              <a:rPr lang="en-US" dirty="0">
                <a:solidFill>
                  <a:schemeClr val="tx1"/>
                </a:solidFill>
                <a:latin typeface="Times New Roman" panose="02020603050405020304" pitchFamily="18" charset="0"/>
                <a:cs typeface="Times New Roman" panose="02020603050405020304" pitchFamily="18" charset="0"/>
              </a:rPr>
              <a:t> , </a:t>
            </a:r>
            <a:r>
              <a:rPr lang="en-US" dirty="0" err="1">
                <a:solidFill>
                  <a:schemeClr val="tx1"/>
                </a:solidFill>
                <a:latin typeface="Times New Roman" panose="02020603050405020304" pitchFamily="18" charset="0"/>
                <a:cs typeface="Times New Roman" panose="02020603050405020304" pitchFamily="18" charset="0"/>
              </a:rPr>
              <a:t>lat</a:t>
            </a:r>
            <a:r>
              <a:rPr lang="en-US" dirty="0">
                <a:solidFill>
                  <a:schemeClr val="tx1"/>
                </a:solidFill>
                <a:latin typeface="Times New Roman" panose="02020603050405020304" pitchFamily="18" charset="0"/>
                <a:cs typeface="Times New Roman" panose="02020603050405020304" pitchFamily="18" charset="0"/>
              </a:rPr>
              <a:t> , long </a:t>
            </a:r>
            <a:r>
              <a:rPr lang="en-US" dirty="0" err="1">
                <a:solidFill>
                  <a:schemeClr val="tx1"/>
                </a:solidFill>
                <a:latin typeface="Times New Roman" panose="02020603050405020304" pitchFamily="18" charset="0"/>
                <a:cs typeface="Times New Roman" panose="02020603050405020304" pitchFamily="18" charset="0"/>
              </a:rPr>
              <a:t>sqft</a:t>
            </a:r>
            <a:r>
              <a:rPr lang="en-US" dirty="0">
                <a:solidFill>
                  <a:schemeClr val="tx1"/>
                </a:solidFill>
                <a:latin typeface="Times New Roman" panose="02020603050405020304" pitchFamily="18" charset="0"/>
                <a:cs typeface="Times New Roman" panose="02020603050405020304" pitchFamily="18" charset="0"/>
              </a:rPr>
              <a:t> living15, </a:t>
            </a:r>
            <a:r>
              <a:rPr lang="en-US" dirty="0" err="1">
                <a:solidFill>
                  <a:schemeClr val="tx1"/>
                </a:solidFill>
                <a:latin typeface="Times New Roman" panose="02020603050405020304" pitchFamily="18" charset="0"/>
                <a:cs typeface="Times New Roman" panose="02020603050405020304" pitchFamily="18" charset="0"/>
              </a:rPr>
              <a:t>sqft</a:t>
            </a:r>
            <a:r>
              <a:rPr lang="en-US" dirty="0">
                <a:solidFill>
                  <a:schemeClr val="tx1"/>
                </a:solidFill>
                <a:latin typeface="Times New Roman" panose="02020603050405020304" pitchFamily="18" charset="0"/>
                <a:cs typeface="Times New Roman" panose="02020603050405020304" pitchFamily="18" charset="0"/>
              </a:rPr>
              <a:t> lot 15</a:t>
            </a:r>
          </a:p>
          <a:p>
            <a:r>
              <a:rPr lang="en-US" dirty="0">
                <a:solidFill>
                  <a:schemeClr val="tx1"/>
                </a:solidFill>
                <a:latin typeface="Times New Roman" panose="02020603050405020304" pitchFamily="18" charset="0"/>
                <a:cs typeface="Times New Roman" panose="02020603050405020304" pitchFamily="18" charset="0"/>
              </a:rPr>
              <a:t>Total  = 17 </a:t>
            </a:r>
          </a:p>
          <a:p>
            <a:r>
              <a:rPr lang="en-US" dirty="0"/>
              <a:t>  </a:t>
            </a:r>
          </a:p>
          <a:p>
            <a:endParaRPr lang="en-US" dirty="0"/>
          </a:p>
        </p:txBody>
      </p:sp>
    </p:spTree>
    <p:extLst>
      <p:ext uri="{BB962C8B-B14F-4D97-AF65-F5344CB8AC3E}">
        <p14:creationId xmlns:p14="http://schemas.microsoft.com/office/powerpoint/2010/main" val="276174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Observations</a:t>
            </a:r>
            <a:r>
              <a:rPr lang="en-US" dirty="0">
                <a:latin typeface="Times New Roman" panose="02020603050405020304" pitchFamily="18" charset="0"/>
                <a:cs typeface="Times New Roman" panose="02020603050405020304" pitchFamily="18" charset="0"/>
              </a:rPr>
              <a:t>: We are considering total 21613 observations for precise prediction. </a:t>
            </a:r>
          </a:p>
          <a:p>
            <a:r>
              <a:rPr lang="en-US" b="1" dirty="0">
                <a:latin typeface="Times New Roman" panose="02020603050405020304" pitchFamily="18" charset="0"/>
                <a:cs typeface="Times New Roman" panose="02020603050405020304" pitchFamily="18" charset="0"/>
              </a:rPr>
              <a:t>Additional Columns</a:t>
            </a:r>
            <a:r>
              <a:rPr lang="en-US" dirty="0">
                <a:latin typeface="Times New Roman" panose="02020603050405020304" pitchFamily="18" charset="0"/>
                <a:cs typeface="Times New Roman" panose="02020603050405020304" pitchFamily="18" charset="0"/>
              </a:rPr>
              <a:t>: id and date are two additional columns.</a:t>
            </a:r>
          </a:p>
          <a:p>
            <a:r>
              <a:rPr lang="en-US" b="1" dirty="0">
                <a:latin typeface="Times New Roman" panose="02020603050405020304" pitchFamily="18" charset="0"/>
                <a:cs typeface="Times New Roman" panose="02020603050405020304" pitchFamily="18" charset="0"/>
              </a:rPr>
              <a:t>Steps used to import dataset: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First save the excel file in csv format.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Open R studio : Import the dataset using read.csv()</a:t>
            </a:r>
          </a:p>
          <a:p>
            <a:pPr marL="0" indent="0">
              <a:buNone/>
            </a:pPr>
            <a:r>
              <a:rPr lang="en-US" dirty="0">
                <a:latin typeface="Times New Roman" panose="02020603050405020304" pitchFamily="18" charset="0"/>
                <a:cs typeface="Times New Roman" panose="02020603050405020304" pitchFamily="18" charset="0"/>
              </a:rPr>
              <a:t>       e.g. Dataset &lt;- read.csv (“DATASET.csv”)</a:t>
            </a:r>
          </a:p>
          <a:p>
            <a:endParaRPr lang="en-US" dirty="0"/>
          </a:p>
        </p:txBody>
      </p:sp>
    </p:spTree>
    <p:extLst>
      <p:ext uri="{BB962C8B-B14F-4D97-AF65-F5344CB8AC3E}">
        <p14:creationId xmlns:p14="http://schemas.microsoft.com/office/powerpoint/2010/main" val="34977515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629</TotalTime>
  <Words>787</Words>
  <Application>Microsoft Office PowerPoint</Application>
  <PresentationFormat>Widescreen</PresentationFormat>
  <Paragraphs>132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Calibri Light</vt:lpstr>
      <vt:lpstr>Times New Roman</vt:lpstr>
      <vt:lpstr>Wingdings</vt:lpstr>
      <vt:lpstr>Retrospect</vt:lpstr>
      <vt:lpstr>                                                     DATA MINING PROJECT                                                                   PREDICT HOUSE PRICE USING REGRESSION</vt:lpstr>
      <vt:lpstr>DATA MINING</vt:lpstr>
      <vt:lpstr>PROJECT DESCRIPTION</vt:lpstr>
      <vt:lpstr>Dataset</vt:lpstr>
      <vt:lpstr>MODEL USED</vt:lpstr>
      <vt:lpstr>DATASET DETAILS</vt:lpstr>
      <vt:lpstr>Steps in Data Mining </vt:lpstr>
      <vt:lpstr>Multiple linear Regression </vt:lpstr>
      <vt:lpstr>PowerPoint Presentation</vt:lpstr>
      <vt:lpstr>IMPORTING DATASET</vt:lpstr>
      <vt:lpstr>PowerPoint Presentation</vt:lpstr>
      <vt:lpstr>PowerPoint Presentation</vt:lpstr>
      <vt:lpstr>PowerPoint Presentation</vt:lpstr>
      <vt:lpstr>PowerPoint Presentation</vt:lpstr>
      <vt:lpstr>PowerPoint Presentation</vt:lpstr>
      <vt:lpstr>DATA CLEANING</vt:lpstr>
      <vt:lpstr>AFTER CLEANING DATASET LOOKS LIKE THIS</vt:lpstr>
      <vt:lpstr>TRAINING  AND TESTING DATA</vt:lpstr>
      <vt:lpstr>PowerPoint Presentation</vt:lpstr>
      <vt:lpstr>CHECKING LINEARITY</vt:lpstr>
      <vt:lpstr>FITTING A MODEL</vt:lpstr>
      <vt:lpstr>PowerPoint Presentation</vt:lpstr>
      <vt:lpstr>PREDICTING THE NEW PRICE</vt:lpstr>
      <vt:lpstr>FUTURE ENHANCEMENT</vt:lpstr>
      <vt:lpstr>REFERENCES</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HOUSE PRICE USING REGRESSION</dc:title>
  <dc:creator>Arnika Vishwakarma</dc:creator>
  <cp:lastModifiedBy>Purshottam Vishwakarma</cp:lastModifiedBy>
  <cp:revision>95</cp:revision>
  <dcterms:created xsi:type="dcterms:W3CDTF">2016-10-24T19:53:17Z</dcterms:created>
  <dcterms:modified xsi:type="dcterms:W3CDTF">2016-12-11T21:37:04Z</dcterms:modified>
</cp:coreProperties>
</file>