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06"/>
  </p:notesMasterIdLst>
  <p:handoutMasterIdLst>
    <p:handoutMasterId r:id="rId107"/>
  </p:handoutMasterIdLst>
  <p:sldIdLst>
    <p:sldId id="256" r:id="rId2"/>
    <p:sldId id="399" r:id="rId3"/>
    <p:sldId id="400" r:id="rId4"/>
    <p:sldId id="401" r:id="rId5"/>
    <p:sldId id="402" r:id="rId6"/>
    <p:sldId id="304" r:id="rId7"/>
    <p:sldId id="305" r:id="rId8"/>
    <p:sldId id="4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406"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403" r:id="rId50"/>
    <p:sldId id="40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8" r:id="rId65"/>
    <p:sldId id="359" r:id="rId66"/>
    <p:sldId id="360" r:id="rId67"/>
    <p:sldId id="361" r:id="rId68"/>
    <p:sldId id="362" r:id="rId69"/>
    <p:sldId id="363" r:id="rId70"/>
    <p:sldId id="364" r:id="rId71"/>
    <p:sldId id="365" r:id="rId72"/>
    <p:sldId id="366" r:id="rId73"/>
    <p:sldId id="367" r:id="rId74"/>
    <p:sldId id="368" r:id="rId75"/>
    <p:sldId id="369" r:id="rId76"/>
    <p:sldId id="370" r:id="rId77"/>
    <p:sldId id="371" r:id="rId78"/>
    <p:sldId id="372" r:id="rId79"/>
    <p:sldId id="373" r:id="rId80"/>
    <p:sldId id="374" r:id="rId81"/>
    <p:sldId id="375" r:id="rId82"/>
    <p:sldId id="376" r:id="rId83"/>
    <p:sldId id="377" r:id="rId84"/>
    <p:sldId id="378" r:id="rId85"/>
    <p:sldId id="379" r:id="rId86"/>
    <p:sldId id="380" r:id="rId87"/>
    <p:sldId id="381" r:id="rId88"/>
    <p:sldId id="382" r:id="rId89"/>
    <p:sldId id="383" r:id="rId90"/>
    <p:sldId id="384" r:id="rId91"/>
    <p:sldId id="385" r:id="rId92"/>
    <p:sldId id="386" r:id="rId93"/>
    <p:sldId id="387" r:id="rId94"/>
    <p:sldId id="388" r:id="rId95"/>
    <p:sldId id="389" r:id="rId96"/>
    <p:sldId id="390" r:id="rId97"/>
    <p:sldId id="391" r:id="rId98"/>
    <p:sldId id="392" r:id="rId99"/>
    <p:sldId id="393" r:id="rId100"/>
    <p:sldId id="394" r:id="rId101"/>
    <p:sldId id="395" r:id="rId102"/>
    <p:sldId id="396" r:id="rId103"/>
    <p:sldId id="397" r:id="rId104"/>
    <p:sldId id="258" r:id="rId10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551"/>
    <a:srgbClr val="055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91" autoAdjust="0"/>
    <p:restoredTop sz="94660"/>
  </p:normalViewPr>
  <p:slideViewPr>
    <p:cSldViewPr snapToGrid="0">
      <p:cViewPr>
        <p:scale>
          <a:sx n="100" d="100"/>
          <a:sy n="100" d="100"/>
        </p:scale>
        <p:origin x="288" y="-374"/>
      </p:cViewPr>
      <p:guideLst/>
    </p:cSldViewPr>
  </p:slideViewPr>
  <p:notesTextViewPr>
    <p:cViewPr>
      <p:scale>
        <a:sx n="1" d="1"/>
        <a:sy n="1" d="1"/>
      </p:scale>
      <p:origin x="0" y="0"/>
    </p:cViewPr>
  </p:notesTextViewPr>
  <p:sorterViewPr>
    <p:cViewPr>
      <p:scale>
        <a:sx n="116" d="100"/>
        <a:sy n="116" d="100"/>
      </p:scale>
      <p:origin x="0" y="-470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2EBFC5A5-4446-44F5-9568-506595D2F6D8}" type="datetimeFigureOut">
              <a:rPr lang="en-US" smtClean="0"/>
              <a:t>7/22/2023</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0946F41-7ECD-493A-AD22-B7EA862B110C}" type="slidenum">
              <a:rPr lang="en-US" smtClean="0"/>
              <a:t>‹#›</a:t>
            </a:fld>
            <a:endParaRPr lang="en-US"/>
          </a:p>
        </p:txBody>
      </p:sp>
    </p:spTree>
    <p:extLst>
      <p:ext uri="{BB962C8B-B14F-4D97-AF65-F5344CB8AC3E}">
        <p14:creationId xmlns:p14="http://schemas.microsoft.com/office/powerpoint/2010/main" val="215536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98384BE-9D6B-4024-A985-C0EE99A58AEA}" type="datetimeFigureOut">
              <a:rPr lang="en-GB" smtClean="0"/>
              <a:t>22/07/2023</a:t>
            </a:fld>
            <a:endParaRPr lang="en-GB"/>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7F05C70-BB3D-46DD-9A54-15208EA29ECC}" type="slidenum">
              <a:rPr lang="en-GB" smtClean="0"/>
              <a:t>‹#›</a:t>
            </a:fld>
            <a:endParaRPr lang="en-GB"/>
          </a:p>
        </p:txBody>
      </p:sp>
    </p:spTree>
    <p:extLst>
      <p:ext uri="{BB962C8B-B14F-4D97-AF65-F5344CB8AC3E}">
        <p14:creationId xmlns:p14="http://schemas.microsoft.com/office/powerpoint/2010/main" val="393686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F05C70-BB3D-46DD-9A54-15208EA29ECC}" type="slidenum">
              <a:rPr lang="en-GB" smtClean="0"/>
              <a:t>0</a:t>
            </a:fld>
            <a:endParaRPr lang="en-GB"/>
          </a:p>
        </p:txBody>
      </p:sp>
    </p:spTree>
    <p:extLst>
      <p:ext uri="{BB962C8B-B14F-4D97-AF65-F5344CB8AC3E}">
        <p14:creationId xmlns:p14="http://schemas.microsoft.com/office/powerpoint/2010/main" val="31004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9301385-9C07-4FF9-BA59-39DB9991539F}" type="slidenum">
              <a:rPr lang="en-GB" altLang="en-US" smtClean="0">
                <a:latin typeface="Arial" panose="020B0604020202020204" pitchFamily="34" charset="0"/>
              </a:rPr>
              <a:pPr>
                <a:spcBef>
                  <a:spcPct val="0"/>
                </a:spcBef>
              </a:pPr>
              <a:t>22</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24062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F05C70-BB3D-46DD-9A54-15208EA29ECC}" type="slidenum">
              <a:rPr lang="en-GB" smtClean="0"/>
              <a:t>49</a:t>
            </a:fld>
            <a:endParaRPr lang="en-GB"/>
          </a:p>
        </p:txBody>
      </p:sp>
    </p:spTree>
    <p:extLst>
      <p:ext uri="{BB962C8B-B14F-4D97-AF65-F5344CB8AC3E}">
        <p14:creationId xmlns:p14="http://schemas.microsoft.com/office/powerpoint/2010/main" val="318612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F05C70-BB3D-46DD-9A54-15208EA29ECC}" type="slidenum">
              <a:rPr lang="en-GB" smtClean="0"/>
              <a:t>103</a:t>
            </a:fld>
            <a:endParaRPr lang="en-GB"/>
          </a:p>
        </p:txBody>
      </p:sp>
    </p:spTree>
    <p:extLst>
      <p:ext uri="{BB962C8B-B14F-4D97-AF65-F5344CB8AC3E}">
        <p14:creationId xmlns:p14="http://schemas.microsoft.com/office/powerpoint/2010/main" val="6574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828A36ED-2655-4C9E-8238-9E1AC381F723}" type="datetime1">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84123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145382A-FB3C-41FB-984A-BFFAA7F5560F}" type="datetime1">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32216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5FBEA2C-DD99-4E79-ABCE-86762D8C2888}" type="datetime1">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337279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4FFC8644-480C-453D-8744-E89F274AE230}" type="datetime1">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16038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409890-E927-4619-80BA-BBAB8952703D}" type="datetime1">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112377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40612A9-8B8A-4D76-8338-090742D648FA}" type="datetime1">
              <a:rPr lang="en-GB" smtClean="0"/>
              <a:t>22/07/2023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29698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261A052-6A62-4DEB-B39A-DF865DC294D7}" type="datetime1">
              <a:rPr lang="en-GB" smtClean="0"/>
              <a:t>22/07/2023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82282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4AB992-C49D-4348-A525-E164DFDC1373}" type="datetime1">
              <a:rPr lang="en-GB" smtClean="0"/>
              <a:t>22/07/2023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5204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6EBD4-D843-440F-970F-CE2EAFC7B9B6}" type="datetime1">
              <a:rPr lang="en-GB" smtClean="0"/>
              <a:t>22/07/2023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311316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4A8E3E-CF5D-4FA7-AE13-1DBF934E5A7C}" type="datetime1">
              <a:rPr lang="en-GB" smtClean="0"/>
              <a:t>22/07/2023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89823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9247F5-100F-4260-9B69-A3B55AF74742}" type="datetime1">
              <a:rPr lang="en-GB" smtClean="0"/>
              <a:t>22/07/2023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90032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88276"/>
            <a:ext cx="10515600" cy="902412"/>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BCB05-1F2F-4A45-AFF2-CC62B780D79B}" type="datetime1">
              <a:rPr lang="en-GB" smtClean="0"/>
              <a:t>22/07/2023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48296" y="6464739"/>
            <a:ext cx="409135" cy="365125"/>
          </a:xfrm>
          <a:prstGeom prst="rect">
            <a:avLst/>
          </a:prstGeom>
        </p:spPr>
        <p:txBody>
          <a:bodyPr vert="horz" lIns="91440" tIns="45720" rIns="91440" bIns="45720" rtlCol="0" anchor="ctr"/>
          <a:lstStyle>
            <a:lvl1pPr algn="r">
              <a:defRPr sz="1400" b="1">
                <a:solidFill>
                  <a:srgbClr val="FFC551"/>
                </a:solidFill>
                <a:latin typeface="Century Gothic" panose="020B0502020202020204" pitchFamily="34" charset="0"/>
              </a:defRPr>
            </a:lvl1pPr>
          </a:lstStyle>
          <a:p>
            <a:fld id="{7E50C373-F1D0-494F-8D6D-366C958B3429}" type="slidenum">
              <a:rPr lang="en-GB" smtClean="0"/>
              <a:pPr/>
              <a:t>‹#›</a:t>
            </a:fld>
            <a:endParaRPr lang="en-GB" dirty="0"/>
          </a:p>
        </p:txBody>
      </p:sp>
    </p:spTree>
    <p:extLst>
      <p:ext uri="{BB962C8B-B14F-4D97-AF65-F5344CB8AC3E}">
        <p14:creationId xmlns:p14="http://schemas.microsoft.com/office/powerpoint/2010/main" val="1534290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600" kern="1200">
          <a:solidFill>
            <a:srgbClr val="055D13"/>
          </a:solidFill>
          <a:latin typeface="Futura Md BT" panose="020B06020202040203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earchsqlserver.techtarget.com/definition/query"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dev.mysql.com/doc/refman/5.0/en/alter-view.html" TargetMode="External"/><Relationship Id="rId2" Type="http://schemas.openxmlformats.org/officeDocument/2006/relationships/hyperlink" Target="http://dev.mysql.com/doc/refman/5.0/en/create-view.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3999" y="3973624"/>
            <a:ext cx="9144000" cy="484764"/>
          </a:xfrm>
        </p:spPr>
        <p:txBody>
          <a:bodyPr/>
          <a:lstStyle/>
          <a:p>
            <a:r>
              <a:rPr lang="en-GB" b="1" dirty="0"/>
              <a:t>Lecture 2</a:t>
            </a:r>
          </a:p>
        </p:txBody>
      </p:sp>
      <p:sp>
        <p:nvSpPr>
          <p:cNvPr id="4" name="Date Placeholder 3"/>
          <p:cNvSpPr>
            <a:spLocks noGrp="1"/>
          </p:cNvSpPr>
          <p:nvPr>
            <p:ph type="dt" sz="half" idx="10"/>
          </p:nvPr>
        </p:nvSpPr>
        <p:spPr>
          <a:xfrm>
            <a:off x="1161757" y="6464739"/>
            <a:ext cx="1243819" cy="365125"/>
          </a:xfrm>
        </p:spPr>
        <p:txBody>
          <a:bodyPr/>
          <a:lstStyle/>
          <a:p>
            <a:r>
              <a:rPr lang="en-GB" sz="1400" b="1" dirty="0">
                <a:solidFill>
                  <a:schemeClr val="bg1"/>
                </a:solidFill>
                <a:latin typeface="Century Gothic" panose="020B0502020202020204" pitchFamily="34" charset="0"/>
              </a:rPr>
              <a:t>Jan 2014</a:t>
            </a:r>
          </a:p>
        </p:txBody>
      </p:sp>
      <p:sp>
        <p:nvSpPr>
          <p:cNvPr id="5" name="Title 1"/>
          <p:cNvSpPr txBox="1">
            <a:spLocks/>
          </p:cNvSpPr>
          <p:nvPr/>
        </p:nvSpPr>
        <p:spPr>
          <a:xfrm>
            <a:off x="633045" y="3309498"/>
            <a:ext cx="11015003" cy="6641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rgbClr val="055D13"/>
                </a:solidFill>
                <a:latin typeface="Futura Md BT" panose="020B0602020204020303" pitchFamily="34" charset="0"/>
                <a:ea typeface="+mj-ea"/>
                <a:cs typeface="+mj-cs"/>
              </a:defRPr>
            </a:lvl1pPr>
          </a:lstStyle>
          <a:p>
            <a:r>
              <a:rPr lang="en-US" sz="4000" dirty="0"/>
              <a:t>Database Concepts &amp; Technologies </a:t>
            </a:r>
            <a:r>
              <a:rPr lang="en-US" sz="4000" dirty="0" smtClean="0"/>
              <a:t>II</a:t>
            </a:r>
            <a:endParaRPr lang="en-GB" sz="4000" dirty="0">
              <a:solidFill>
                <a:srgbClr val="FFC551"/>
              </a:solidFill>
            </a:endParaRPr>
          </a:p>
        </p:txBody>
      </p:sp>
      <p:sp>
        <p:nvSpPr>
          <p:cNvPr id="6" name="Title 1"/>
          <p:cNvSpPr txBox="1">
            <a:spLocks/>
          </p:cNvSpPr>
          <p:nvPr/>
        </p:nvSpPr>
        <p:spPr>
          <a:xfrm>
            <a:off x="1523999" y="5212956"/>
            <a:ext cx="9144000" cy="59953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rgbClr val="055D13"/>
                </a:solidFill>
                <a:latin typeface="Futura Md BT" panose="020B0602020204020303" pitchFamily="34" charset="0"/>
                <a:ea typeface="+mj-ea"/>
                <a:cs typeface="+mj-cs"/>
              </a:defRPr>
            </a:lvl1pPr>
          </a:lstStyle>
          <a:p>
            <a:r>
              <a:rPr lang="en-GB" sz="4000" dirty="0">
                <a:solidFill>
                  <a:schemeClr val="tx1"/>
                </a:solidFill>
              </a:rPr>
              <a:t>K. O. Peasah</a:t>
            </a:r>
          </a:p>
        </p:txBody>
      </p:sp>
      <p:sp>
        <p:nvSpPr>
          <p:cNvPr id="7" name="Subtitle 2"/>
          <p:cNvSpPr txBox="1">
            <a:spLocks/>
          </p:cNvSpPr>
          <p:nvPr/>
        </p:nvSpPr>
        <p:spPr>
          <a:xfrm>
            <a:off x="1568546" y="5812487"/>
            <a:ext cx="9144000" cy="4406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kopeasah.cos@knust.edu.gh   // 024-426-3434</a:t>
            </a:r>
          </a:p>
        </p:txBody>
      </p:sp>
    </p:spTree>
    <p:extLst>
      <p:ext uri="{BB962C8B-B14F-4D97-AF65-F5344CB8AC3E}">
        <p14:creationId xmlns:p14="http://schemas.microsoft.com/office/powerpoint/2010/main" val="1996527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96240" y="1375016"/>
            <a:ext cx="10515600" cy="902412"/>
          </a:xfrm>
        </p:spPr>
        <p:txBody>
          <a:bodyPr>
            <a:normAutofit fontScale="90000"/>
          </a:bodyPr>
          <a:lstStyle/>
          <a:p>
            <a:pPr eaLnBrk="1" hangingPunct="1"/>
            <a:r>
              <a:rPr lang="en-US" altLang="en-US" sz="2800" dirty="0"/>
              <a:t>QUERY 4: The following statement retrieves the </a:t>
            </a:r>
            <a:r>
              <a:rPr lang="en-US" altLang="en-US" sz="2800" dirty="0" err="1"/>
              <a:t>CustomerID</a:t>
            </a:r>
            <a:r>
              <a:rPr lang="en-US" altLang="en-US" sz="2800" dirty="0"/>
              <a:t>, </a:t>
            </a:r>
            <a:r>
              <a:rPr lang="en-US" altLang="en-US" sz="2800" dirty="0" err="1"/>
              <a:t>CompanyName</a:t>
            </a:r>
            <a:r>
              <a:rPr lang="en-US" altLang="en-US" sz="2800" dirty="0"/>
              <a:t>, and </a:t>
            </a:r>
            <a:r>
              <a:rPr lang="en-US" altLang="en-US" sz="2800" dirty="0" err="1"/>
              <a:t>ContactName</a:t>
            </a:r>
            <a:r>
              <a:rPr lang="en-US" altLang="en-US" sz="2800" dirty="0"/>
              <a:t> data for companies who have a </a:t>
            </a:r>
            <a:r>
              <a:rPr lang="en-US" altLang="en-US" sz="2800" dirty="0" err="1"/>
              <a:t>CustomerID</a:t>
            </a:r>
            <a:r>
              <a:rPr lang="en-US" altLang="en-US" sz="2800" dirty="0"/>
              <a:t> value equal to </a:t>
            </a:r>
            <a:r>
              <a:rPr lang="en-US" altLang="en-US" sz="2800" dirty="0" err="1"/>
              <a:t>alfki</a:t>
            </a:r>
            <a:r>
              <a:rPr lang="en-US" altLang="en-US" sz="2800" dirty="0"/>
              <a:t> or </a:t>
            </a:r>
            <a:r>
              <a:rPr lang="en-US" altLang="en-US" sz="2800" dirty="0" err="1"/>
              <a:t>anatr</a:t>
            </a:r>
            <a:r>
              <a:rPr lang="en-US" altLang="en-US" sz="2800" dirty="0"/>
              <a:t>. The result is ordered according to the </a:t>
            </a:r>
            <a:r>
              <a:rPr lang="en-US" altLang="en-US" sz="2800" dirty="0" err="1"/>
              <a:t>ContactName</a:t>
            </a:r>
            <a:r>
              <a:rPr lang="en-US" altLang="en-US" sz="2800" dirty="0"/>
              <a:t> value:</a:t>
            </a:r>
            <a:br>
              <a:rPr lang="en-US" altLang="en-US" sz="2800" dirty="0"/>
            </a:br>
            <a:endParaRPr lang="en-US" altLang="en-US" sz="2800" dirty="0"/>
          </a:p>
        </p:txBody>
      </p:sp>
      <p:sp>
        <p:nvSpPr>
          <p:cNvPr id="52227" name="Rectangle 3"/>
          <p:cNvSpPr>
            <a:spLocks noGrp="1" noChangeArrowheads="1"/>
          </p:cNvSpPr>
          <p:nvPr>
            <p:ph type="body" idx="1"/>
          </p:nvPr>
        </p:nvSpPr>
        <p:spPr>
          <a:xfrm>
            <a:off x="1981200" y="2636839"/>
            <a:ext cx="8229600" cy="3494087"/>
          </a:xfrm>
        </p:spPr>
        <p:txBody>
          <a:bodyPr/>
          <a:lstStyle/>
          <a:p>
            <a:pPr eaLnBrk="1" hangingPunct="1">
              <a:buFont typeface="Wingdings" panose="05000000000000000000" pitchFamily="2" charset="2"/>
              <a:buNone/>
            </a:pPr>
            <a:r>
              <a:rPr lang="en-US" altLang="en-US" dirty="0"/>
              <a:t>USE </a:t>
            </a:r>
            <a:r>
              <a:rPr lang="en-US" altLang="en-US" dirty="0" err="1"/>
              <a:t>Northwind</a:t>
            </a:r>
            <a:endParaRPr lang="en-US" altLang="en-US" dirty="0"/>
          </a:p>
          <a:p>
            <a:pPr eaLnBrk="1" hangingPunct="1">
              <a:buFont typeface="Wingdings" panose="05000000000000000000" pitchFamily="2" charset="2"/>
              <a:buNone/>
            </a:pPr>
            <a:r>
              <a:rPr lang="en-US" altLang="en-US" dirty="0"/>
              <a:t>SELECT </a:t>
            </a:r>
            <a:r>
              <a:rPr lang="en-US" altLang="en-US" dirty="0" err="1"/>
              <a:t>CustomerID</a:t>
            </a:r>
            <a:r>
              <a:rPr lang="en-US" altLang="en-US" dirty="0"/>
              <a:t>, </a:t>
            </a:r>
            <a:r>
              <a:rPr lang="en-US" altLang="en-US" dirty="0" err="1"/>
              <a:t>CompanyName</a:t>
            </a:r>
            <a:r>
              <a:rPr lang="en-US" altLang="en-US" dirty="0"/>
              <a:t>, </a:t>
            </a:r>
            <a:r>
              <a:rPr lang="en-US" altLang="en-US" dirty="0" err="1"/>
              <a:t>ContactName</a:t>
            </a:r>
            <a:endParaRPr lang="en-US" altLang="en-US" dirty="0"/>
          </a:p>
          <a:p>
            <a:pPr eaLnBrk="1" hangingPunct="1">
              <a:buFont typeface="Wingdings" panose="05000000000000000000" pitchFamily="2" charset="2"/>
              <a:buNone/>
            </a:pPr>
            <a:r>
              <a:rPr lang="en-US" altLang="en-US" dirty="0"/>
              <a:t>		     FROM Customers</a:t>
            </a:r>
          </a:p>
          <a:p>
            <a:pPr eaLnBrk="1" hangingPunct="1">
              <a:buFont typeface="Wingdings" panose="05000000000000000000" pitchFamily="2" charset="2"/>
              <a:buNone/>
            </a:pPr>
            <a:r>
              <a:rPr lang="en-US" altLang="en-US" dirty="0"/>
              <a:t>WHERE </a:t>
            </a:r>
            <a:r>
              <a:rPr lang="en-US" altLang="en-US" dirty="0" err="1" smtClean="0"/>
              <a:t>CustomerID</a:t>
            </a:r>
            <a:r>
              <a:rPr lang="en-US" altLang="en-US" dirty="0" smtClean="0"/>
              <a:t> </a:t>
            </a:r>
            <a:r>
              <a:rPr lang="en-US" altLang="en-US" dirty="0"/>
              <a:t>= ‘</a:t>
            </a:r>
            <a:r>
              <a:rPr lang="en-US" altLang="en-US" dirty="0" err="1"/>
              <a:t>alfki</a:t>
            </a:r>
            <a:r>
              <a:rPr lang="en-US" altLang="en-US" dirty="0"/>
              <a:t>’ OR </a:t>
            </a:r>
            <a:r>
              <a:rPr lang="en-US" altLang="en-US" dirty="0" err="1"/>
              <a:t>CustomerID</a:t>
            </a:r>
            <a:r>
              <a:rPr lang="en-US" altLang="en-US" dirty="0"/>
              <a:t> =‘</a:t>
            </a:r>
            <a:r>
              <a:rPr lang="en-US" altLang="en-US" dirty="0" err="1"/>
              <a:t>anatr</a:t>
            </a:r>
            <a:r>
              <a:rPr lang="en-US" altLang="en-US" dirty="0" smtClean="0"/>
              <a:t>’</a:t>
            </a:r>
            <a:endParaRPr lang="en-US" altLang="en-US" dirty="0"/>
          </a:p>
          <a:p>
            <a:pPr eaLnBrk="1" hangingPunct="1">
              <a:buFont typeface="Wingdings" panose="05000000000000000000" pitchFamily="2" charset="2"/>
              <a:buNone/>
            </a:pPr>
            <a:r>
              <a:rPr lang="en-US" altLang="en-US" dirty="0"/>
              <a:t>ORDER BY </a:t>
            </a:r>
            <a:r>
              <a:rPr lang="en-US" altLang="en-US" dirty="0" err="1"/>
              <a:t>ContactName</a:t>
            </a:r>
            <a:endParaRPr lang="en-US" altLang="en-US" dirty="0"/>
          </a:p>
          <a:p>
            <a:pPr eaLnBrk="1" hangingPunct="1">
              <a:buFont typeface="Wingdings" panose="05000000000000000000" pitchFamily="2" charset="2"/>
              <a:buNone/>
            </a:pPr>
            <a:endParaRPr lang="en-US" altLang="en-US" dirty="0"/>
          </a:p>
        </p:txBody>
      </p:sp>
    </p:spTree>
    <p:extLst>
      <p:ext uri="{BB962C8B-B14F-4D97-AF65-F5344CB8AC3E}">
        <p14:creationId xmlns:p14="http://schemas.microsoft.com/office/powerpoint/2010/main" val="343681844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778977" y="752597"/>
            <a:ext cx="8229600" cy="774700"/>
          </a:xfrm>
        </p:spPr>
        <p:txBody>
          <a:bodyPr/>
          <a:lstStyle/>
          <a:p>
            <a:pPr eaLnBrk="1" hangingPunct="1"/>
            <a:r>
              <a:rPr lang="en-US" altLang="en-US" dirty="0" smtClean="0"/>
              <a:t>Subquery - Example</a:t>
            </a:r>
          </a:p>
        </p:txBody>
      </p:sp>
      <p:sp>
        <p:nvSpPr>
          <p:cNvPr id="142339" name="Rectangle 3"/>
          <p:cNvSpPr>
            <a:spLocks noGrp="1" noChangeArrowheads="1"/>
          </p:cNvSpPr>
          <p:nvPr>
            <p:ph type="body" idx="1"/>
          </p:nvPr>
        </p:nvSpPr>
        <p:spPr>
          <a:xfrm>
            <a:off x="536331" y="1723292"/>
            <a:ext cx="9674469" cy="4407634"/>
          </a:xfrm>
        </p:spPr>
        <p:txBody>
          <a:bodyPr>
            <a:normAutofit lnSpcReduction="10000"/>
          </a:bodyPr>
          <a:lstStyle/>
          <a:p>
            <a:pPr eaLnBrk="1" hangingPunct="1">
              <a:buFont typeface="Wingdings" panose="05000000000000000000" pitchFamily="2" charset="2"/>
              <a:buNone/>
            </a:pPr>
            <a:r>
              <a:rPr lang="en-US" altLang="en-US" sz="2600" dirty="0"/>
              <a:t>USE Pubs</a:t>
            </a:r>
          </a:p>
          <a:p>
            <a:pPr eaLnBrk="1" hangingPunct="1">
              <a:buFont typeface="Wingdings" panose="05000000000000000000" pitchFamily="2" charset="2"/>
              <a:buNone/>
            </a:pPr>
            <a:r>
              <a:rPr lang="en-US" altLang="en-US" sz="2600" dirty="0"/>
              <a:t>SELECT Title</a:t>
            </a:r>
          </a:p>
          <a:p>
            <a:pPr eaLnBrk="1" hangingPunct="1">
              <a:buFont typeface="Wingdings" panose="05000000000000000000" pitchFamily="2" charset="2"/>
              <a:buNone/>
            </a:pPr>
            <a:r>
              <a:rPr lang="en-US" altLang="en-US" sz="2600" dirty="0"/>
              <a:t>FROM Titles</a:t>
            </a:r>
          </a:p>
          <a:p>
            <a:pPr eaLnBrk="1" hangingPunct="1">
              <a:buFont typeface="Wingdings" panose="05000000000000000000" pitchFamily="2" charset="2"/>
              <a:buNone/>
            </a:pPr>
            <a:r>
              <a:rPr lang="en-US" altLang="en-US" sz="2600" dirty="0"/>
              <a:t>WHERE Advance &gt; ANY</a:t>
            </a:r>
          </a:p>
          <a:p>
            <a:pPr eaLnBrk="1" hangingPunct="1">
              <a:buFont typeface="Wingdings" panose="05000000000000000000" pitchFamily="2" charset="2"/>
              <a:buNone/>
            </a:pPr>
            <a:r>
              <a:rPr lang="en-US" altLang="en-US" sz="2600" dirty="0"/>
              <a:t>	    (</a:t>
            </a:r>
          </a:p>
          <a:p>
            <a:pPr eaLnBrk="1" hangingPunct="1">
              <a:buFont typeface="Wingdings" panose="05000000000000000000" pitchFamily="2" charset="2"/>
              <a:buNone/>
            </a:pPr>
            <a:r>
              <a:rPr lang="en-US" altLang="en-US" sz="2600" dirty="0"/>
              <a:t>	    	  SELECT Advance</a:t>
            </a:r>
          </a:p>
          <a:p>
            <a:pPr eaLnBrk="1" hangingPunct="1">
              <a:buFont typeface="Wingdings" panose="05000000000000000000" pitchFamily="2" charset="2"/>
              <a:buNone/>
            </a:pPr>
            <a:r>
              <a:rPr lang="en-US" altLang="en-US" sz="2600" dirty="0"/>
              <a:t>	    	   FROM Publishers INNER JOIN Titles</a:t>
            </a:r>
          </a:p>
          <a:p>
            <a:pPr eaLnBrk="1" hangingPunct="1">
              <a:buFont typeface="Wingdings" panose="05000000000000000000" pitchFamily="2" charset="2"/>
              <a:buNone/>
            </a:pPr>
            <a:r>
              <a:rPr lang="en-US" altLang="en-US" sz="2600" dirty="0"/>
              <a:t>		   ON </a:t>
            </a:r>
            <a:r>
              <a:rPr lang="en-US" altLang="en-US" sz="2600" dirty="0" err="1"/>
              <a:t>Titles.Pub_id</a:t>
            </a:r>
            <a:r>
              <a:rPr lang="en-US" altLang="en-US" sz="2600" dirty="0"/>
              <a:t> = </a:t>
            </a:r>
            <a:r>
              <a:rPr lang="en-US" altLang="en-US" sz="2600" dirty="0" err="1"/>
              <a:t>Publishers.Pub_id</a:t>
            </a:r>
            <a:endParaRPr lang="en-US" altLang="en-US" sz="2600" dirty="0"/>
          </a:p>
          <a:p>
            <a:pPr eaLnBrk="1" hangingPunct="1">
              <a:buFont typeface="Wingdings" panose="05000000000000000000" pitchFamily="2" charset="2"/>
              <a:buNone/>
            </a:pPr>
            <a:r>
              <a:rPr lang="en-US" altLang="en-US" sz="2600" dirty="0"/>
              <a:t>	         AND </a:t>
            </a:r>
            <a:r>
              <a:rPr lang="en-US" altLang="en-US" sz="2600" dirty="0" err="1"/>
              <a:t>Pub_name</a:t>
            </a:r>
            <a:r>
              <a:rPr lang="en-US" altLang="en-US" sz="2600" dirty="0"/>
              <a:t> = ‘</a:t>
            </a:r>
            <a:r>
              <a:rPr lang="en-US" altLang="en-US" sz="2600" dirty="0" err="1"/>
              <a:t>Algodata</a:t>
            </a:r>
            <a:r>
              <a:rPr lang="en-US" altLang="en-US" sz="2600" dirty="0"/>
              <a:t> </a:t>
            </a:r>
            <a:r>
              <a:rPr lang="en-US" altLang="en-US" sz="2600" dirty="0" err="1"/>
              <a:t>Infosystems</a:t>
            </a:r>
            <a:r>
              <a:rPr lang="en-US" altLang="en-US" sz="2600" dirty="0"/>
              <a:t>’</a:t>
            </a:r>
          </a:p>
          <a:p>
            <a:pPr eaLnBrk="1" hangingPunct="1">
              <a:buFont typeface="Wingdings" panose="05000000000000000000" pitchFamily="2" charset="2"/>
              <a:buNone/>
            </a:pPr>
            <a:r>
              <a:rPr lang="en-US" altLang="en-US" sz="2600" dirty="0"/>
              <a:t>        )</a:t>
            </a:r>
          </a:p>
        </p:txBody>
      </p:sp>
    </p:spTree>
    <p:extLst>
      <p:ext uri="{BB962C8B-B14F-4D97-AF65-F5344CB8AC3E}">
        <p14:creationId xmlns:p14="http://schemas.microsoft.com/office/powerpoint/2010/main" val="18293741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620715" y="840522"/>
            <a:ext cx="8229600" cy="847725"/>
          </a:xfrm>
        </p:spPr>
        <p:txBody>
          <a:bodyPr>
            <a:normAutofit fontScale="90000"/>
          </a:bodyPr>
          <a:lstStyle/>
          <a:p>
            <a:pPr eaLnBrk="1" hangingPunct="1"/>
            <a:r>
              <a:rPr lang="en-US" altLang="en-US" sz="2800" b="1" dirty="0"/>
              <a:t>Subqueries that Are Used with EXISTS and NOT EXISTS</a:t>
            </a:r>
            <a:r>
              <a:rPr lang="en-US" altLang="en-US" sz="2800" dirty="0"/>
              <a:t/>
            </a:r>
            <a:br>
              <a:rPr lang="en-US" altLang="en-US" sz="2800" dirty="0"/>
            </a:br>
            <a:endParaRPr lang="en-US" altLang="en-US" sz="2800" dirty="0"/>
          </a:p>
        </p:txBody>
      </p:sp>
      <p:sp>
        <p:nvSpPr>
          <p:cNvPr id="143363" name="Rectangle 3"/>
          <p:cNvSpPr>
            <a:spLocks noGrp="1" noChangeArrowheads="1"/>
          </p:cNvSpPr>
          <p:nvPr>
            <p:ph type="body" idx="1"/>
          </p:nvPr>
        </p:nvSpPr>
        <p:spPr>
          <a:xfrm>
            <a:off x="589085" y="1573823"/>
            <a:ext cx="9621715" cy="5023828"/>
          </a:xfrm>
        </p:spPr>
        <p:txBody>
          <a:bodyPr/>
          <a:lstStyle/>
          <a:p>
            <a:pPr eaLnBrk="1" hangingPunct="1"/>
            <a:r>
              <a:rPr lang="en-US" altLang="en-US" sz="2600" dirty="0"/>
              <a:t>When a subquery is introduced with the keyword EXISTS, it functions as an existence test. </a:t>
            </a:r>
          </a:p>
          <a:p>
            <a:pPr eaLnBrk="1" hangingPunct="1"/>
            <a:endParaRPr lang="en-US" altLang="en-US" sz="2600" dirty="0"/>
          </a:p>
          <a:p>
            <a:pPr eaLnBrk="1" hangingPunct="1"/>
            <a:r>
              <a:rPr lang="en-US" altLang="en-US" sz="2600" dirty="0"/>
              <a:t>The WHERE clause of the outer query tests for the existence of rows returned by the subquery. </a:t>
            </a:r>
          </a:p>
          <a:p>
            <a:pPr eaLnBrk="1" hangingPunct="1"/>
            <a:endParaRPr lang="en-US" altLang="en-US" sz="2600" dirty="0"/>
          </a:p>
          <a:p>
            <a:pPr eaLnBrk="1" hangingPunct="1"/>
            <a:r>
              <a:rPr lang="en-US" altLang="en-US" sz="2600" dirty="0"/>
              <a:t>The subquery does not actually produce any data; instead, it returns a value of TRUE or FALSE.</a:t>
            </a:r>
          </a:p>
          <a:p>
            <a:pPr eaLnBrk="1" hangingPunct="1"/>
            <a:endParaRPr lang="en-US" altLang="en-US" sz="1000" dirty="0"/>
          </a:p>
          <a:p>
            <a:pPr eaLnBrk="1" hangingPunct="1"/>
            <a:r>
              <a:rPr lang="en-US" altLang="en-US" sz="2600" dirty="0"/>
              <a:t>In the following example, the WHERE clause in the outer SELECT statement contains the subquery and uses the EXISTS keyword.</a:t>
            </a:r>
          </a:p>
        </p:txBody>
      </p:sp>
    </p:spTree>
    <p:extLst>
      <p:ext uri="{BB962C8B-B14F-4D97-AF65-F5344CB8AC3E}">
        <p14:creationId xmlns:p14="http://schemas.microsoft.com/office/powerpoint/2010/main" val="2452512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655885" y="708637"/>
            <a:ext cx="8229600" cy="630237"/>
          </a:xfrm>
        </p:spPr>
        <p:txBody>
          <a:bodyPr/>
          <a:lstStyle/>
          <a:p>
            <a:pPr eaLnBrk="1" hangingPunct="1"/>
            <a:r>
              <a:rPr lang="en-US" altLang="en-US" sz="3800" dirty="0"/>
              <a:t>Subquery - Example</a:t>
            </a:r>
          </a:p>
        </p:txBody>
      </p:sp>
      <p:sp>
        <p:nvSpPr>
          <p:cNvPr id="144387" name="Rectangle 3"/>
          <p:cNvSpPr>
            <a:spLocks noGrp="1" noChangeArrowheads="1"/>
          </p:cNvSpPr>
          <p:nvPr>
            <p:ph type="body" idx="1"/>
          </p:nvPr>
        </p:nvSpPr>
        <p:spPr>
          <a:xfrm>
            <a:off x="597877" y="1521069"/>
            <a:ext cx="9612923" cy="4609857"/>
          </a:xfrm>
        </p:spPr>
        <p:txBody>
          <a:bodyPr/>
          <a:lstStyle/>
          <a:p>
            <a:pPr eaLnBrk="1" hangingPunct="1">
              <a:buFont typeface="Wingdings" panose="05000000000000000000" pitchFamily="2" charset="2"/>
              <a:buNone/>
            </a:pPr>
            <a:r>
              <a:rPr lang="en-US" altLang="en-US" dirty="0" smtClean="0"/>
              <a:t>USE Pubs</a:t>
            </a:r>
          </a:p>
          <a:p>
            <a:pPr eaLnBrk="1" hangingPunct="1">
              <a:buFont typeface="Wingdings" panose="05000000000000000000" pitchFamily="2" charset="2"/>
              <a:buNone/>
            </a:pPr>
            <a:r>
              <a:rPr lang="en-US" altLang="en-US" dirty="0" smtClean="0"/>
              <a:t>SELECT </a:t>
            </a:r>
            <a:r>
              <a:rPr lang="en-US" altLang="en-US" dirty="0" err="1" smtClean="0"/>
              <a:t>Pub_name</a:t>
            </a:r>
            <a:endParaRPr lang="en-US" altLang="en-US" dirty="0" smtClean="0"/>
          </a:p>
          <a:p>
            <a:pPr eaLnBrk="1" hangingPunct="1">
              <a:buFont typeface="Wingdings" panose="05000000000000000000" pitchFamily="2" charset="2"/>
              <a:buNone/>
            </a:pPr>
            <a:r>
              <a:rPr lang="en-US" altLang="en-US" dirty="0" smtClean="0"/>
              <a:t>FROM Publishers</a:t>
            </a:r>
          </a:p>
          <a:p>
            <a:pPr eaLnBrk="1" hangingPunct="1">
              <a:buFont typeface="Wingdings" panose="05000000000000000000" pitchFamily="2" charset="2"/>
              <a:buNone/>
            </a:pPr>
            <a:r>
              <a:rPr lang="en-US" altLang="en-US" dirty="0" smtClean="0"/>
              <a:t>WHERE  EXISTS</a:t>
            </a:r>
          </a:p>
          <a:p>
            <a:pPr eaLnBrk="1" hangingPunct="1">
              <a:buFont typeface="Wingdings" panose="05000000000000000000" pitchFamily="2" charset="2"/>
              <a:buNone/>
            </a:pPr>
            <a:r>
              <a:rPr lang="en-US" altLang="en-US" dirty="0" smtClean="0"/>
              <a:t>	    (</a:t>
            </a:r>
          </a:p>
          <a:p>
            <a:pPr eaLnBrk="1" hangingPunct="1">
              <a:buFont typeface="Wingdings" panose="05000000000000000000" pitchFamily="2" charset="2"/>
              <a:buNone/>
            </a:pPr>
            <a:r>
              <a:rPr lang="en-US" altLang="en-US" dirty="0" smtClean="0"/>
              <a:t>	    SELECT * FROM Titles</a:t>
            </a:r>
          </a:p>
          <a:p>
            <a:pPr eaLnBrk="1" hangingPunct="1">
              <a:buFont typeface="Wingdings" panose="05000000000000000000" pitchFamily="2" charset="2"/>
              <a:buNone/>
            </a:pPr>
            <a:r>
              <a:rPr lang="en-US" altLang="en-US" dirty="0" smtClean="0"/>
              <a:t>	    WHERE </a:t>
            </a:r>
            <a:r>
              <a:rPr lang="en-US" altLang="en-US" dirty="0" err="1" smtClean="0"/>
              <a:t>Titles.Pub_id</a:t>
            </a:r>
            <a:r>
              <a:rPr lang="en-US" altLang="en-US" dirty="0" smtClean="0"/>
              <a:t> = </a:t>
            </a:r>
            <a:r>
              <a:rPr lang="en-US" altLang="en-US" dirty="0" err="1" smtClean="0"/>
              <a:t>Publishers.Pub_id</a:t>
            </a:r>
            <a:endParaRPr lang="en-US" altLang="en-US" dirty="0" smtClean="0"/>
          </a:p>
          <a:p>
            <a:pPr eaLnBrk="1" hangingPunct="1">
              <a:buFont typeface="Wingdings" panose="05000000000000000000" pitchFamily="2" charset="2"/>
              <a:buNone/>
            </a:pPr>
            <a:r>
              <a:rPr lang="en-US" altLang="en-US" dirty="0" smtClean="0"/>
              <a:t>	                AND Type = ‘Business’</a:t>
            </a:r>
          </a:p>
          <a:p>
            <a:pPr eaLnBrk="1" hangingPunct="1">
              <a:buFont typeface="Wingdings" panose="05000000000000000000" pitchFamily="2" charset="2"/>
              <a:buNone/>
            </a:pPr>
            <a:r>
              <a:rPr lang="en-US" altLang="en-US" dirty="0" smtClean="0"/>
              <a:t>         )</a:t>
            </a:r>
          </a:p>
        </p:txBody>
      </p:sp>
    </p:spTree>
    <p:extLst>
      <p:ext uri="{BB962C8B-B14F-4D97-AF65-F5344CB8AC3E}">
        <p14:creationId xmlns:p14="http://schemas.microsoft.com/office/powerpoint/2010/main" val="23561771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Content Placeholder 2"/>
          <p:cNvSpPr>
            <a:spLocks noGrp="1"/>
          </p:cNvSpPr>
          <p:nvPr>
            <p:ph idx="1"/>
          </p:nvPr>
        </p:nvSpPr>
        <p:spPr/>
        <p:txBody>
          <a:bodyPr/>
          <a:lstStyle/>
          <a:p>
            <a:endParaRPr lang="en-US" altLang="en-US" smtClean="0"/>
          </a:p>
          <a:p>
            <a:endParaRPr lang="en-US" altLang="en-US" smtClean="0"/>
          </a:p>
          <a:p>
            <a:pPr>
              <a:buFont typeface="Wingdings" panose="05000000000000000000" pitchFamily="2" charset="2"/>
              <a:buNone/>
            </a:pPr>
            <a:endParaRPr lang="en-US" altLang="en-US" smtClean="0"/>
          </a:p>
          <a:p>
            <a:pPr algn="ctr">
              <a:buFont typeface="Wingdings" panose="05000000000000000000" pitchFamily="2" charset="2"/>
              <a:buNone/>
            </a:pPr>
            <a:r>
              <a:rPr lang="en-US" altLang="en-US" smtClean="0"/>
              <a:t>End</a:t>
            </a:r>
          </a:p>
        </p:txBody>
      </p:sp>
    </p:spTree>
    <p:extLst>
      <p:ext uri="{BB962C8B-B14F-4D97-AF65-F5344CB8AC3E}">
        <p14:creationId xmlns:p14="http://schemas.microsoft.com/office/powerpoint/2010/main" val="4775084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62753"/>
            <a:ext cx="9144000" cy="1247210"/>
          </a:xfrm>
        </p:spPr>
        <p:txBody>
          <a:bodyPr/>
          <a:lstStyle/>
          <a:p>
            <a:r>
              <a:rPr lang="en-GB" dirty="0"/>
              <a:t>Thank You</a:t>
            </a:r>
          </a:p>
        </p:txBody>
      </p:sp>
      <p:sp>
        <p:nvSpPr>
          <p:cNvPr id="3" name="Subtitle 2"/>
          <p:cNvSpPr>
            <a:spLocks noGrp="1"/>
          </p:cNvSpPr>
          <p:nvPr>
            <p:ph type="subTitle" idx="1"/>
          </p:nvPr>
        </p:nvSpPr>
        <p:spPr>
          <a:xfrm>
            <a:off x="1524000" y="4826404"/>
            <a:ext cx="9144000" cy="1638335"/>
          </a:xfrm>
        </p:spPr>
        <p:txBody>
          <a:bodyPr>
            <a:normAutofit fontScale="85000" lnSpcReduction="20000"/>
          </a:bodyPr>
          <a:lstStyle/>
          <a:p>
            <a:r>
              <a:rPr lang="en-GB" sz="2800" dirty="0"/>
              <a:t>For any concerns, please contact</a:t>
            </a:r>
          </a:p>
          <a:p>
            <a:r>
              <a:rPr lang="en-GB" sz="2800" b="1" dirty="0"/>
              <a:t>elearning@knust.edu.gh</a:t>
            </a:r>
          </a:p>
          <a:p>
            <a:r>
              <a:rPr lang="en-GB" sz="2800" b="1" dirty="0"/>
              <a:t>elearningknust@gmail.com </a:t>
            </a:r>
          </a:p>
          <a:p>
            <a:r>
              <a:rPr lang="en-GB" sz="2800" b="1" dirty="0"/>
              <a:t>0322 191132</a:t>
            </a:r>
          </a:p>
        </p:txBody>
      </p:sp>
      <p:sp>
        <p:nvSpPr>
          <p:cNvPr id="4" name="Date Placeholder 3"/>
          <p:cNvSpPr>
            <a:spLocks noGrp="1"/>
          </p:cNvSpPr>
          <p:nvPr>
            <p:ph type="dt" sz="half" idx="10"/>
          </p:nvPr>
        </p:nvSpPr>
        <p:spPr>
          <a:xfrm>
            <a:off x="1161757" y="6464739"/>
            <a:ext cx="1243819" cy="365125"/>
          </a:xfrm>
        </p:spPr>
        <p:txBody>
          <a:bodyPr/>
          <a:lstStyle/>
          <a:p>
            <a:r>
              <a:rPr lang="en-GB" sz="1400" b="1" dirty="0">
                <a:solidFill>
                  <a:schemeClr val="bg1"/>
                </a:solidFill>
                <a:latin typeface="Century Gothic" panose="020B0502020202020204" pitchFamily="34" charset="0"/>
              </a:rPr>
              <a:t>Jan 2014</a:t>
            </a:r>
          </a:p>
        </p:txBody>
      </p:sp>
    </p:spTree>
    <p:extLst>
      <p:ext uri="{BB962C8B-B14F-4D97-AF65-F5344CB8AC3E}">
        <p14:creationId xmlns:p14="http://schemas.microsoft.com/office/powerpoint/2010/main" val="162469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298620" y="792968"/>
            <a:ext cx="8229600" cy="919162"/>
          </a:xfrm>
        </p:spPr>
        <p:txBody>
          <a:bodyPr>
            <a:normAutofit fontScale="90000"/>
          </a:bodyPr>
          <a:lstStyle/>
          <a:p>
            <a:pPr eaLnBrk="1" hangingPunct="1"/>
            <a:r>
              <a:rPr lang="en-GB" altLang="en-US" sz="3200" b="1" dirty="0"/>
              <a:t>Ambiguous Attribute Names, Aliasing, and Tuple Variables</a:t>
            </a:r>
            <a:r>
              <a:rPr lang="en-US" altLang="en-US" sz="3200" dirty="0"/>
              <a:t> </a:t>
            </a:r>
          </a:p>
        </p:txBody>
      </p:sp>
      <p:sp>
        <p:nvSpPr>
          <p:cNvPr id="53251" name="Rectangle 3"/>
          <p:cNvSpPr>
            <a:spLocks noGrp="1" noChangeArrowheads="1"/>
          </p:cNvSpPr>
          <p:nvPr>
            <p:ph type="body" idx="1"/>
          </p:nvPr>
        </p:nvSpPr>
        <p:spPr>
          <a:xfrm>
            <a:off x="450761" y="1918951"/>
            <a:ext cx="11294771" cy="4211973"/>
          </a:xfrm>
        </p:spPr>
        <p:txBody>
          <a:bodyPr/>
          <a:lstStyle/>
          <a:p>
            <a:pPr eaLnBrk="1" hangingPunct="1"/>
            <a:r>
              <a:rPr lang="en-GB" altLang="en-US" dirty="0"/>
              <a:t>In SQL the same name can be used for two (or more) attributes as long as the attributes are in different relations. </a:t>
            </a:r>
          </a:p>
          <a:p>
            <a:pPr eaLnBrk="1" hangingPunct="1"/>
            <a:r>
              <a:rPr lang="en-GB" altLang="en-US" dirty="0"/>
              <a:t>If this is the case, and a query refers to two or more attributes with the same name, we must qualify the attribute name with the relation name to prevent ambiguity. </a:t>
            </a:r>
          </a:p>
          <a:p>
            <a:pPr eaLnBrk="1" hangingPunct="1"/>
            <a:r>
              <a:rPr lang="en-GB" altLang="en-US" dirty="0"/>
              <a:t>This is done by prefixing the relation name to the attribute name and separating the two by a period. </a:t>
            </a:r>
            <a:endParaRPr lang="en-US" altLang="en-US" dirty="0"/>
          </a:p>
        </p:txBody>
      </p:sp>
    </p:spTree>
    <p:extLst>
      <p:ext uri="{BB962C8B-B14F-4D97-AF65-F5344CB8AC3E}">
        <p14:creationId xmlns:p14="http://schemas.microsoft.com/office/powerpoint/2010/main" val="1490753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altLang="en-US" b="1"/>
              <a:t>Example: Ambiguous Attribute Names</a:t>
            </a:r>
            <a:endParaRPr lang="en-US" altLang="en-US" b="1"/>
          </a:p>
        </p:txBody>
      </p:sp>
      <p:sp>
        <p:nvSpPr>
          <p:cNvPr id="54275" name="Rectangle 3"/>
          <p:cNvSpPr>
            <a:spLocks noGrp="1" noChangeArrowheads="1"/>
          </p:cNvSpPr>
          <p:nvPr>
            <p:ph type="body" idx="1"/>
          </p:nvPr>
        </p:nvSpPr>
        <p:spPr>
          <a:xfrm>
            <a:off x="1524000" y="1268413"/>
            <a:ext cx="8686800" cy="4819650"/>
          </a:xfrm>
        </p:spPr>
        <p:txBody>
          <a:bodyPr/>
          <a:lstStyle/>
          <a:p>
            <a:pPr eaLnBrk="1" hangingPunct="1">
              <a:buFont typeface="Wingdings" panose="05000000000000000000" pitchFamily="2" charset="2"/>
              <a:buNone/>
            </a:pPr>
            <a:r>
              <a:rPr lang="en-GB" altLang="en-US" b="1" dirty="0" smtClean="0"/>
              <a:t>	</a:t>
            </a:r>
          </a:p>
          <a:p>
            <a:pPr eaLnBrk="1" hangingPunct="1">
              <a:buFont typeface="Wingdings" panose="05000000000000000000" pitchFamily="2" charset="2"/>
              <a:buNone/>
            </a:pPr>
            <a:r>
              <a:rPr lang="en-GB" altLang="en-US" b="1" dirty="0" smtClean="0"/>
              <a:t>	SELECT </a:t>
            </a:r>
            <a:r>
              <a:rPr lang="en-GB" altLang="en-US" dirty="0" err="1" smtClean="0"/>
              <a:t>Fname</a:t>
            </a:r>
            <a:r>
              <a:rPr lang="en-GB" altLang="en-US" dirty="0" smtClean="0"/>
              <a:t>, </a:t>
            </a:r>
            <a:r>
              <a:rPr lang="en-GB" altLang="en-US" dirty="0" err="1" smtClean="0"/>
              <a:t>EMPLOYEE.Name</a:t>
            </a:r>
            <a:r>
              <a:rPr lang="en-GB" altLang="en-US" dirty="0" smtClean="0"/>
              <a:t>, Address	</a:t>
            </a:r>
          </a:p>
          <a:p>
            <a:pPr eaLnBrk="1" hangingPunct="1">
              <a:buFont typeface="Wingdings" panose="05000000000000000000" pitchFamily="2" charset="2"/>
              <a:buNone/>
            </a:pPr>
            <a:r>
              <a:rPr lang="en-GB" altLang="en-US" b="1" dirty="0" smtClean="0"/>
              <a:t>	FROM	</a:t>
            </a:r>
            <a:r>
              <a:rPr lang="en-GB" altLang="en-US" dirty="0" smtClean="0"/>
              <a:t>EMPLOYEE, DEPARTMENT</a:t>
            </a:r>
          </a:p>
          <a:p>
            <a:pPr eaLnBrk="1" hangingPunct="1">
              <a:buFont typeface="Wingdings" panose="05000000000000000000" pitchFamily="2" charset="2"/>
              <a:buNone/>
            </a:pPr>
            <a:r>
              <a:rPr lang="en-GB" altLang="en-US" dirty="0" smtClean="0"/>
              <a:t>	</a:t>
            </a:r>
            <a:r>
              <a:rPr lang="en-GB" altLang="en-US" b="1" dirty="0" smtClean="0"/>
              <a:t>WHERE	</a:t>
            </a:r>
            <a:r>
              <a:rPr lang="en-GB" altLang="en-US" dirty="0" smtClean="0"/>
              <a:t>DEPARTMENT.</a:t>
            </a:r>
            <a:r>
              <a:rPr lang="en-US" altLang="en-US" dirty="0" smtClean="0"/>
              <a:t>NAME='Research' </a:t>
            </a:r>
            <a:r>
              <a:rPr lang="en-US" altLang="en-US" b="1" dirty="0" smtClean="0"/>
              <a:t>AND</a:t>
            </a:r>
            <a:r>
              <a:rPr lang="en-US" altLang="en-US" dirty="0" smtClean="0"/>
              <a:t> </a:t>
            </a:r>
            <a:r>
              <a:rPr lang="en-US" altLang="en-US" dirty="0" err="1" smtClean="0"/>
              <a:t>DEPARTMENT.Dnumber</a:t>
            </a:r>
            <a:r>
              <a:rPr lang="en-US" altLang="en-US" dirty="0" smtClean="0"/>
              <a:t>= EMPLOYEE. </a:t>
            </a:r>
            <a:r>
              <a:rPr lang="en-US" altLang="en-US" dirty="0" err="1" smtClean="0"/>
              <a:t>Dnumber</a:t>
            </a:r>
            <a:r>
              <a:rPr lang="en-US" altLang="en-US" dirty="0" smtClean="0"/>
              <a:t> </a:t>
            </a:r>
            <a:r>
              <a:rPr lang="en-US" altLang="en-US" dirty="0" smtClean="0"/>
              <a:t>;</a:t>
            </a:r>
          </a:p>
        </p:txBody>
      </p:sp>
    </p:spTree>
    <p:extLst>
      <p:ext uri="{BB962C8B-B14F-4D97-AF65-F5344CB8AC3E}">
        <p14:creationId xmlns:p14="http://schemas.microsoft.com/office/powerpoint/2010/main" val="2129430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r>
              <a:rPr lang="en-GB" altLang="en-US" sz="3200" b="1"/>
              <a:t>Ambiguous Attribute Names, Aliasing, and Tuple Variables</a:t>
            </a:r>
            <a:endParaRPr lang="en-US" altLang="en-US" sz="3200" b="1"/>
          </a:p>
        </p:txBody>
      </p:sp>
      <p:sp>
        <p:nvSpPr>
          <p:cNvPr id="55299" name="Rectangle 3"/>
          <p:cNvSpPr>
            <a:spLocks noGrp="1" noChangeArrowheads="1"/>
          </p:cNvSpPr>
          <p:nvPr>
            <p:ph type="body" idx="1"/>
          </p:nvPr>
        </p:nvSpPr>
        <p:spPr>
          <a:xfrm>
            <a:off x="553792" y="1690687"/>
            <a:ext cx="10114208" cy="4440237"/>
          </a:xfrm>
        </p:spPr>
        <p:txBody>
          <a:bodyPr>
            <a:normAutofit/>
          </a:bodyPr>
          <a:lstStyle/>
          <a:p>
            <a:pPr eaLnBrk="1" hangingPunct="1">
              <a:lnSpc>
                <a:spcPct val="90000"/>
              </a:lnSpc>
            </a:pPr>
            <a:r>
              <a:rPr lang="en-US" altLang="en-US" dirty="0"/>
              <a:t>Ambiguity also arises in the case of queries that refer to the same relation twice, as in the following example.</a:t>
            </a:r>
          </a:p>
          <a:p>
            <a:pPr eaLnBrk="1" hangingPunct="1">
              <a:lnSpc>
                <a:spcPct val="90000"/>
              </a:lnSpc>
            </a:pPr>
            <a:endParaRPr lang="en-US" altLang="en-US" sz="900" dirty="0"/>
          </a:p>
          <a:p>
            <a:pPr eaLnBrk="1" hangingPunct="1">
              <a:lnSpc>
                <a:spcPct val="90000"/>
              </a:lnSpc>
            </a:pPr>
            <a:r>
              <a:rPr lang="en-US" altLang="en-US" dirty="0"/>
              <a:t>QUERY 5: For each employee, retrieve the employee's name, and the name of his or her immediate supervisor.</a:t>
            </a:r>
            <a:br>
              <a:rPr lang="en-US" altLang="en-US" dirty="0"/>
            </a:br>
            <a:r>
              <a:rPr lang="en-US" altLang="en-US" dirty="0"/>
              <a:t/>
            </a:r>
            <a:br>
              <a:rPr lang="en-US" altLang="en-US" dirty="0"/>
            </a:br>
            <a:r>
              <a:rPr lang="en-US" altLang="en-US" dirty="0"/>
              <a:t>Q5:SELECT	E.FNAME, E.LNAME, S.FNAME, 				S.LNAME</a:t>
            </a:r>
            <a:br>
              <a:rPr lang="en-US" altLang="en-US" dirty="0"/>
            </a:br>
            <a:r>
              <a:rPr lang="en-US" altLang="en-US" dirty="0"/>
              <a:t>	FROM 	EMPLOYEE AS E, EMPLOYEE AS S</a:t>
            </a:r>
            <a:br>
              <a:rPr lang="en-US" altLang="en-US" dirty="0"/>
            </a:br>
            <a:r>
              <a:rPr lang="en-US" altLang="en-US" dirty="0"/>
              <a:t>	WHERE	E.SUPERSSN=S.SSN</a:t>
            </a:r>
          </a:p>
          <a:p>
            <a:pPr eaLnBrk="1" hangingPunct="1">
              <a:lnSpc>
                <a:spcPct val="90000"/>
              </a:lnSpc>
              <a:buFont typeface="Wingdings" panose="05000000000000000000" pitchFamily="2" charset="2"/>
              <a:buNone/>
            </a:pPr>
            <a:endParaRPr lang="en-US" altLang="en-US" dirty="0"/>
          </a:p>
        </p:txBody>
      </p:sp>
    </p:spTree>
    <p:extLst>
      <p:ext uri="{BB962C8B-B14F-4D97-AF65-F5344CB8AC3E}">
        <p14:creationId xmlns:p14="http://schemas.microsoft.com/office/powerpoint/2010/main" val="2211887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pPr eaLnBrk="1" hangingPunct="1"/>
            <a:r>
              <a:rPr lang="en-GB" altLang="en-US" sz="3200" b="1"/>
              <a:t>Ambiguous Attribute Names, Aliasing, and Tuple Variables</a:t>
            </a:r>
            <a:endParaRPr lang="en-US" altLang="en-US" sz="3200" b="1"/>
          </a:p>
        </p:txBody>
      </p:sp>
      <p:sp>
        <p:nvSpPr>
          <p:cNvPr id="56323" name="Rectangle 3"/>
          <p:cNvSpPr>
            <a:spLocks noGrp="1" noChangeArrowheads="1"/>
          </p:cNvSpPr>
          <p:nvPr>
            <p:ph type="body" idx="1"/>
          </p:nvPr>
        </p:nvSpPr>
        <p:spPr/>
        <p:txBody>
          <a:bodyPr/>
          <a:lstStyle/>
          <a:p>
            <a:pPr eaLnBrk="1" hangingPunct="1"/>
            <a:r>
              <a:rPr lang="en-US" altLang="en-US" sz="3700" dirty="0"/>
              <a:t>In this case, we are allowed to declare alternative relation names E and S, called </a:t>
            </a:r>
            <a:r>
              <a:rPr lang="en-US" altLang="en-US" sz="3700" b="1" dirty="0"/>
              <a:t>aliases </a:t>
            </a:r>
            <a:r>
              <a:rPr lang="en-US" altLang="en-US" sz="3700" dirty="0"/>
              <a:t>or </a:t>
            </a:r>
            <a:r>
              <a:rPr lang="en-US" altLang="en-US" sz="3700" b="1" dirty="0"/>
              <a:t>tuple variables, </a:t>
            </a:r>
            <a:r>
              <a:rPr lang="en-US" altLang="en-US" sz="3700" dirty="0"/>
              <a:t>for the EMPLOYEE relation. An alias can follow the keyword </a:t>
            </a:r>
            <a:r>
              <a:rPr lang="en-US" altLang="en-US" sz="3700" b="1" dirty="0"/>
              <a:t>AS, </a:t>
            </a:r>
            <a:r>
              <a:rPr lang="en-US" altLang="en-US" sz="3700" dirty="0"/>
              <a:t>as shown in Q5, </a:t>
            </a:r>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2778140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208468" y="908878"/>
            <a:ext cx="8229600" cy="919162"/>
          </a:xfrm>
        </p:spPr>
        <p:txBody>
          <a:bodyPr>
            <a:normAutofit fontScale="90000"/>
          </a:bodyPr>
          <a:lstStyle/>
          <a:p>
            <a:pPr eaLnBrk="1" hangingPunct="1"/>
            <a:r>
              <a:rPr lang="en-US" altLang="en-US" sz="3200" b="1" dirty="0"/>
              <a:t>Unspecified WHERE Clause and Use of the Asterisk</a:t>
            </a:r>
            <a:r>
              <a:rPr lang="en-GB" altLang="en-US" sz="3200" dirty="0"/>
              <a:t/>
            </a:r>
            <a:br>
              <a:rPr lang="en-GB" altLang="en-US" sz="3200" dirty="0"/>
            </a:br>
            <a:endParaRPr lang="en-US" altLang="en-US" sz="3200" dirty="0"/>
          </a:p>
        </p:txBody>
      </p:sp>
      <p:sp>
        <p:nvSpPr>
          <p:cNvPr id="57347" name="Rectangle 3"/>
          <p:cNvSpPr>
            <a:spLocks noGrp="1" noChangeArrowheads="1"/>
          </p:cNvSpPr>
          <p:nvPr>
            <p:ph type="body" idx="1"/>
          </p:nvPr>
        </p:nvSpPr>
        <p:spPr>
          <a:xfrm>
            <a:off x="566669" y="1648495"/>
            <a:ext cx="10483403" cy="4482429"/>
          </a:xfrm>
        </p:spPr>
        <p:txBody>
          <a:bodyPr/>
          <a:lstStyle/>
          <a:p>
            <a:pPr eaLnBrk="1" hangingPunct="1"/>
            <a:r>
              <a:rPr lang="en-GB" altLang="en-US" dirty="0" smtClean="0"/>
              <a:t>A missing WHERE clause indicates no condition on tuple selection; hence all tuples of the relation specified in the FROM clause qualify and are selected for the query result.</a:t>
            </a:r>
          </a:p>
          <a:p>
            <a:pPr eaLnBrk="1" hangingPunct="1">
              <a:buFont typeface="Wingdings" panose="05000000000000000000" pitchFamily="2" charset="2"/>
              <a:buNone/>
            </a:pPr>
            <a:r>
              <a:rPr lang="en-GB" altLang="en-US" dirty="0" smtClean="0"/>
              <a:t> </a:t>
            </a:r>
          </a:p>
          <a:p>
            <a:pPr eaLnBrk="1" hangingPunct="1"/>
            <a:r>
              <a:rPr lang="en-GB" altLang="en-US" dirty="0" smtClean="0"/>
              <a:t>If more than one relation is specified in the FROM clause and there is no WHERE clause, then CROSS PRODUCT – all possible tuple combinations – of these relations is selected. </a:t>
            </a:r>
            <a:endParaRPr lang="en-US" altLang="en-US" dirty="0" smtClean="0"/>
          </a:p>
        </p:txBody>
      </p:sp>
    </p:spTree>
    <p:extLst>
      <p:ext uri="{BB962C8B-B14F-4D97-AF65-F5344CB8AC3E}">
        <p14:creationId xmlns:p14="http://schemas.microsoft.com/office/powerpoint/2010/main" val="3899655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pPr eaLnBrk="1" hangingPunct="1"/>
            <a:r>
              <a:rPr lang="en-US" altLang="en-US" sz="3800"/>
              <a:t/>
            </a:r>
            <a:br>
              <a:rPr lang="en-US" altLang="en-US" sz="3800"/>
            </a:br>
            <a:endParaRPr lang="en-US" altLang="en-US" sz="3800"/>
          </a:p>
        </p:txBody>
      </p:sp>
      <p:sp>
        <p:nvSpPr>
          <p:cNvPr id="58371" name="Rectangle 3"/>
          <p:cNvSpPr>
            <a:spLocks noGrp="1" noChangeArrowheads="1"/>
          </p:cNvSpPr>
          <p:nvPr>
            <p:ph type="body" idx="1"/>
          </p:nvPr>
        </p:nvSpPr>
        <p:spPr>
          <a:xfrm>
            <a:off x="566670" y="788275"/>
            <a:ext cx="9644130" cy="5342649"/>
          </a:xfrm>
        </p:spPr>
        <p:txBody>
          <a:bodyPr/>
          <a:lstStyle/>
          <a:p>
            <a:pPr eaLnBrk="1" hangingPunct="1"/>
            <a:r>
              <a:rPr lang="en-GB" altLang="en-US" dirty="0" smtClean="0"/>
              <a:t>For example, Query 6 selects all EMPLOYEE </a:t>
            </a:r>
            <a:r>
              <a:rPr lang="en-GB" altLang="en-US" dirty="0" err="1" smtClean="0"/>
              <a:t>Ssns</a:t>
            </a:r>
            <a:r>
              <a:rPr lang="en-GB" altLang="en-US" dirty="0" smtClean="0"/>
              <a:t> and Query 7 selects all combinations of an EMPLOYEE </a:t>
            </a:r>
            <a:r>
              <a:rPr lang="en-GB" altLang="en-US" dirty="0" err="1" smtClean="0"/>
              <a:t>Ssn</a:t>
            </a:r>
            <a:r>
              <a:rPr lang="en-GB" altLang="en-US" dirty="0" smtClean="0"/>
              <a:t> and a DEPARTMENT </a:t>
            </a:r>
            <a:r>
              <a:rPr lang="en-GB" altLang="en-US" dirty="0" err="1" smtClean="0"/>
              <a:t>Dname</a:t>
            </a:r>
            <a:r>
              <a:rPr lang="en-GB" altLang="en-US" dirty="0" smtClean="0"/>
              <a:t>.</a:t>
            </a:r>
          </a:p>
          <a:p>
            <a:pPr eaLnBrk="1" hangingPunct="1"/>
            <a:endParaRPr lang="en-GB" altLang="en-US" dirty="0" smtClean="0"/>
          </a:p>
          <a:p>
            <a:pPr eaLnBrk="1" hangingPunct="1"/>
            <a:r>
              <a:rPr lang="en-GB" altLang="en-US" dirty="0" smtClean="0"/>
              <a:t>Q6: </a:t>
            </a:r>
            <a:r>
              <a:rPr lang="en-GB" altLang="en-US" b="1" dirty="0" smtClean="0"/>
              <a:t>SELECT		</a:t>
            </a:r>
            <a:r>
              <a:rPr lang="en-GB" altLang="en-US" dirty="0" err="1" smtClean="0"/>
              <a:t>Ssn</a:t>
            </a:r>
            <a:r>
              <a:rPr lang="en-GB" altLang="en-US" dirty="0" smtClean="0"/>
              <a:t>	</a:t>
            </a:r>
            <a:endParaRPr lang="en-GB" altLang="en-US" b="1" dirty="0" smtClean="0"/>
          </a:p>
          <a:p>
            <a:pPr eaLnBrk="1" hangingPunct="1">
              <a:buFont typeface="Wingdings" panose="05000000000000000000" pitchFamily="2" charset="2"/>
              <a:buNone/>
            </a:pPr>
            <a:r>
              <a:rPr lang="en-GB" altLang="en-US" b="1" dirty="0" smtClean="0"/>
              <a:t>		  FROM		</a:t>
            </a:r>
            <a:r>
              <a:rPr lang="en-GB" altLang="en-US" dirty="0" smtClean="0"/>
              <a:t>EMPLOYEE</a:t>
            </a:r>
          </a:p>
          <a:p>
            <a:pPr eaLnBrk="1" hangingPunct="1">
              <a:buFont typeface="Wingdings" panose="05000000000000000000" pitchFamily="2" charset="2"/>
              <a:buNone/>
            </a:pPr>
            <a:endParaRPr lang="en-GB" altLang="en-US" dirty="0" smtClean="0"/>
          </a:p>
          <a:p>
            <a:pPr eaLnBrk="1" hangingPunct="1"/>
            <a:r>
              <a:rPr lang="en-GB" altLang="en-US" dirty="0" smtClean="0"/>
              <a:t>Q7: </a:t>
            </a:r>
            <a:r>
              <a:rPr lang="en-GB" altLang="en-US" b="1" dirty="0" smtClean="0"/>
              <a:t>SELECT	</a:t>
            </a:r>
            <a:r>
              <a:rPr lang="en-GB" altLang="en-US" dirty="0" err="1" smtClean="0"/>
              <a:t>Ssn</a:t>
            </a:r>
            <a:r>
              <a:rPr lang="en-GB" altLang="en-US" dirty="0" smtClean="0"/>
              <a:t>, </a:t>
            </a:r>
            <a:r>
              <a:rPr lang="en-GB" altLang="en-US" dirty="0" err="1" smtClean="0"/>
              <a:t>Dname</a:t>
            </a:r>
            <a:r>
              <a:rPr lang="en-GB" altLang="en-US" b="1" dirty="0" smtClean="0"/>
              <a:t>	</a:t>
            </a:r>
          </a:p>
          <a:p>
            <a:pPr eaLnBrk="1" hangingPunct="1">
              <a:buFont typeface="Wingdings" panose="05000000000000000000" pitchFamily="2" charset="2"/>
              <a:buNone/>
            </a:pPr>
            <a:r>
              <a:rPr lang="en-GB" altLang="en-US" b="1" dirty="0" smtClean="0"/>
              <a:t>          FROM	</a:t>
            </a:r>
            <a:r>
              <a:rPr lang="en-GB" altLang="en-US" dirty="0" smtClean="0"/>
              <a:t>EMPLOYEE, DEPARTMENT</a:t>
            </a:r>
            <a:r>
              <a:rPr lang="en-US" altLang="en-US" dirty="0" smtClean="0"/>
              <a:t> </a:t>
            </a:r>
          </a:p>
        </p:txBody>
      </p:sp>
    </p:spTree>
    <p:extLst>
      <p:ext uri="{BB962C8B-B14F-4D97-AF65-F5344CB8AC3E}">
        <p14:creationId xmlns:p14="http://schemas.microsoft.com/office/powerpoint/2010/main" val="1140344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131194" y="807468"/>
            <a:ext cx="8229600" cy="703262"/>
          </a:xfrm>
        </p:spPr>
        <p:txBody>
          <a:bodyPr>
            <a:normAutofit fontScale="90000"/>
          </a:bodyPr>
          <a:lstStyle/>
          <a:p>
            <a:pPr eaLnBrk="1" hangingPunct="1"/>
            <a:r>
              <a:rPr lang="en-US" altLang="en-US" sz="3800" dirty="0"/>
              <a:t>Use of </a:t>
            </a:r>
            <a:r>
              <a:rPr lang="en-US" altLang="en-US" sz="3200" b="1" dirty="0"/>
              <a:t>Asterisk</a:t>
            </a:r>
            <a:r>
              <a:rPr lang="en-GB" altLang="en-US" sz="3200" dirty="0"/>
              <a:t/>
            </a:r>
            <a:br>
              <a:rPr lang="en-GB" altLang="en-US" sz="3200" dirty="0"/>
            </a:br>
            <a:endParaRPr lang="en-US" altLang="en-US" sz="3200" dirty="0"/>
          </a:p>
        </p:txBody>
      </p:sp>
      <p:sp>
        <p:nvSpPr>
          <p:cNvPr id="59395" name="Rectangle 3"/>
          <p:cNvSpPr>
            <a:spLocks noGrp="1" noChangeArrowheads="1"/>
          </p:cNvSpPr>
          <p:nvPr>
            <p:ph type="body" idx="1"/>
          </p:nvPr>
        </p:nvSpPr>
        <p:spPr>
          <a:xfrm>
            <a:off x="218941" y="1159099"/>
            <a:ext cx="10740980" cy="4971827"/>
          </a:xfrm>
        </p:spPr>
        <p:txBody>
          <a:bodyPr/>
          <a:lstStyle/>
          <a:p>
            <a:pPr eaLnBrk="1" hangingPunct="1"/>
            <a:r>
              <a:rPr lang="en-GB" altLang="en-US" dirty="0" smtClean="0"/>
              <a:t>To retrieve all the attribute values of the selected tuples, we do not have to list the attribute names explicitly in SQL; we just specify an asterisk (*), which stands for all the attributes. </a:t>
            </a:r>
          </a:p>
          <a:p>
            <a:pPr eaLnBrk="1" hangingPunct="1"/>
            <a:endParaRPr lang="en-GB" altLang="en-US" dirty="0" smtClean="0"/>
          </a:p>
          <a:p>
            <a:pPr eaLnBrk="1" hangingPunct="1">
              <a:buFont typeface="Wingdings" panose="05000000000000000000" pitchFamily="2" charset="2"/>
              <a:buNone/>
            </a:pPr>
            <a:r>
              <a:rPr lang="en-GB" altLang="en-US" b="1" dirty="0" smtClean="0"/>
              <a:t>		SELECT</a:t>
            </a:r>
            <a:r>
              <a:rPr lang="en-GB" altLang="en-US" dirty="0" smtClean="0"/>
              <a:t>	*</a:t>
            </a:r>
          </a:p>
          <a:p>
            <a:pPr eaLnBrk="1" hangingPunct="1">
              <a:buFont typeface="Wingdings" panose="05000000000000000000" pitchFamily="2" charset="2"/>
              <a:buNone/>
            </a:pPr>
            <a:r>
              <a:rPr lang="en-GB" altLang="en-US" b="1" dirty="0" smtClean="0"/>
              <a:t>		FROM	</a:t>
            </a:r>
            <a:r>
              <a:rPr lang="en-GB" altLang="en-US" dirty="0" smtClean="0"/>
              <a:t>EMPLOYEE</a:t>
            </a:r>
          </a:p>
          <a:p>
            <a:pPr eaLnBrk="1" hangingPunct="1">
              <a:buFont typeface="Wingdings" panose="05000000000000000000" pitchFamily="2" charset="2"/>
              <a:buNone/>
            </a:pPr>
            <a:r>
              <a:rPr lang="en-GB" altLang="en-US" b="1" dirty="0" smtClean="0"/>
              <a:t>		WHERE</a:t>
            </a:r>
            <a:r>
              <a:rPr lang="en-GB" altLang="en-US" dirty="0" smtClean="0"/>
              <a:t>	</a:t>
            </a:r>
            <a:r>
              <a:rPr lang="en-GB" altLang="en-US" dirty="0" err="1" smtClean="0"/>
              <a:t>Dn</a:t>
            </a:r>
            <a:r>
              <a:rPr lang="en-GB" altLang="en-US" dirty="0" smtClean="0"/>
              <a:t> = 5</a:t>
            </a:r>
            <a:endParaRPr lang="en-US" altLang="en-US" dirty="0" smtClean="0"/>
          </a:p>
        </p:txBody>
      </p:sp>
    </p:spTree>
    <p:extLst>
      <p:ext uri="{BB962C8B-B14F-4D97-AF65-F5344CB8AC3E}">
        <p14:creationId xmlns:p14="http://schemas.microsoft.com/office/powerpoint/2010/main" val="2112501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504682" y="870241"/>
            <a:ext cx="8229600" cy="703262"/>
          </a:xfrm>
        </p:spPr>
        <p:txBody>
          <a:bodyPr>
            <a:normAutofit fontScale="90000"/>
          </a:bodyPr>
          <a:lstStyle/>
          <a:p>
            <a:pPr eaLnBrk="1" hangingPunct="1"/>
            <a:r>
              <a:rPr lang="en-US" altLang="en-US" sz="3800" dirty="0"/>
              <a:t>Use of </a:t>
            </a:r>
            <a:r>
              <a:rPr lang="en-US" altLang="en-US" sz="3200" b="1" dirty="0"/>
              <a:t>Asterisk</a:t>
            </a:r>
            <a:r>
              <a:rPr lang="en-GB" altLang="en-US" sz="3200" dirty="0"/>
              <a:t/>
            </a:r>
            <a:br>
              <a:rPr lang="en-GB" altLang="en-US" sz="3200" dirty="0"/>
            </a:br>
            <a:endParaRPr lang="en-US" altLang="en-US" sz="3200" dirty="0"/>
          </a:p>
        </p:txBody>
      </p:sp>
      <p:sp>
        <p:nvSpPr>
          <p:cNvPr id="60419" name="Rectangle 3"/>
          <p:cNvSpPr>
            <a:spLocks noGrp="1" noChangeArrowheads="1"/>
          </p:cNvSpPr>
          <p:nvPr>
            <p:ph type="body" idx="1"/>
          </p:nvPr>
        </p:nvSpPr>
        <p:spPr/>
        <p:txBody>
          <a:bodyPr/>
          <a:lstStyle/>
          <a:p>
            <a:pPr eaLnBrk="1" hangingPunct="1">
              <a:buFont typeface="Wingdings" panose="05000000000000000000" pitchFamily="2" charset="2"/>
              <a:buNone/>
            </a:pPr>
            <a:r>
              <a:rPr lang="en-GB" altLang="en-US" b="1" dirty="0" smtClean="0"/>
              <a:t>		SELECT</a:t>
            </a:r>
            <a:r>
              <a:rPr lang="en-GB" altLang="en-US" dirty="0" smtClean="0"/>
              <a:t>	*</a:t>
            </a:r>
          </a:p>
          <a:p>
            <a:pPr eaLnBrk="1" hangingPunct="1">
              <a:buFont typeface="Wingdings" panose="05000000000000000000" pitchFamily="2" charset="2"/>
              <a:buNone/>
            </a:pPr>
            <a:r>
              <a:rPr lang="en-GB" altLang="en-US" b="1" dirty="0" smtClean="0"/>
              <a:t>		FROM	</a:t>
            </a:r>
            <a:r>
              <a:rPr lang="en-GB" altLang="en-US" dirty="0" smtClean="0"/>
              <a:t>EMPLOYEE, DEPARTMENT</a:t>
            </a:r>
          </a:p>
          <a:p>
            <a:pPr eaLnBrk="1" hangingPunct="1">
              <a:buFont typeface="Wingdings" panose="05000000000000000000" pitchFamily="2" charset="2"/>
              <a:buNone/>
            </a:pPr>
            <a:r>
              <a:rPr lang="en-GB" altLang="en-US" b="1" dirty="0" smtClean="0"/>
              <a:t>		WHERE</a:t>
            </a:r>
            <a:r>
              <a:rPr lang="en-GB" altLang="en-US" dirty="0" smtClean="0"/>
              <a:t>	</a:t>
            </a:r>
            <a:r>
              <a:rPr lang="en-GB" altLang="en-US" dirty="0" err="1" smtClean="0"/>
              <a:t>Dname</a:t>
            </a:r>
            <a:r>
              <a:rPr lang="en-GB" altLang="en-US" dirty="0" smtClean="0"/>
              <a:t> = ‘Research’ AND </a:t>
            </a:r>
            <a:r>
              <a:rPr lang="en-GB" altLang="en-US" dirty="0" err="1" smtClean="0"/>
              <a:t>Dn</a:t>
            </a:r>
            <a:r>
              <a:rPr lang="en-GB" altLang="en-US" dirty="0" smtClean="0"/>
              <a:t> = 			</a:t>
            </a:r>
            <a:r>
              <a:rPr lang="en-GB" altLang="en-US" dirty="0" err="1" smtClean="0"/>
              <a:t>Dnumber</a:t>
            </a:r>
            <a:endParaRPr lang="en-GB" altLang="en-US" dirty="0" smtClean="0"/>
          </a:p>
          <a:p>
            <a:pPr eaLnBrk="1" hangingPunct="1">
              <a:buFont typeface="Wingdings" panose="05000000000000000000" pitchFamily="2" charset="2"/>
              <a:buNone/>
            </a:pPr>
            <a:endParaRPr lang="en-GB" altLang="en-US" dirty="0" smtClean="0"/>
          </a:p>
          <a:p>
            <a:pPr eaLnBrk="1" hangingPunct="1">
              <a:buFont typeface="Wingdings" panose="05000000000000000000" pitchFamily="2" charset="2"/>
              <a:buNone/>
            </a:pPr>
            <a:r>
              <a:rPr lang="en-GB" altLang="en-US" dirty="0" smtClean="0"/>
              <a:t>		</a:t>
            </a:r>
            <a:r>
              <a:rPr lang="en-GB" altLang="en-US" b="1" dirty="0" smtClean="0"/>
              <a:t>SELECT</a:t>
            </a:r>
            <a:r>
              <a:rPr lang="en-GB" altLang="en-US" dirty="0" smtClean="0"/>
              <a:t>	*</a:t>
            </a:r>
          </a:p>
          <a:p>
            <a:pPr eaLnBrk="1" hangingPunct="1">
              <a:buFont typeface="Wingdings" panose="05000000000000000000" pitchFamily="2" charset="2"/>
              <a:buNone/>
            </a:pPr>
            <a:r>
              <a:rPr lang="en-GB" altLang="en-US" b="1" dirty="0" smtClean="0"/>
              <a:t>		FROM	</a:t>
            </a:r>
            <a:r>
              <a:rPr lang="en-GB" altLang="en-US" dirty="0" smtClean="0"/>
              <a:t>EMPLOYEE, DEPARTMENT</a:t>
            </a:r>
            <a:endParaRPr lang="en-US" altLang="en-US" dirty="0" smtClean="0"/>
          </a:p>
        </p:txBody>
      </p:sp>
    </p:spTree>
    <p:extLst>
      <p:ext uri="{BB962C8B-B14F-4D97-AF65-F5344CB8AC3E}">
        <p14:creationId xmlns:p14="http://schemas.microsoft.com/office/powerpoint/2010/main" val="369811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466045" y="816445"/>
            <a:ext cx="8229600" cy="703262"/>
          </a:xfrm>
        </p:spPr>
        <p:txBody>
          <a:bodyPr/>
          <a:lstStyle/>
          <a:p>
            <a:pPr eaLnBrk="1" hangingPunct="1"/>
            <a:r>
              <a:rPr lang="en-GB" altLang="en-US" sz="3800" b="1" dirty="0"/>
              <a:t>Aggregate Functions in SQL</a:t>
            </a:r>
            <a:r>
              <a:rPr lang="en-US" altLang="en-US" sz="3800" dirty="0"/>
              <a:t> </a:t>
            </a:r>
          </a:p>
        </p:txBody>
      </p:sp>
      <p:sp>
        <p:nvSpPr>
          <p:cNvPr id="61443" name="Rectangle 3"/>
          <p:cNvSpPr>
            <a:spLocks noGrp="1" noChangeArrowheads="1"/>
          </p:cNvSpPr>
          <p:nvPr>
            <p:ph type="body" idx="1"/>
          </p:nvPr>
        </p:nvSpPr>
        <p:spPr>
          <a:xfrm>
            <a:off x="0" y="1519707"/>
            <a:ext cx="10210800" cy="4933482"/>
          </a:xfrm>
        </p:spPr>
        <p:txBody>
          <a:bodyPr/>
          <a:lstStyle/>
          <a:p>
            <a:pPr eaLnBrk="1" hangingPunct="1"/>
            <a:r>
              <a:rPr lang="en-GB" altLang="en-US" dirty="0" smtClean="0"/>
              <a:t>Grouping and aggregation are required in many database applications, SQL has features that incorporate these concepts.</a:t>
            </a:r>
          </a:p>
          <a:p>
            <a:pPr eaLnBrk="1" hangingPunct="1">
              <a:buFont typeface="Wingdings" panose="05000000000000000000" pitchFamily="2" charset="2"/>
              <a:buNone/>
            </a:pPr>
            <a:endParaRPr lang="en-GB" altLang="en-US" dirty="0" smtClean="0"/>
          </a:p>
          <a:p>
            <a:pPr eaLnBrk="1" hangingPunct="1"/>
            <a:r>
              <a:rPr lang="en-GB" altLang="en-US" dirty="0" smtClean="0"/>
              <a:t> A number of built-in functions exist: </a:t>
            </a:r>
            <a:r>
              <a:rPr lang="en-GB" altLang="en-US" b="1" dirty="0" smtClean="0"/>
              <a:t>COUNT, SUM, MAX, MIN, </a:t>
            </a:r>
            <a:r>
              <a:rPr lang="en-GB" altLang="en-US" dirty="0" smtClean="0"/>
              <a:t>and </a:t>
            </a:r>
            <a:r>
              <a:rPr lang="en-GB" altLang="en-US" b="1" dirty="0" smtClean="0"/>
              <a:t>AVG. </a:t>
            </a:r>
          </a:p>
          <a:p>
            <a:pPr eaLnBrk="1" hangingPunct="1"/>
            <a:endParaRPr lang="en-GB" altLang="en-US" dirty="0" smtClean="0"/>
          </a:p>
          <a:p>
            <a:pPr eaLnBrk="1" hangingPunct="1"/>
            <a:r>
              <a:rPr lang="en-GB" altLang="en-US" dirty="0" smtClean="0"/>
              <a:t>The COUNT function returns the number of tuples or values as specified in a query. </a:t>
            </a:r>
          </a:p>
        </p:txBody>
      </p:sp>
    </p:spTree>
    <p:extLst>
      <p:ext uri="{BB962C8B-B14F-4D97-AF65-F5344CB8AC3E}">
        <p14:creationId xmlns:p14="http://schemas.microsoft.com/office/powerpoint/2010/main" val="1486247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48296" y="788276"/>
            <a:ext cx="11777541" cy="5676463"/>
          </a:xfrm>
          <a:prstGeom prst="rect">
            <a:avLst/>
          </a:prstGeom>
        </p:spPr>
      </p:pic>
      <p:sp>
        <p:nvSpPr>
          <p:cNvPr id="4" name="Slide Number Placeholder 3"/>
          <p:cNvSpPr>
            <a:spLocks noGrp="1"/>
          </p:cNvSpPr>
          <p:nvPr>
            <p:ph type="sldNum" sz="quarter" idx="12"/>
          </p:nvPr>
        </p:nvSpPr>
        <p:spPr/>
        <p:txBody>
          <a:bodyPr/>
          <a:lstStyle/>
          <a:p>
            <a:fld id="{7E50C373-F1D0-494F-8D6D-366C958B3429}" type="slidenum">
              <a:rPr lang="en-GB" smtClean="0"/>
              <a:t>1</a:t>
            </a:fld>
            <a:endParaRPr lang="en-GB"/>
          </a:p>
        </p:txBody>
      </p:sp>
    </p:spTree>
    <p:extLst>
      <p:ext uri="{BB962C8B-B14F-4D97-AF65-F5344CB8AC3E}">
        <p14:creationId xmlns:p14="http://schemas.microsoft.com/office/powerpoint/2010/main" val="82546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190222" y="908878"/>
            <a:ext cx="8229600" cy="774700"/>
          </a:xfrm>
        </p:spPr>
        <p:txBody>
          <a:bodyPr/>
          <a:lstStyle/>
          <a:p>
            <a:pPr eaLnBrk="1" hangingPunct="1"/>
            <a:r>
              <a:rPr lang="en-GB" altLang="en-US" b="1" dirty="0" smtClean="0"/>
              <a:t>Aggregate Functions in SQL</a:t>
            </a:r>
            <a:endParaRPr lang="en-US" altLang="en-US" b="1" dirty="0" smtClean="0"/>
          </a:p>
        </p:txBody>
      </p:sp>
      <p:sp>
        <p:nvSpPr>
          <p:cNvPr id="62467" name="Rectangle 3"/>
          <p:cNvSpPr>
            <a:spLocks noGrp="1" noChangeArrowheads="1"/>
          </p:cNvSpPr>
          <p:nvPr>
            <p:ph type="body" idx="1"/>
          </p:nvPr>
        </p:nvSpPr>
        <p:spPr>
          <a:xfrm>
            <a:off x="399245" y="2150771"/>
            <a:ext cx="9811555" cy="3980153"/>
          </a:xfrm>
        </p:spPr>
        <p:txBody>
          <a:bodyPr/>
          <a:lstStyle/>
          <a:p>
            <a:pPr eaLnBrk="1" hangingPunct="1"/>
            <a:r>
              <a:rPr lang="en-GB" altLang="en-US" dirty="0" smtClean="0"/>
              <a:t>The functions SUM, MAX, MIN, and AVG are applied to a set of </a:t>
            </a:r>
            <a:r>
              <a:rPr lang="en-GB" altLang="en-US" dirty="0" err="1" smtClean="0"/>
              <a:t>multiset</a:t>
            </a:r>
            <a:r>
              <a:rPr lang="en-GB" altLang="en-US" dirty="0" smtClean="0"/>
              <a:t> of numeric values and return, respectively, the sum, maximum value, minimum value, and average (mean) of those values. </a:t>
            </a:r>
          </a:p>
          <a:p>
            <a:pPr eaLnBrk="1" hangingPunct="1"/>
            <a:endParaRPr lang="en-GB" altLang="en-US" dirty="0" smtClean="0"/>
          </a:p>
          <a:p>
            <a:pPr eaLnBrk="1" hangingPunct="1"/>
            <a:r>
              <a:rPr lang="en-GB" altLang="en-US" dirty="0" smtClean="0"/>
              <a:t>These functions can be used in the SELECT clause or in a HAVING clause (which we introduce later). </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3840154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GB" altLang="en-US" b="1" smtClean="0"/>
              <a:t>Aggregate Functions in SQL</a:t>
            </a:r>
            <a:endParaRPr lang="en-US" altLang="en-US" b="1" smtClean="0"/>
          </a:p>
        </p:txBody>
      </p:sp>
      <p:sp>
        <p:nvSpPr>
          <p:cNvPr id="63491" name="Rectangle 3"/>
          <p:cNvSpPr>
            <a:spLocks noGrp="1" noChangeArrowheads="1"/>
          </p:cNvSpPr>
          <p:nvPr>
            <p:ph type="body" idx="1"/>
          </p:nvPr>
        </p:nvSpPr>
        <p:spPr/>
        <p:txBody>
          <a:bodyPr/>
          <a:lstStyle/>
          <a:p>
            <a:pPr eaLnBrk="1" hangingPunct="1"/>
            <a:r>
              <a:rPr lang="en-GB" altLang="en-US" smtClean="0"/>
              <a:t>The functions MAX and MIN can also be used with attributes that have nonnumeric domains if the domain values have a total ordering among one another. </a:t>
            </a:r>
          </a:p>
          <a:p>
            <a:pPr eaLnBrk="1" hangingPunct="1"/>
            <a:endParaRPr lang="en-GB" altLang="en-US" smtClean="0"/>
          </a:p>
          <a:p>
            <a:pPr eaLnBrk="1" hangingPunct="1"/>
            <a:r>
              <a:rPr lang="en-GB" altLang="en-US" smtClean="0"/>
              <a:t>We illustrate the use of these functions with example queries.</a:t>
            </a:r>
            <a:endParaRPr lang="en-US" altLang="en-US" smtClean="0"/>
          </a:p>
        </p:txBody>
      </p:sp>
    </p:spTree>
    <p:extLst>
      <p:ext uri="{BB962C8B-B14F-4D97-AF65-F5344CB8AC3E}">
        <p14:creationId xmlns:p14="http://schemas.microsoft.com/office/powerpoint/2010/main" val="4183000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28035" y="947514"/>
            <a:ext cx="9772918" cy="1638300"/>
          </a:xfrm>
        </p:spPr>
        <p:txBody>
          <a:bodyPr>
            <a:normAutofit fontScale="90000"/>
          </a:bodyPr>
          <a:lstStyle/>
          <a:p>
            <a:pPr eaLnBrk="1" hangingPunct="1"/>
            <a:r>
              <a:rPr lang="en-GB" altLang="en-US" sz="3800" dirty="0"/>
              <a:t>Find the sum of the salaries of all employees, the maximum salary, the minimum salary, and the average salary.</a:t>
            </a:r>
            <a:endParaRPr lang="en-US" altLang="en-US" sz="3800" dirty="0"/>
          </a:p>
        </p:txBody>
      </p:sp>
      <p:sp>
        <p:nvSpPr>
          <p:cNvPr id="64515" name="Rectangle 3"/>
          <p:cNvSpPr>
            <a:spLocks noGrp="1" noChangeArrowheads="1"/>
          </p:cNvSpPr>
          <p:nvPr>
            <p:ph type="body" idx="1"/>
          </p:nvPr>
        </p:nvSpPr>
        <p:spPr>
          <a:xfrm>
            <a:off x="838200" y="2871989"/>
            <a:ext cx="10515600" cy="3304974"/>
          </a:xfrm>
        </p:spPr>
        <p:txBody>
          <a:bodyPr/>
          <a:lstStyle/>
          <a:p>
            <a:pPr eaLnBrk="1" hangingPunct="1"/>
            <a:endParaRPr lang="en-US" altLang="en-US" dirty="0" smtClean="0"/>
          </a:p>
          <a:p>
            <a:pPr eaLnBrk="1" hangingPunct="1"/>
            <a:r>
              <a:rPr lang="en-GB" altLang="en-US" b="1" dirty="0" smtClean="0"/>
              <a:t>SELECT   SUM</a:t>
            </a:r>
            <a:r>
              <a:rPr lang="en-GB" altLang="en-US" dirty="0" smtClean="0"/>
              <a:t>(Salary), </a:t>
            </a:r>
            <a:r>
              <a:rPr lang="en-GB" altLang="en-US" b="1" dirty="0" smtClean="0"/>
              <a:t>MAX</a:t>
            </a:r>
            <a:r>
              <a:rPr lang="en-GB" altLang="en-US" dirty="0" smtClean="0"/>
              <a:t>(Salary), 			    </a:t>
            </a:r>
            <a:r>
              <a:rPr lang="en-GB" altLang="en-US" b="1" dirty="0" smtClean="0"/>
              <a:t>MIN</a:t>
            </a:r>
            <a:r>
              <a:rPr lang="en-GB" altLang="en-US" dirty="0" smtClean="0"/>
              <a:t>(Salary),</a:t>
            </a:r>
            <a:r>
              <a:rPr lang="en-GB" altLang="en-US" b="1" dirty="0" smtClean="0"/>
              <a:t>AVG</a:t>
            </a:r>
            <a:r>
              <a:rPr lang="en-GB" altLang="en-US" dirty="0" smtClean="0"/>
              <a:t>(Salary)</a:t>
            </a:r>
          </a:p>
          <a:p>
            <a:pPr eaLnBrk="1" hangingPunct="1">
              <a:buFont typeface="Wingdings" panose="05000000000000000000" pitchFamily="2" charset="2"/>
              <a:buNone/>
            </a:pPr>
            <a:r>
              <a:rPr lang="en-GB" altLang="en-US" b="1" dirty="0" smtClean="0"/>
              <a:t>    FROM	    </a:t>
            </a:r>
            <a:r>
              <a:rPr lang="en-GB" altLang="en-US" dirty="0" smtClean="0"/>
              <a:t>EMPLOYEE</a:t>
            </a:r>
            <a:r>
              <a:rPr lang="en-US" altLang="en-US" dirty="0" smtClean="0"/>
              <a:t> </a:t>
            </a:r>
          </a:p>
        </p:txBody>
      </p:sp>
    </p:spTree>
    <p:extLst>
      <p:ext uri="{BB962C8B-B14F-4D97-AF65-F5344CB8AC3E}">
        <p14:creationId xmlns:p14="http://schemas.microsoft.com/office/powerpoint/2010/main" val="1719018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43943" y="862885"/>
            <a:ext cx="10277341" cy="1270716"/>
          </a:xfrm>
        </p:spPr>
        <p:txBody>
          <a:bodyPr>
            <a:normAutofit fontScale="90000"/>
          </a:bodyPr>
          <a:lstStyle/>
          <a:p>
            <a:pPr eaLnBrk="1" hangingPunct="1"/>
            <a:r>
              <a:rPr lang="en-GB" altLang="en-US" sz="2800" dirty="0"/>
              <a:t>Query 9: Find the sum of the salaries of all employees of the ‘Research’ department, as well as the maximum salary, the minimum salary, and the average salary in this department.</a:t>
            </a:r>
            <a:br>
              <a:rPr lang="en-GB" altLang="en-US" sz="2800" dirty="0"/>
            </a:br>
            <a:endParaRPr lang="en-US" altLang="en-US" sz="2800" dirty="0"/>
          </a:p>
        </p:txBody>
      </p:sp>
      <p:sp>
        <p:nvSpPr>
          <p:cNvPr id="65539" name="Rectangle 3"/>
          <p:cNvSpPr>
            <a:spLocks noGrp="1" noChangeArrowheads="1"/>
          </p:cNvSpPr>
          <p:nvPr>
            <p:ph type="body" idx="1"/>
          </p:nvPr>
        </p:nvSpPr>
        <p:spPr>
          <a:xfrm>
            <a:off x="1219200" y="2060575"/>
            <a:ext cx="10607040" cy="4070350"/>
          </a:xfrm>
        </p:spPr>
        <p:txBody>
          <a:bodyPr/>
          <a:lstStyle/>
          <a:p>
            <a:pPr eaLnBrk="1" hangingPunct="1"/>
            <a:endParaRPr lang="en-GB" altLang="en-US" dirty="0" smtClean="0"/>
          </a:p>
          <a:p>
            <a:pPr eaLnBrk="1" hangingPunct="1"/>
            <a:r>
              <a:rPr lang="en-GB" altLang="en-US" dirty="0" smtClean="0"/>
              <a:t>Q9:    </a:t>
            </a:r>
            <a:r>
              <a:rPr lang="en-GB" altLang="en-US" b="1" dirty="0" smtClean="0"/>
              <a:t>SELECT  SUM</a:t>
            </a:r>
            <a:r>
              <a:rPr lang="en-GB" altLang="en-US" dirty="0" smtClean="0"/>
              <a:t>(Salary), </a:t>
            </a:r>
            <a:r>
              <a:rPr lang="en-GB" altLang="en-US" b="1" dirty="0" smtClean="0"/>
              <a:t>MAX</a:t>
            </a:r>
            <a:r>
              <a:rPr lang="en-GB" altLang="en-US" dirty="0" smtClean="0"/>
              <a:t>(Salary), 	     </a:t>
            </a:r>
            <a:r>
              <a:rPr lang="en-GB" altLang="en-US" b="1" dirty="0" smtClean="0"/>
              <a:t>MIN</a:t>
            </a:r>
            <a:r>
              <a:rPr lang="en-GB" altLang="en-US" dirty="0" smtClean="0"/>
              <a:t>(Salary),</a:t>
            </a:r>
            <a:r>
              <a:rPr lang="en-GB" altLang="en-US" b="1" dirty="0" smtClean="0"/>
              <a:t>AVG</a:t>
            </a:r>
            <a:r>
              <a:rPr lang="en-GB" altLang="en-US" dirty="0" smtClean="0"/>
              <a:t>(Salary)</a:t>
            </a:r>
          </a:p>
          <a:p>
            <a:pPr eaLnBrk="1" hangingPunct="1">
              <a:buFont typeface="Wingdings" panose="05000000000000000000" pitchFamily="2" charset="2"/>
              <a:buNone/>
            </a:pPr>
            <a:r>
              <a:rPr lang="en-GB" altLang="en-US" b="1" dirty="0" smtClean="0"/>
              <a:t>              </a:t>
            </a:r>
            <a:r>
              <a:rPr lang="en-GB" altLang="en-US" b="1" dirty="0" smtClean="0"/>
              <a:t>FROM</a:t>
            </a:r>
            <a:r>
              <a:rPr lang="en-GB" altLang="en-US" b="1" dirty="0"/>
              <a:t> </a:t>
            </a:r>
            <a:r>
              <a:rPr lang="en-GB" altLang="en-US" dirty="0" smtClean="0"/>
              <a:t>EMPLOYEE, DEPARTMENT</a:t>
            </a:r>
            <a:r>
              <a:rPr lang="en-GB" altLang="en-US" b="1" dirty="0" smtClean="0"/>
              <a:t>      </a:t>
            </a:r>
          </a:p>
          <a:p>
            <a:pPr eaLnBrk="1" hangingPunct="1">
              <a:buFont typeface="Wingdings" panose="05000000000000000000" pitchFamily="2" charset="2"/>
              <a:buNone/>
            </a:pPr>
            <a:r>
              <a:rPr lang="en-GB" altLang="en-US" b="1" dirty="0"/>
              <a:t> </a:t>
            </a:r>
            <a:r>
              <a:rPr lang="en-GB" altLang="en-US" b="1" dirty="0" smtClean="0"/>
              <a:t>    </a:t>
            </a:r>
            <a:r>
              <a:rPr lang="en-GB" altLang="en-US" b="1" dirty="0" smtClean="0"/>
              <a:t>WHERE </a:t>
            </a:r>
            <a:r>
              <a:rPr lang="en-GB" altLang="en-US" dirty="0" err="1" smtClean="0"/>
              <a:t>Dno</a:t>
            </a:r>
            <a:r>
              <a:rPr lang="en-GB" altLang="en-US" dirty="0" smtClean="0"/>
              <a:t>=</a:t>
            </a:r>
            <a:r>
              <a:rPr lang="en-GB" altLang="en-US" dirty="0" err="1" smtClean="0"/>
              <a:t>Dnumber</a:t>
            </a:r>
            <a:r>
              <a:rPr lang="en-GB" altLang="en-US" dirty="0" smtClean="0"/>
              <a:t> </a:t>
            </a:r>
            <a:r>
              <a:rPr lang="en-GB" altLang="en-US" b="1" dirty="0" smtClean="0"/>
              <a:t>AND 	</a:t>
            </a:r>
            <a:r>
              <a:rPr lang="en-GB" altLang="en-US" dirty="0" err="1" smtClean="0"/>
              <a:t>Dname</a:t>
            </a:r>
            <a:r>
              <a:rPr lang="en-GB" altLang="en-US" dirty="0" smtClean="0"/>
              <a:t>=‘Research’</a:t>
            </a:r>
            <a:endParaRPr lang="en-US" altLang="en-US" dirty="0" smtClean="0"/>
          </a:p>
        </p:txBody>
      </p:sp>
    </p:spTree>
    <p:extLst>
      <p:ext uri="{BB962C8B-B14F-4D97-AF65-F5344CB8AC3E}">
        <p14:creationId xmlns:p14="http://schemas.microsoft.com/office/powerpoint/2010/main" val="3633450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53791" y="934636"/>
            <a:ext cx="10449173" cy="1279525"/>
          </a:xfrm>
        </p:spPr>
        <p:txBody>
          <a:bodyPr>
            <a:normAutofit/>
          </a:bodyPr>
          <a:lstStyle/>
          <a:p>
            <a:pPr eaLnBrk="1" hangingPunct="1"/>
            <a:r>
              <a:rPr lang="en-GB" altLang="en-US" sz="2800" dirty="0"/>
              <a:t>Queries 10 and 11. Retrieve the total number of employees in the company (Q10) and the number of employees in the ‘Research’ department (Q11).</a:t>
            </a:r>
            <a:endParaRPr lang="en-US" altLang="en-US" sz="2800" dirty="0"/>
          </a:p>
        </p:txBody>
      </p:sp>
      <p:sp>
        <p:nvSpPr>
          <p:cNvPr id="67587" name="Rectangle 3"/>
          <p:cNvSpPr>
            <a:spLocks noGrp="1" noChangeArrowheads="1"/>
          </p:cNvSpPr>
          <p:nvPr>
            <p:ph type="body" idx="1"/>
          </p:nvPr>
        </p:nvSpPr>
        <p:spPr>
          <a:xfrm>
            <a:off x="759855" y="2575775"/>
            <a:ext cx="10243110" cy="3728189"/>
          </a:xfrm>
        </p:spPr>
        <p:txBody>
          <a:bodyPr/>
          <a:lstStyle/>
          <a:p>
            <a:pPr eaLnBrk="1" hangingPunct="1"/>
            <a:r>
              <a:rPr lang="en-GB" altLang="en-US" dirty="0" smtClean="0"/>
              <a:t>Q10:	</a:t>
            </a:r>
            <a:r>
              <a:rPr lang="en-GB" altLang="en-US" b="1" dirty="0" smtClean="0"/>
              <a:t>SELECT	COUNT(</a:t>
            </a:r>
            <a:r>
              <a:rPr lang="en-GB" altLang="en-US" dirty="0" smtClean="0"/>
              <a:t>*)</a:t>
            </a:r>
          </a:p>
          <a:p>
            <a:pPr eaLnBrk="1" hangingPunct="1">
              <a:buFont typeface="Wingdings" panose="05000000000000000000" pitchFamily="2" charset="2"/>
              <a:buNone/>
            </a:pPr>
            <a:r>
              <a:rPr lang="en-GB" altLang="en-US" b="1" dirty="0" smtClean="0"/>
              <a:t>			FROM	</a:t>
            </a:r>
            <a:r>
              <a:rPr lang="en-GB" altLang="en-US" dirty="0" smtClean="0"/>
              <a:t>EMPLOYEE </a:t>
            </a:r>
          </a:p>
          <a:p>
            <a:pPr eaLnBrk="1" hangingPunct="1">
              <a:buFont typeface="Wingdings" panose="05000000000000000000" pitchFamily="2" charset="2"/>
              <a:buNone/>
            </a:pPr>
            <a:endParaRPr lang="en-GB" altLang="en-US" dirty="0" smtClean="0"/>
          </a:p>
          <a:p>
            <a:pPr eaLnBrk="1" hangingPunct="1"/>
            <a:r>
              <a:rPr lang="en-GB" altLang="en-US" dirty="0" smtClean="0"/>
              <a:t>Q11:	</a:t>
            </a:r>
            <a:r>
              <a:rPr lang="en-GB" altLang="en-US" b="1" dirty="0" smtClean="0"/>
              <a:t>SELECT	COUNT(</a:t>
            </a:r>
            <a:r>
              <a:rPr lang="en-GB" altLang="en-US" dirty="0" smtClean="0"/>
              <a:t>*)</a:t>
            </a:r>
          </a:p>
          <a:p>
            <a:pPr eaLnBrk="1" hangingPunct="1">
              <a:buFont typeface="Wingdings" panose="05000000000000000000" pitchFamily="2" charset="2"/>
              <a:buNone/>
            </a:pPr>
            <a:r>
              <a:rPr lang="en-GB" altLang="en-US" b="1" dirty="0" smtClean="0"/>
              <a:t>			FROM	</a:t>
            </a:r>
            <a:r>
              <a:rPr lang="en-GB" altLang="en-US" dirty="0" smtClean="0"/>
              <a:t>EMPLOYEE, DEPARTMENT</a:t>
            </a:r>
          </a:p>
          <a:p>
            <a:pPr eaLnBrk="1" hangingPunct="1">
              <a:buFont typeface="Wingdings" panose="05000000000000000000" pitchFamily="2" charset="2"/>
              <a:buNone/>
            </a:pPr>
            <a:r>
              <a:rPr lang="en-GB" altLang="en-US" b="1" dirty="0" smtClean="0"/>
              <a:t>			WHERE	</a:t>
            </a:r>
            <a:r>
              <a:rPr lang="en-GB" altLang="en-US" dirty="0" err="1" smtClean="0"/>
              <a:t>Dno</a:t>
            </a:r>
            <a:r>
              <a:rPr lang="en-GB" altLang="en-US" dirty="0" smtClean="0"/>
              <a:t>=</a:t>
            </a:r>
            <a:r>
              <a:rPr lang="en-GB" altLang="en-US" dirty="0" err="1" smtClean="0"/>
              <a:t>Dnumber</a:t>
            </a:r>
            <a:r>
              <a:rPr lang="en-GB" altLang="en-US" dirty="0" smtClean="0"/>
              <a:t> </a:t>
            </a:r>
            <a:r>
              <a:rPr lang="en-GB" altLang="en-US" b="1" dirty="0" smtClean="0"/>
              <a:t>AND 						</a:t>
            </a:r>
            <a:r>
              <a:rPr lang="en-GB" altLang="en-US" dirty="0" err="1" smtClean="0"/>
              <a:t>Dname</a:t>
            </a:r>
            <a:r>
              <a:rPr lang="en-GB" altLang="en-US" dirty="0" smtClean="0"/>
              <a:t>=‘Research’</a:t>
            </a:r>
            <a:endParaRPr lang="en-US" altLang="en-US" dirty="0" smtClean="0"/>
          </a:p>
        </p:txBody>
      </p:sp>
    </p:spTree>
    <p:extLst>
      <p:ext uri="{BB962C8B-B14F-4D97-AF65-F5344CB8AC3E}">
        <p14:creationId xmlns:p14="http://schemas.microsoft.com/office/powerpoint/2010/main" val="547669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397090" y="1157624"/>
            <a:ext cx="8229600" cy="504825"/>
          </a:xfrm>
        </p:spPr>
        <p:txBody>
          <a:bodyPr>
            <a:normAutofit fontScale="90000"/>
          </a:bodyPr>
          <a:lstStyle/>
          <a:p>
            <a:pPr eaLnBrk="1" hangingPunct="1"/>
            <a:r>
              <a:rPr lang="en-GB" altLang="en-US" sz="3200" b="1" dirty="0"/>
              <a:t>Grouping: The GROUP BY and HAVING Clauses</a:t>
            </a:r>
            <a:r>
              <a:rPr lang="en-US" altLang="en-US" sz="3200" dirty="0"/>
              <a:t> </a:t>
            </a:r>
          </a:p>
        </p:txBody>
      </p:sp>
      <p:sp>
        <p:nvSpPr>
          <p:cNvPr id="68611" name="Rectangle 3"/>
          <p:cNvSpPr>
            <a:spLocks noGrp="1" noChangeArrowheads="1"/>
          </p:cNvSpPr>
          <p:nvPr>
            <p:ph type="body" idx="1"/>
          </p:nvPr>
        </p:nvSpPr>
        <p:spPr>
          <a:xfrm>
            <a:off x="656823" y="2240924"/>
            <a:ext cx="9492065" cy="3702677"/>
          </a:xfrm>
        </p:spPr>
        <p:txBody>
          <a:bodyPr>
            <a:normAutofit fontScale="92500" lnSpcReduction="20000"/>
          </a:bodyPr>
          <a:lstStyle/>
          <a:p>
            <a:pPr eaLnBrk="1" hangingPunct="1">
              <a:lnSpc>
                <a:spcPct val="90000"/>
              </a:lnSpc>
            </a:pPr>
            <a:r>
              <a:rPr lang="en-GB" altLang="en-US" sz="3200" dirty="0"/>
              <a:t>In many cases we want to apply the aggregate functions to subgroups of tuples in a relation, where the subgroups are based on some attribute values.</a:t>
            </a:r>
          </a:p>
          <a:p>
            <a:pPr eaLnBrk="1" hangingPunct="1">
              <a:lnSpc>
                <a:spcPct val="90000"/>
              </a:lnSpc>
            </a:pPr>
            <a:endParaRPr lang="en-GB" altLang="en-US" sz="3200" dirty="0"/>
          </a:p>
          <a:p>
            <a:pPr eaLnBrk="1" hangingPunct="1">
              <a:lnSpc>
                <a:spcPct val="90000"/>
              </a:lnSpc>
            </a:pPr>
            <a:r>
              <a:rPr lang="en-GB" altLang="en-US" sz="3200" dirty="0"/>
              <a:t>For example, we may want to find the average salary of employees in each department or the number of employees who work on each project. </a:t>
            </a:r>
          </a:p>
          <a:p>
            <a:pPr eaLnBrk="1" hangingPunct="1">
              <a:lnSpc>
                <a:spcPct val="90000"/>
              </a:lnSpc>
              <a:buFont typeface="Wingdings" panose="05000000000000000000" pitchFamily="2" charset="2"/>
              <a:buNone/>
            </a:pPr>
            <a:r>
              <a:rPr lang="en-GB" altLang="en-US" sz="3200" dirty="0"/>
              <a:t> </a:t>
            </a:r>
            <a:endParaRPr lang="en-US" altLang="en-US" sz="3200" dirty="0"/>
          </a:p>
        </p:txBody>
      </p:sp>
    </p:spTree>
    <p:extLst>
      <p:ext uri="{BB962C8B-B14F-4D97-AF65-F5344CB8AC3E}">
        <p14:creationId xmlns:p14="http://schemas.microsoft.com/office/powerpoint/2010/main" val="35195284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GB" altLang="en-US" sz="3200" b="1"/>
              <a:t>Grouping: The GROUP BY and HAVING Clauses</a:t>
            </a:r>
            <a:endParaRPr lang="en-US" altLang="en-US" sz="3200" b="1"/>
          </a:p>
        </p:txBody>
      </p:sp>
      <p:sp>
        <p:nvSpPr>
          <p:cNvPr id="69635" name="Rectangle 3"/>
          <p:cNvSpPr>
            <a:spLocks noGrp="1" noChangeArrowheads="1"/>
          </p:cNvSpPr>
          <p:nvPr>
            <p:ph type="body" idx="1"/>
          </p:nvPr>
        </p:nvSpPr>
        <p:spPr>
          <a:xfrm>
            <a:off x="553792" y="1828800"/>
            <a:ext cx="9657008" cy="4302126"/>
          </a:xfrm>
        </p:spPr>
        <p:txBody>
          <a:bodyPr/>
          <a:lstStyle/>
          <a:p>
            <a:pPr eaLnBrk="1" hangingPunct="1">
              <a:buFont typeface="Wingdings" panose="05000000000000000000" pitchFamily="2" charset="2"/>
              <a:buChar char="§"/>
            </a:pPr>
            <a:r>
              <a:rPr lang="en-GB" altLang="en-US" sz="3600" dirty="0"/>
              <a:t>In these cases we need to </a:t>
            </a:r>
            <a:r>
              <a:rPr lang="en-GB" altLang="en-US" sz="3600" b="1" dirty="0"/>
              <a:t>partition</a:t>
            </a:r>
            <a:r>
              <a:rPr lang="en-GB" altLang="en-US" sz="3600" dirty="0"/>
              <a:t> the relation into </a:t>
            </a:r>
            <a:r>
              <a:rPr lang="en-GB" altLang="en-US" sz="3600" dirty="0" err="1"/>
              <a:t>nonoverlapping</a:t>
            </a:r>
            <a:r>
              <a:rPr lang="en-GB" altLang="en-US" sz="3600" dirty="0"/>
              <a:t> subsets (or groups) of tuples. </a:t>
            </a:r>
          </a:p>
          <a:p>
            <a:pPr eaLnBrk="1" hangingPunct="1">
              <a:buFont typeface="Wingdings" panose="05000000000000000000" pitchFamily="2" charset="2"/>
              <a:buChar char="§"/>
            </a:pPr>
            <a:endParaRPr lang="en-GB" altLang="en-US" sz="3600" dirty="0"/>
          </a:p>
          <a:p>
            <a:pPr eaLnBrk="1" hangingPunct="1">
              <a:buFont typeface="Wingdings" panose="05000000000000000000" pitchFamily="2" charset="2"/>
              <a:buChar char="§"/>
            </a:pPr>
            <a:r>
              <a:rPr lang="en-GB" altLang="en-US" sz="3600" dirty="0"/>
              <a:t>Each group (partition) will consist of the tuples that have the same value of some attribute(s), called the </a:t>
            </a:r>
            <a:r>
              <a:rPr lang="en-GB" altLang="en-US" sz="3600" b="1" dirty="0"/>
              <a:t>grouping attribute(s).</a:t>
            </a:r>
            <a:endParaRPr lang="en-US" altLang="en-US" sz="3600" dirty="0"/>
          </a:p>
          <a:p>
            <a:pPr eaLnBrk="1" hangingPunct="1"/>
            <a:endParaRPr lang="en-US" altLang="en-US" sz="3600" dirty="0"/>
          </a:p>
        </p:txBody>
      </p:sp>
    </p:spTree>
    <p:extLst>
      <p:ext uri="{BB962C8B-B14F-4D97-AF65-F5344CB8AC3E}">
        <p14:creationId xmlns:p14="http://schemas.microsoft.com/office/powerpoint/2010/main" val="855247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GB" altLang="en-US" sz="3200" b="1"/>
              <a:t>Grouping: The GROUP BY and HAVING Clauses</a:t>
            </a:r>
            <a:endParaRPr lang="en-US" altLang="en-US" sz="3200" b="1"/>
          </a:p>
        </p:txBody>
      </p:sp>
      <p:sp>
        <p:nvSpPr>
          <p:cNvPr id="70659" name="Rectangle 3"/>
          <p:cNvSpPr>
            <a:spLocks noGrp="1" noChangeArrowheads="1"/>
          </p:cNvSpPr>
          <p:nvPr>
            <p:ph type="body" idx="1"/>
          </p:nvPr>
        </p:nvSpPr>
        <p:spPr>
          <a:xfrm>
            <a:off x="553792" y="1690687"/>
            <a:ext cx="10800008" cy="4440237"/>
          </a:xfrm>
        </p:spPr>
        <p:txBody>
          <a:bodyPr/>
          <a:lstStyle/>
          <a:p>
            <a:pPr eaLnBrk="1" hangingPunct="1"/>
            <a:r>
              <a:rPr lang="en-GB" altLang="en-US" dirty="0" smtClean="0"/>
              <a:t>We can then apply the function to each such group independently. SQL has a </a:t>
            </a:r>
            <a:r>
              <a:rPr lang="en-GB" altLang="en-US" b="1" dirty="0" smtClean="0"/>
              <a:t>GROUP BY </a:t>
            </a:r>
            <a:r>
              <a:rPr lang="en-GB" altLang="en-US" dirty="0" smtClean="0"/>
              <a:t>clause for this purpose. </a:t>
            </a:r>
          </a:p>
          <a:p>
            <a:pPr eaLnBrk="1" hangingPunct="1"/>
            <a:endParaRPr lang="en-GB" altLang="en-US" dirty="0" smtClean="0"/>
          </a:p>
          <a:p>
            <a:pPr eaLnBrk="1" hangingPunct="1"/>
            <a:r>
              <a:rPr lang="en-GB" altLang="en-US" dirty="0" smtClean="0"/>
              <a:t>The GROUP BY clause specifies the grouping attributes, which should also appear in the SELECT clause, so that the value resulting from applying each aggregate function to a group of tuples appears along with the value of the grouping attribute(s).</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555164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47730" y="788275"/>
            <a:ext cx="11006070" cy="1323859"/>
          </a:xfrm>
        </p:spPr>
        <p:txBody>
          <a:bodyPr>
            <a:normAutofit/>
          </a:bodyPr>
          <a:lstStyle/>
          <a:p>
            <a:pPr eaLnBrk="1" hangingPunct="1"/>
            <a:r>
              <a:rPr lang="en-GB" altLang="en-US" sz="2800" dirty="0"/>
              <a:t>For each department, retrieve the department number, the number of employees in the department, and their average salary.</a:t>
            </a:r>
            <a:r>
              <a:rPr lang="en-US" altLang="en-US" sz="2800" dirty="0"/>
              <a:t> </a:t>
            </a:r>
          </a:p>
        </p:txBody>
      </p:sp>
      <p:sp>
        <p:nvSpPr>
          <p:cNvPr id="71683" name="Rectangle 3"/>
          <p:cNvSpPr>
            <a:spLocks noGrp="1" noChangeArrowheads="1"/>
          </p:cNvSpPr>
          <p:nvPr>
            <p:ph type="body" idx="1"/>
          </p:nvPr>
        </p:nvSpPr>
        <p:spPr>
          <a:xfrm>
            <a:off x="936626" y="2327276"/>
            <a:ext cx="9731375" cy="4530725"/>
          </a:xfrm>
        </p:spPr>
        <p:txBody>
          <a:bodyPr/>
          <a:lstStyle/>
          <a:p>
            <a:pPr lvl="1" eaLnBrk="1" hangingPunct="1">
              <a:buFont typeface="Wingdings" panose="05000000000000000000" pitchFamily="2" charset="2"/>
              <a:buNone/>
            </a:pPr>
            <a:r>
              <a:rPr lang="en-GB" altLang="en-US" b="1" dirty="0" smtClean="0"/>
              <a:t>		</a:t>
            </a:r>
            <a:r>
              <a:rPr lang="en-GB" altLang="en-US" sz="3600" b="1" dirty="0"/>
              <a:t>SELECT	</a:t>
            </a:r>
            <a:r>
              <a:rPr lang="en-GB" altLang="en-US" sz="3600" dirty="0" err="1"/>
              <a:t>Dno,</a:t>
            </a:r>
            <a:r>
              <a:rPr lang="en-GB" altLang="en-US" sz="3600" b="1" dirty="0" err="1"/>
              <a:t>COUNT</a:t>
            </a:r>
            <a:r>
              <a:rPr lang="en-GB" altLang="en-US" sz="3600" b="1" dirty="0"/>
              <a:t>(</a:t>
            </a:r>
            <a:r>
              <a:rPr lang="en-GB" altLang="en-US" sz="3600" dirty="0"/>
              <a:t>*),  </a:t>
            </a:r>
            <a:r>
              <a:rPr lang="en-GB" altLang="en-US" sz="3600" b="1" dirty="0"/>
              <a:t>AVG</a:t>
            </a:r>
            <a:r>
              <a:rPr lang="en-GB" altLang="en-US" sz="3600" dirty="0"/>
              <a:t>(Salary)</a:t>
            </a:r>
          </a:p>
          <a:p>
            <a:pPr eaLnBrk="1" hangingPunct="1">
              <a:buFont typeface="Wingdings" panose="05000000000000000000" pitchFamily="2" charset="2"/>
              <a:buNone/>
            </a:pPr>
            <a:r>
              <a:rPr lang="en-GB" altLang="en-US" sz="3600" b="1" dirty="0"/>
              <a:t>		FROM	</a:t>
            </a:r>
            <a:r>
              <a:rPr lang="en-GB" altLang="en-US" sz="3600" dirty="0"/>
              <a:t>EMPLOYEE</a:t>
            </a:r>
          </a:p>
          <a:p>
            <a:pPr eaLnBrk="1" hangingPunct="1">
              <a:buFont typeface="Wingdings" panose="05000000000000000000" pitchFamily="2" charset="2"/>
              <a:buNone/>
            </a:pPr>
            <a:r>
              <a:rPr lang="en-GB" altLang="en-US" sz="3600" b="1" dirty="0"/>
              <a:t>		GROUP BY	</a:t>
            </a:r>
            <a:r>
              <a:rPr lang="en-GB" altLang="en-US" sz="3600" dirty="0" err="1"/>
              <a:t>Dno</a:t>
            </a:r>
            <a:endParaRPr lang="en-US" altLang="en-US" sz="3600" dirty="0"/>
          </a:p>
        </p:txBody>
      </p:sp>
    </p:spTree>
    <p:extLst>
      <p:ext uri="{BB962C8B-B14F-4D97-AF65-F5344CB8AC3E}">
        <p14:creationId xmlns:p14="http://schemas.microsoft.com/office/powerpoint/2010/main" val="1961250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smtClean="0"/>
              <a:t>GROUP BY EXAMPLE</a:t>
            </a:r>
          </a:p>
        </p:txBody>
      </p:sp>
      <p:sp>
        <p:nvSpPr>
          <p:cNvPr id="7270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3200" dirty="0"/>
              <a:t>SELECT </a:t>
            </a:r>
            <a:r>
              <a:rPr lang="en-US" altLang="en-US" sz="3200" dirty="0" err="1"/>
              <a:t>productid</a:t>
            </a:r>
            <a:r>
              <a:rPr lang="en-US" altLang="en-US" sz="3200" dirty="0"/>
              <a:t>, count(*), sum(quantity)</a:t>
            </a:r>
          </a:p>
          <a:p>
            <a:pPr eaLnBrk="1" hangingPunct="1">
              <a:buFont typeface="Wingdings" panose="05000000000000000000" pitchFamily="2" charset="2"/>
              <a:buNone/>
            </a:pPr>
            <a:r>
              <a:rPr lang="en-US" altLang="en-US" sz="3200" dirty="0"/>
              <a:t>FROM </a:t>
            </a:r>
            <a:r>
              <a:rPr lang="en-US" altLang="en-US" sz="3200" dirty="0" err="1" smtClean="0"/>
              <a:t>order_details</a:t>
            </a:r>
            <a:endParaRPr lang="en-US" altLang="en-US" sz="3200" dirty="0"/>
          </a:p>
          <a:p>
            <a:pPr eaLnBrk="1" hangingPunct="1">
              <a:buFont typeface="Wingdings" panose="05000000000000000000" pitchFamily="2" charset="2"/>
              <a:buNone/>
            </a:pPr>
            <a:r>
              <a:rPr lang="en-US" altLang="en-US" sz="3200" dirty="0"/>
              <a:t>GROUP BY </a:t>
            </a:r>
            <a:r>
              <a:rPr lang="en-US" altLang="en-US" sz="3200" dirty="0" err="1"/>
              <a:t>productid</a:t>
            </a:r>
            <a:endParaRPr lang="en-US" altLang="en-US" sz="3200" dirty="0"/>
          </a:p>
          <a:p>
            <a:pPr eaLnBrk="1" hangingPunct="1">
              <a:buFont typeface="Wingdings" panose="05000000000000000000" pitchFamily="2" charset="2"/>
              <a:buNone/>
            </a:pPr>
            <a:endParaRPr lang="en-US" altLang="en-US" sz="3200" dirty="0"/>
          </a:p>
          <a:p>
            <a:pPr eaLnBrk="1" hangingPunct="1">
              <a:buFont typeface="Wingdings" panose="05000000000000000000" pitchFamily="2" charset="2"/>
              <a:buNone/>
            </a:pPr>
            <a:r>
              <a:rPr lang="en-US" altLang="en-US" sz="3200" dirty="0"/>
              <a:t>	The above will group by </a:t>
            </a:r>
            <a:r>
              <a:rPr lang="en-US" altLang="en-US" sz="3200" dirty="0" err="1"/>
              <a:t>productid</a:t>
            </a:r>
            <a:r>
              <a:rPr lang="en-US" altLang="en-US" sz="3200" dirty="0"/>
              <a:t>, count the orders per product and return the total quantity of each product that has been ordered from the Order Details table</a:t>
            </a:r>
          </a:p>
        </p:txBody>
      </p:sp>
    </p:spTree>
    <p:extLst>
      <p:ext uri="{BB962C8B-B14F-4D97-AF65-F5344CB8AC3E}">
        <p14:creationId xmlns:p14="http://schemas.microsoft.com/office/powerpoint/2010/main" val="3140941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srcRect r="387" b="5070"/>
          <a:stretch/>
        </p:blipFill>
        <p:spPr>
          <a:xfrm>
            <a:off x="0" y="399244"/>
            <a:ext cx="12144777" cy="6430620"/>
          </a:xfrm>
          <a:prstGeom prst="rect">
            <a:avLst/>
          </a:prstGeom>
        </p:spPr>
      </p:pic>
      <p:sp>
        <p:nvSpPr>
          <p:cNvPr id="4" name="Slide Number Placeholder 3"/>
          <p:cNvSpPr>
            <a:spLocks noGrp="1"/>
          </p:cNvSpPr>
          <p:nvPr>
            <p:ph type="sldNum" sz="quarter" idx="12"/>
          </p:nvPr>
        </p:nvSpPr>
        <p:spPr/>
        <p:txBody>
          <a:bodyPr/>
          <a:lstStyle/>
          <a:p>
            <a:fld id="{7E50C373-F1D0-494F-8D6D-366C958B3429}" type="slidenum">
              <a:rPr lang="en-GB" smtClean="0"/>
              <a:t>2</a:t>
            </a:fld>
            <a:endParaRPr lang="en-GB"/>
          </a:p>
        </p:txBody>
      </p:sp>
    </p:spTree>
    <p:extLst>
      <p:ext uri="{BB962C8B-B14F-4D97-AF65-F5344CB8AC3E}">
        <p14:creationId xmlns:p14="http://schemas.microsoft.com/office/powerpoint/2010/main" val="2899260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221347" y="805847"/>
            <a:ext cx="8229600" cy="703262"/>
          </a:xfrm>
        </p:spPr>
        <p:txBody>
          <a:bodyPr/>
          <a:lstStyle/>
          <a:p>
            <a:pPr eaLnBrk="1" hangingPunct="1"/>
            <a:r>
              <a:rPr lang="en-US" altLang="en-US" sz="3800" dirty="0"/>
              <a:t>GROUP BY EXAMPLE</a:t>
            </a:r>
          </a:p>
        </p:txBody>
      </p:sp>
      <p:sp>
        <p:nvSpPr>
          <p:cNvPr id="73731" name="Rectangle 3"/>
          <p:cNvSpPr>
            <a:spLocks noGrp="1" noChangeArrowheads="1"/>
          </p:cNvSpPr>
          <p:nvPr>
            <p:ph type="body" idx="1"/>
          </p:nvPr>
        </p:nvSpPr>
        <p:spPr>
          <a:xfrm>
            <a:off x="695459" y="1635617"/>
            <a:ext cx="9526454" cy="4712797"/>
          </a:xfrm>
        </p:spPr>
        <p:txBody>
          <a:bodyPr/>
          <a:lstStyle/>
          <a:p>
            <a:pPr eaLnBrk="1" hangingPunct="1">
              <a:buFont typeface="Wingdings" panose="05000000000000000000" pitchFamily="2" charset="2"/>
              <a:buNone/>
            </a:pPr>
            <a:r>
              <a:rPr lang="en-GB" altLang="en-US" dirty="0" smtClean="0"/>
              <a:t>	For each project, retrieve the project number, the project name, and the number of employees who work on that project.</a:t>
            </a:r>
          </a:p>
          <a:p>
            <a:pPr eaLnBrk="1" hangingPunct="1">
              <a:buFont typeface="Wingdings" panose="05000000000000000000" pitchFamily="2" charset="2"/>
              <a:buNone/>
            </a:pPr>
            <a:endParaRPr lang="en-GB" altLang="en-US" dirty="0" smtClean="0"/>
          </a:p>
          <a:p>
            <a:pPr eaLnBrk="1" hangingPunct="1">
              <a:buFont typeface="Wingdings" panose="05000000000000000000" pitchFamily="2" charset="2"/>
              <a:buNone/>
            </a:pPr>
            <a:r>
              <a:rPr lang="en-GB" altLang="en-US" dirty="0" smtClean="0"/>
              <a:t>	</a:t>
            </a:r>
            <a:r>
              <a:rPr lang="en-GB" altLang="en-US" b="1" dirty="0" smtClean="0"/>
              <a:t>SELECT	</a:t>
            </a:r>
            <a:r>
              <a:rPr lang="en-GB" altLang="en-US" dirty="0" err="1" smtClean="0"/>
              <a:t>Pnumber</a:t>
            </a:r>
            <a:r>
              <a:rPr lang="en-GB" altLang="en-US" dirty="0" smtClean="0"/>
              <a:t>, </a:t>
            </a:r>
            <a:r>
              <a:rPr lang="en-GB" altLang="en-US" dirty="0" err="1" smtClean="0"/>
              <a:t>Pname</a:t>
            </a:r>
            <a:r>
              <a:rPr lang="en-GB" altLang="en-US" dirty="0" smtClean="0"/>
              <a:t>, </a:t>
            </a:r>
            <a:r>
              <a:rPr lang="en-GB" altLang="en-US" b="1" dirty="0" smtClean="0"/>
              <a:t>COUNT(</a:t>
            </a:r>
            <a:r>
              <a:rPr lang="en-GB" altLang="en-US" dirty="0" smtClean="0"/>
              <a:t>*)</a:t>
            </a:r>
          </a:p>
          <a:p>
            <a:pPr eaLnBrk="1" hangingPunct="1">
              <a:buFont typeface="Wingdings" panose="05000000000000000000" pitchFamily="2" charset="2"/>
              <a:buNone/>
            </a:pPr>
            <a:r>
              <a:rPr lang="en-GB" altLang="en-US" dirty="0" smtClean="0"/>
              <a:t>	</a:t>
            </a:r>
            <a:r>
              <a:rPr lang="en-GB" altLang="en-US" b="1" dirty="0" smtClean="0"/>
              <a:t>FROM		</a:t>
            </a:r>
            <a:r>
              <a:rPr lang="en-GB" altLang="en-US" dirty="0" smtClean="0"/>
              <a:t>PROJECT, WORKS_ON</a:t>
            </a:r>
          </a:p>
          <a:p>
            <a:pPr eaLnBrk="1" hangingPunct="1">
              <a:buFont typeface="Wingdings" panose="05000000000000000000" pitchFamily="2" charset="2"/>
              <a:buNone/>
            </a:pPr>
            <a:r>
              <a:rPr lang="en-GB" altLang="en-US" dirty="0" smtClean="0"/>
              <a:t>	</a:t>
            </a:r>
            <a:r>
              <a:rPr lang="en-GB" altLang="en-US" b="1" dirty="0" smtClean="0"/>
              <a:t>WHERE		</a:t>
            </a:r>
            <a:r>
              <a:rPr lang="en-GB" altLang="en-US" dirty="0" err="1" smtClean="0"/>
              <a:t>Pnumber</a:t>
            </a:r>
            <a:r>
              <a:rPr lang="en-GB" altLang="en-US" dirty="0" smtClean="0"/>
              <a:t> =</a:t>
            </a:r>
            <a:r>
              <a:rPr lang="en-GB" altLang="en-US" dirty="0" err="1" smtClean="0"/>
              <a:t>Pno</a:t>
            </a:r>
            <a:endParaRPr lang="en-GB" altLang="en-US" dirty="0" smtClean="0"/>
          </a:p>
          <a:p>
            <a:pPr eaLnBrk="1" hangingPunct="1">
              <a:buFont typeface="Wingdings" panose="05000000000000000000" pitchFamily="2" charset="2"/>
              <a:buNone/>
            </a:pPr>
            <a:r>
              <a:rPr lang="en-GB" altLang="en-US" dirty="0" smtClean="0"/>
              <a:t>	GROUP BY	</a:t>
            </a:r>
            <a:r>
              <a:rPr lang="en-GB" altLang="en-US" dirty="0" err="1" smtClean="0"/>
              <a:t>Pnumber</a:t>
            </a:r>
            <a:r>
              <a:rPr lang="en-GB" altLang="en-US" dirty="0" smtClean="0"/>
              <a:t>, </a:t>
            </a:r>
            <a:r>
              <a:rPr lang="en-GB" altLang="en-US" dirty="0" err="1" smtClean="0"/>
              <a:t>Pname</a:t>
            </a:r>
            <a:r>
              <a:rPr lang="en-GB" altLang="en-US" dirty="0" smtClean="0"/>
              <a:t>;</a:t>
            </a:r>
            <a:endParaRPr lang="en-US" altLang="en-US" dirty="0" smtClean="0"/>
          </a:p>
        </p:txBody>
      </p:sp>
    </p:spTree>
    <p:extLst>
      <p:ext uri="{BB962C8B-B14F-4D97-AF65-F5344CB8AC3E}">
        <p14:creationId xmlns:p14="http://schemas.microsoft.com/office/powerpoint/2010/main" val="9794874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56105"/>
            <a:ext cx="10965180" cy="4351338"/>
          </a:xfrm>
        </p:spPr>
        <p:txBody>
          <a:bodyPr>
            <a:normAutofit/>
          </a:bodyPr>
          <a:lstStyle/>
          <a:p>
            <a:pPr marL="0" indent="0">
              <a:buNone/>
            </a:pPr>
            <a:r>
              <a:rPr lang="en-US" sz="5000" dirty="0" smtClean="0"/>
              <a:t>We will be back at exactly 9:30GMT</a:t>
            </a:r>
            <a:endParaRPr lang="en-US" sz="5000" dirty="0"/>
          </a:p>
        </p:txBody>
      </p:sp>
      <p:sp>
        <p:nvSpPr>
          <p:cNvPr id="4" name="Slide Number Placeholder 3"/>
          <p:cNvSpPr>
            <a:spLocks noGrp="1"/>
          </p:cNvSpPr>
          <p:nvPr>
            <p:ph type="sldNum" sz="quarter" idx="12"/>
          </p:nvPr>
        </p:nvSpPr>
        <p:spPr/>
        <p:txBody>
          <a:bodyPr/>
          <a:lstStyle/>
          <a:p>
            <a:fld id="{7E50C373-F1D0-494F-8D6D-366C958B3429}" type="slidenum">
              <a:rPr lang="en-GB" smtClean="0"/>
              <a:t>30</a:t>
            </a:fld>
            <a:endParaRPr lang="en-GB"/>
          </a:p>
        </p:txBody>
      </p:sp>
    </p:spTree>
    <p:extLst>
      <p:ext uri="{BB962C8B-B14F-4D97-AF65-F5344CB8AC3E}">
        <p14:creationId xmlns:p14="http://schemas.microsoft.com/office/powerpoint/2010/main" val="6913677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GB" altLang="en-US" b="1"/>
              <a:t>HAVING Clauses</a:t>
            </a:r>
            <a:endParaRPr lang="en-US" altLang="en-US" b="1"/>
          </a:p>
        </p:txBody>
      </p:sp>
      <p:sp>
        <p:nvSpPr>
          <p:cNvPr id="74755" name="Rectangle 3"/>
          <p:cNvSpPr>
            <a:spLocks noGrp="1" noChangeArrowheads="1"/>
          </p:cNvSpPr>
          <p:nvPr>
            <p:ph type="body" idx="1"/>
          </p:nvPr>
        </p:nvSpPr>
        <p:spPr>
          <a:xfrm>
            <a:off x="838199" y="1690688"/>
            <a:ext cx="10714149" cy="4762501"/>
          </a:xfrm>
        </p:spPr>
        <p:txBody>
          <a:bodyPr>
            <a:normAutofit/>
          </a:bodyPr>
          <a:lstStyle/>
          <a:p>
            <a:pPr eaLnBrk="1" hangingPunct="1"/>
            <a:r>
              <a:rPr lang="en-GB" altLang="en-US" dirty="0" smtClean="0"/>
              <a:t>When we want to retrieve the values of  functions for only groups that satisfy certain conditions, then we use the HAVING Clause. </a:t>
            </a:r>
          </a:p>
          <a:p>
            <a:pPr eaLnBrk="1" hangingPunct="1">
              <a:buFont typeface="Wingdings" panose="05000000000000000000" pitchFamily="2" charset="2"/>
              <a:buNone/>
            </a:pPr>
            <a:endParaRPr lang="en-GB" altLang="en-US" sz="800" dirty="0"/>
          </a:p>
          <a:p>
            <a:pPr eaLnBrk="1" hangingPunct="1"/>
            <a:r>
              <a:rPr lang="en-GB" altLang="en-US" dirty="0" smtClean="0"/>
              <a:t>For example, suppose that we want to modify previous so that only projects with more than two employees appear in the result. </a:t>
            </a:r>
          </a:p>
          <a:p>
            <a:pPr eaLnBrk="1" hangingPunct="1"/>
            <a:endParaRPr lang="en-GB" altLang="en-US" dirty="0" smtClean="0"/>
          </a:p>
          <a:p>
            <a:pPr eaLnBrk="1" hangingPunct="1"/>
            <a:r>
              <a:rPr lang="en-GB" altLang="en-US" dirty="0" smtClean="0"/>
              <a:t>SQL provides a </a:t>
            </a:r>
            <a:r>
              <a:rPr lang="en-GB" altLang="en-US" b="1" dirty="0" smtClean="0"/>
              <a:t>HAVING </a:t>
            </a:r>
            <a:r>
              <a:rPr lang="en-GB" altLang="en-US" dirty="0" smtClean="0"/>
              <a:t>clause, which can appear in conjunction with a GROUP BY clause, for this purpose.</a:t>
            </a:r>
            <a:r>
              <a:rPr lang="en-US" altLang="en-US" dirty="0" smtClean="0"/>
              <a:t> </a:t>
            </a:r>
          </a:p>
        </p:txBody>
      </p:sp>
    </p:spTree>
    <p:extLst>
      <p:ext uri="{BB962C8B-B14F-4D97-AF65-F5344CB8AC3E}">
        <p14:creationId xmlns:p14="http://schemas.microsoft.com/office/powerpoint/2010/main" val="474467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smtClean="0"/>
              <a:t>HAVING Clause</a:t>
            </a:r>
          </a:p>
        </p:txBody>
      </p:sp>
      <p:sp>
        <p:nvSpPr>
          <p:cNvPr id="75779" name="Rectangle 3"/>
          <p:cNvSpPr>
            <a:spLocks noGrp="1" noChangeArrowheads="1"/>
          </p:cNvSpPr>
          <p:nvPr>
            <p:ph type="body" idx="1"/>
          </p:nvPr>
        </p:nvSpPr>
        <p:spPr/>
        <p:txBody>
          <a:bodyPr/>
          <a:lstStyle/>
          <a:p>
            <a:pPr eaLnBrk="1" hangingPunct="1"/>
            <a:r>
              <a:rPr lang="en-GB" altLang="en-US" smtClean="0"/>
              <a:t>HAVING provides a condition on the group of tuples associated with each value of the grouping attributes. Only that satisfy the condition are retrieved in the result of the query. </a:t>
            </a:r>
            <a:endParaRPr lang="en-US" altLang="en-US" smtClean="0"/>
          </a:p>
        </p:txBody>
      </p:sp>
    </p:spTree>
    <p:extLst>
      <p:ext uri="{BB962C8B-B14F-4D97-AF65-F5344CB8AC3E}">
        <p14:creationId xmlns:p14="http://schemas.microsoft.com/office/powerpoint/2010/main" val="26088795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dirty="0" smtClean="0"/>
              <a:t>HAVING Clause Example</a:t>
            </a:r>
          </a:p>
        </p:txBody>
      </p:sp>
      <p:sp>
        <p:nvSpPr>
          <p:cNvPr id="76803" name="Rectangle 3"/>
          <p:cNvSpPr>
            <a:spLocks noGrp="1" noChangeArrowheads="1"/>
          </p:cNvSpPr>
          <p:nvPr>
            <p:ph type="body" idx="1"/>
          </p:nvPr>
        </p:nvSpPr>
        <p:spPr>
          <a:xfrm>
            <a:off x="579549" y="1690687"/>
            <a:ext cx="9631251" cy="4440237"/>
          </a:xfrm>
        </p:spPr>
        <p:txBody>
          <a:bodyPr>
            <a:normAutofit lnSpcReduction="10000"/>
          </a:bodyPr>
          <a:lstStyle/>
          <a:p>
            <a:pPr eaLnBrk="1" hangingPunct="1">
              <a:lnSpc>
                <a:spcPct val="90000"/>
              </a:lnSpc>
              <a:buFont typeface="Wingdings" panose="05000000000000000000" pitchFamily="2" charset="2"/>
              <a:buNone/>
            </a:pPr>
            <a:r>
              <a:rPr lang="en-US" altLang="en-US" dirty="0" smtClean="0"/>
              <a:t>Query: </a:t>
            </a:r>
            <a:r>
              <a:rPr lang="en-GB" altLang="en-US" dirty="0" smtClean="0"/>
              <a:t>For each project on which more than two employees work, retrieve the project number, the project name, and the number of employees who work on the project.</a:t>
            </a:r>
            <a:r>
              <a:rPr lang="en-US" altLang="en-US" dirty="0" smtClean="0"/>
              <a:t> </a:t>
            </a:r>
          </a:p>
          <a:p>
            <a:pPr eaLnBrk="1" hangingPunct="1">
              <a:lnSpc>
                <a:spcPct val="90000"/>
              </a:lnSpc>
              <a:buFont typeface="Wingdings" panose="05000000000000000000" pitchFamily="2" charset="2"/>
              <a:buNone/>
            </a:pPr>
            <a:endParaRPr lang="en-US" altLang="en-US" dirty="0" smtClean="0"/>
          </a:p>
          <a:p>
            <a:pPr eaLnBrk="1" hangingPunct="1">
              <a:lnSpc>
                <a:spcPct val="90000"/>
              </a:lnSpc>
              <a:buFont typeface="Wingdings" panose="05000000000000000000" pitchFamily="2" charset="2"/>
              <a:buNone/>
            </a:pPr>
            <a:r>
              <a:rPr lang="en-GB" altLang="en-US" b="1" dirty="0" smtClean="0"/>
              <a:t>	SELECT	</a:t>
            </a:r>
            <a:r>
              <a:rPr lang="en-GB" altLang="en-US" dirty="0" err="1" smtClean="0"/>
              <a:t>Pnumber</a:t>
            </a:r>
            <a:r>
              <a:rPr lang="en-GB" altLang="en-US" dirty="0" smtClean="0"/>
              <a:t>, </a:t>
            </a:r>
            <a:r>
              <a:rPr lang="en-GB" altLang="en-US" dirty="0" err="1" smtClean="0"/>
              <a:t>Pname</a:t>
            </a:r>
            <a:r>
              <a:rPr lang="en-GB" altLang="en-US" dirty="0" smtClean="0"/>
              <a:t>, </a:t>
            </a:r>
            <a:r>
              <a:rPr lang="en-GB" altLang="en-US" b="1" dirty="0" smtClean="0"/>
              <a:t>COUNT(</a:t>
            </a:r>
            <a:r>
              <a:rPr lang="en-GB" altLang="en-US" dirty="0" smtClean="0"/>
              <a:t>*)</a:t>
            </a:r>
          </a:p>
          <a:p>
            <a:pPr eaLnBrk="1" hangingPunct="1">
              <a:lnSpc>
                <a:spcPct val="90000"/>
              </a:lnSpc>
              <a:buFont typeface="Wingdings" panose="05000000000000000000" pitchFamily="2" charset="2"/>
              <a:buNone/>
            </a:pPr>
            <a:r>
              <a:rPr lang="en-GB" altLang="en-US" dirty="0" smtClean="0"/>
              <a:t>	</a:t>
            </a:r>
            <a:r>
              <a:rPr lang="en-GB" altLang="en-US" b="1" dirty="0" smtClean="0"/>
              <a:t>FROM	</a:t>
            </a:r>
            <a:r>
              <a:rPr lang="en-GB" altLang="en-US" dirty="0" smtClean="0"/>
              <a:t>PROJECT, WORKS_ON</a:t>
            </a:r>
          </a:p>
          <a:p>
            <a:pPr eaLnBrk="1" hangingPunct="1">
              <a:lnSpc>
                <a:spcPct val="90000"/>
              </a:lnSpc>
              <a:buFont typeface="Wingdings" panose="05000000000000000000" pitchFamily="2" charset="2"/>
              <a:buNone/>
            </a:pPr>
            <a:r>
              <a:rPr lang="en-GB" altLang="en-US" dirty="0" smtClean="0"/>
              <a:t>	</a:t>
            </a:r>
            <a:r>
              <a:rPr lang="en-GB" altLang="en-US" b="1" dirty="0" smtClean="0"/>
              <a:t>WHERE	</a:t>
            </a:r>
            <a:r>
              <a:rPr lang="en-GB" altLang="en-US" dirty="0" err="1" smtClean="0"/>
              <a:t>Pnumber</a:t>
            </a:r>
            <a:r>
              <a:rPr lang="en-GB" altLang="en-US" dirty="0" smtClean="0"/>
              <a:t> =</a:t>
            </a:r>
            <a:r>
              <a:rPr lang="en-GB" altLang="en-US" dirty="0" err="1" smtClean="0"/>
              <a:t>Pno</a:t>
            </a:r>
            <a:endParaRPr lang="en-GB" altLang="en-US" dirty="0" smtClean="0"/>
          </a:p>
          <a:p>
            <a:pPr eaLnBrk="1" hangingPunct="1">
              <a:lnSpc>
                <a:spcPct val="90000"/>
              </a:lnSpc>
              <a:buFont typeface="Wingdings" panose="05000000000000000000" pitchFamily="2" charset="2"/>
              <a:buNone/>
            </a:pPr>
            <a:r>
              <a:rPr lang="en-GB" altLang="en-US" dirty="0" smtClean="0"/>
              <a:t>	</a:t>
            </a:r>
            <a:r>
              <a:rPr lang="en-GB" altLang="en-US" b="1" dirty="0" smtClean="0"/>
              <a:t>GROUP BY</a:t>
            </a:r>
            <a:r>
              <a:rPr lang="en-GB" altLang="en-US" dirty="0" smtClean="0"/>
              <a:t>	</a:t>
            </a:r>
            <a:r>
              <a:rPr lang="en-GB" altLang="en-US" dirty="0" err="1" smtClean="0"/>
              <a:t>Pnumber</a:t>
            </a:r>
            <a:r>
              <a:rPr lang="en-GB" altLang="en-US" dirty="0" smtClean="0"/>
              <a:t>, </a:t>
            </a:r>
            <a:r>
              <a:rPr lang="en-GB" altLang="en-US" dirty="0" err="1" smtClean="0"/>
              <a:t>Pname</a:t>
            </a:r>
            <a:endParaRPr lang="en-US" altLang="en-US" dirty="0" smtClean="0"/>
          </a:p>
          <a:p>
            <a:pPr eaLnBrk="1" hangingPunct="1">
              <a:lnSpc>
                <a:spcPct val="90000"/>
              </a:lnSpc>
              <a:buFont typeface="Wingdings" panose="05000000000000000000" pitchFamily="2" charset="2"/>
              <a:buNone/>
            </a:pPr>
            <a:r>
              <a:rPr lang="en-US" altLang="en-US" dirty="0" smtClean="0"/>
              <a:t>	</a:t>
            </a:r>
            <a:r>
              <a:rPr lang="en-US" altLang="en-US" b="1" dirty="0" smtClean="0"/>
              <a:t>HAVING	 COUNT(*) </a:t>
            </a:r>
            <a:r>
              <a:rPr lang="en-US" altLang="en-US" dirty="0" smtClean="0"/>
              <a:t>&gt; 2</a:t>
            </a:r>
          </a:p>
        </p:txBody>
      </p:sp>
    </p:spTree>
    <p:extLst>
      <p:ext uri="{BB962C8B-B14F-4D97-AF65-F5344CB8AC3E}">
        <p14:creationId xmlns:p14="http://schemas.microsoft.com/office/powerpoint/2010/main" val="3035599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pPr eaLnBrk="1" hangingPunct="1"/>
            <a:r>
              <a:rPr lang="en-US" altLang="en-US" sz="3800" b="1"/>
              <a:t>The ORDER BY Clause</a:t>
            </a:r>
            <a:r>
              <a:rPr lang="en-US" altLang="en-US" sz="3800"/>
              <a:t/>
            </a:r>
            <a:br>
              <a:rPr lang="en-US" altLang="en-US" sz="3800"/>
            </a:br>
            <a:endParaRPr lang="en-US" altLang="en-US" sz="3800"/>
          </a:p>
        </p:txBody>
      </p:sp>
      <p:sp>
        <p:nvSpPr>
          <p:cNvPr id="77827" name="Rectangle 3"/>
          <p:cNvSpPr>
            <a:spLocks noGrp="1" noChangeArrowheads="1"/>
          </p:cNvSpPr>
          <p:nvPr>
            <p:ph type="body" idx="1"/>
          </p:nvPr>
        </p:nvSpPr>
        <p:spPr/>
        <p:txBody>
          <a:bodyPr/>
          <a:lstStyle/>
          <a:p>
            <a:pPr eaLnBrk="1" hangingPunct="1"/>
            <a:r>
              <a:rPr lang="en-US" altLang="en-US" dirty="0" smtClean="0"/>
              <a:t>The ORDER BY clause sorts a query result by one or more columns (up to 8060 bytes). </a:t>
            </a:r>
          </a:p>
          <a:p>
            <a:pPr eaLnBrk="1" hangingPunct="1"/>
            <a:endParaRPr lang="en-US" altLang="en-US" dirty="0" smtClean="0"/>
          </a:p>
          <a:p>
            <a:pPr eaLnBrk="1" hangingPunct="1"/>
            <a:r>
              <a:rPr lang="en-US" altLang="en-US" dirty="0" smtClean="0"/>
              <a:t>A sort can be ascending (ASC) or descending (DESC). If neither is specified, ASC is assumed. If more than one column is named in the ORDER BY clause, sorts are nested.</a:t>
            </a:r>
          </a:p>
        </p:txBody>
      </p:sp>
    </p:spTree>
    <p:extLst>
      <p:ext uri="{BB962C8B-B14F-4D97-AF65-F5344CB8AC3E}">
        <p14:creationId xmlns:p14="http://schemas.microsoft.com/office/powerpoint/2010/main" val="34083103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b="1" smtClean="0"/>
              <a:t>The ORDER BY Clause - Example</a:t>
            </a:r>
          </a:p>
        </p:txBody>
      </p:sp>
      <p:sp>
        <p:nvSpPr>
          <p:cNvPr id="78851" name="Rectangle 3"/>
          <p:cNvSpPr>
            <a:spLocks noGrp="1" noChangeArrowheads="1"/>
          </p:cNvSpPr>
          <p:nvPr>
            <p:ph type="body" idx="1"/>
          </p:nvPr>
        </p:nvSpPr>
        <p:spPr>
          <a:xfrm>
            <a:off x="1981200" y="1341439"/>
            <a:ext cx="8229600" cy="3527425"/>
          </a:xfrm>
        </p:spPr>
        <p:txBody>
          <a:bodyPr/>
          <a:lstStyle/>
          <a:p>
            <a:pPr eaLnBrk="1" hangingPunct="1">
              <a:buFont typeface="Wingdings" panose="05000000000000000000" pitchFamily="2" charset="2"/>
              <a:buNone/>
            </a:pPr>
            <a:r>
              <a:rPr lang="en-US" altLang="en-US" sz="3600" dirty="0"/>
              <a:t>	USE Pubs</a:t>
            </a:r>
          </a:p>
          <a:p>
            <a:pPr eaLnBrk="1" hangingPunct="1">
              <a:buFont typeface="Wingdings" panose="05000000000000000000" pitchFamily="2" charset="2"/>
              <a:buNone/>
            </a:pPr>
            <a:r>
              <a:rPr lang="en-US" altLang="en-US" sz="3600" dirty="0"/>
              <a:t>	SELECT </a:t>
            </a:r>
            <a:r>
              <a:rPr lang="en-US" altLang="en-US" sz="3600" dirty="0" err="1"/>
              <a:t>Pub_id</a:t>
            </a:r>
            <a:r>
              <a:rPr lang="en-US" altLang="en-US" sz="3600" dirty="0"/>
              <a:t>, Type, </a:t>
            </a:r>
            <a:r>
              <a:rPr lang="en-US" altLang="en-US" sz="3600" dirty="0" err="1"/>
              <a:t>Title_id</a:t>
            </a:r>
            <a:r>
              <a:rPr lang="en-US" altLang="en-US" sz="3600" dirty="0"/>
              <a:t>, Price</a:t>
            </a:r>
          </a:p>
          <a:p>
            <a:pPr eaLnBrk="1" hangingPunct="1">
              <a:buFont typeface="Wingdings" panose="05000000000000000000" pitchFamily="2" charset="2"/>
              <a:buNone/>
            </a:pPr>
            <a:r>
              <a:rPr lang="en-US" altLang="en-US" sz="3600" dirty="0"/>
              <a:t>	FROM Titles</a:t>
            </a:r>
          </a:p>
          <a:p>
            <a:pPr eaLnBrk="1" hangingPunct="1">
              <a:buFont typeface="Wingdings" panose="05000000000000000000" pitchFamily="2" charset="2"/>
              <a:buNone/>
            </a:pPr>
            <a:r>
              <a:rPr lang="en-US" altLang="en-US" sz="3600" dirty="0"/>
              <a:t>	ORDER BY </a:t>
            </a:r>
            <a:r>
              <a:rPr lang="en-US" altLang="en-US" sz="3600" dirty="0" err="1"/>
              <a:t>Pub_id</a:t>
            </a:r>
            <a:r>
              <a:rPr lang="en-US" altLang="en-US" sz="3600" dirty="0"/>
              <a:t> DESC, Type, Price</a:t>
            </a:r>
          </a:p>
        </p:txBody>
      </p:sp>
    </p:spTree>
    <p:extLst>
      <p:ext uri="{BB962C8B-B14F-4D97-AF65-F5344CB8AC3E}">
        <p14:creationId xmlns:p14="http://schemas.microsoft.com/office/powerpoint/2010/main" val="4062891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pPr eaLnBrk="1" hangingPunct="1"/>
            <a:r>
              <a:rPr lang="en-US" altLang="en-US" sz="3800" b="1"/>
              <a:t>INSERT, DELETE and UPDATE Statements in SQL</a:t>
            </a:r>
            <a:r>
              <a:rPr lang="en-US" altLang="en-US" sz="3800"/>
              <a:t> </a:t>
            </a:r>
          </a:p>
        </p:txBody>
      </p:sp>
      <p:sp>
        <p:nvSpPr>
          <p:cNvPr id="79875" name="Rectangle 3"/>
          <p:cNvSpPr>
            <a:spLocks noGrp="1" noChangeArrowheads="1"/>
          </p:cNvSpPr>
          <p:nvPr>
            <p:ph type="body" idx="1"/>
          </p:nvPr>
        </p:nvSpPr>
        <p:spPr>
          <a:xfrm>
            <a:off x="1981200" y="1600200"/>
            <a:ext cx="8229600" cy="4781550"/>
          </a:xfrm>
        </p:spPr>
        <p:txBody>
          <a:bodyPr/>
          <a:lstStyle/>
          <a:p>
            <a:pPr eaLnBrk="1" hangingPunct="1"/>
            <a:r>
              <a:rPr lang="en-US" altLang="en-US" smtClean="0"/>
              <a:t>In its simplest form, INSERT is used to add a single tuple to a relation. </a:t>
            </a:r>
          </a:p>
          <a:p>
            <a:pPr eaLnBrk="1" hangingPunct="1"/>
            <a:endParaRPr lang="en-US" altLang="en-US" smtClean="0"/>
          </a:p>
          <a:p>
            <a:pPr eaLnBrk="1" hangingPunct="1"/>
            <a:r>
              <a:rPr lang="en-US" altLang="en-US" smtClean="0"/>
              <a:t>We must specify the relation name and a list of values for the tuple. </a:t>
            </a:r>
          </a:p>
          <a:p>
            <a:pPr eaLnBrk="1" hangingPunct="1"/>
            <a:endParaRPr lang="en-US" altLang="en-US" smtClean="0"/>
          </a:p>
          <a:p>
            <a:pPr eaLnBrk="1" hangingPunct="1"/>
            <a:r>
              <a:rPr lang="en-US" altLang="en-US" smtClean="0"/>
              <a:t>The values should be listed in the same order in which  the corresponding attributes were specified in the CREATE TABLE command.</a:t>
            </a:r>
          </a:p>
        </p:txBody>
      </p:sp>
    </p:spTree>
    <p:extLst>
      <p:ext uri="{BB962C8B-B14F-4D97-AF65-F5344CB8AC3E}">
        <p14:creationId xmlns:p14="http://schemas.microsoft.com/office/powerpoint/2010/main" val="858030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mtClean="0"/>
              <a:t>INSERT -Example</a:t>
            </a:r>
          </a:p>
        </p:txBody>
      </p:sp>
      <p:sp>
        <p:nvSpPr>
          <p:cNvPr id="80899" name="Rectangle 3"/>
          <p:cNvSpPr>
            <a:spLocks noGrp="1" noChangeArrowheads="1"/>
          </p:cNvSpPr>
          <p:nvPr>
            <p:ph type="body" idx="1"/>
          </p:nvPr>
        </p:nvSpPr>
        <p:spPr>
          <a:xfrm>
            <a:off x="1981200" y="1600201"/>
            <a:ext cx="9010650" cy="4530725"/>
          </a:xfrm>
        </p:spPr>
        <p:txBody>
          <a:bodyPr/>
          <a:lstStyle/>
          <a:p>
            <a:pPr eaLnBrk="1" hangingPunct="1"/>
            <a:r>
              <a:rPr lang="en-US" altLang="en-US" dirty="0" smtClean="0"/>
              <a:t>For example, to add a new tuple to the EMPLOYEE relation ; we can use </a:t>
            </a:r>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r>
              <a:rPr lang="en-US" altLang="en-US" dirty="0" smtClean="0"/>
              <a:t>	INSERT INTO  	EMPLOYEE</a:t>
            </a:r>
            <a:br>
              <a:rPr lang="en-US" altLang="en-US" dirty="0" smtClean="0"/>
            </a:br>
            <a:r>
              <a:rPr lang="en-US" altLang="en-US" dirty="0" smtClean="0"/>
              <a:t>	VALUES ('</a:t>
            </a:r>
            <a:r>
              <a:rPr lang="en-US" altLang="en-US" dirty="0" err="1" smtClean="0"/>
              <a:t>Richard','K','Marini</a:t>
            </a:r>
            <a:r>
              <a:rPr lang="en-US" altLang="en-US" dirty="0" smtClean="0"/>
              <a:t>', '653298653', 	'30-DEC-52','98 Oak </a:t>
            </a:r>
            <a:r>
              <a:rPr lang="en-US" altLang="en-US" dirty="0" err="1" smtClean="0"/>
              <a:t>Forest,Katy,TX</a:t>
            </a:r>
            <a:r>
              <a:rPr lang="en-US" altLang="en-US" dirty="0" smtClean="0"/>
              <a:t>', 'M',    </a:t>
            </a:r>
          </a:p>
          <a:p>
            <a:pPr eaLnBrk="1" hangingPunct="1">
              <a:buFont typeface="Wingdings" panose="05000000000000000000" pitchFamily="2" charset="2"/>
              <a:buNone/>
            </a:pPr>
            <a:r>
              <a:rPr lang="en-US" altLang="en-US" dirty="0" smtClean="0"/>
              <a:t>        37000,'987654321', 4 )</a:t>
            </a:r>
          </a:p>
        </p:txBody>
      </p:sp>
    </p:spTree>
    <p:extLst>
      <p:ext uri="{BB962C8B-B14F-4D97-AF65-F5344CB8AC3E}">
        <p14:creationId xmlns:p14="http://schemas.microsoft.com/office/powerpoint/2010/main" val="4122761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smtClean="0"/>
              <a:t>INSERT – Example 2</a:t>
            </a:r>
          </a:p>
        </p:txBody>
      </p:sp>
      <p:sp>
        <p:nvSpPr>
          <p:cNvPr id="8192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t>	</a:t>
            </a:r>
          </a:p>
          <a:p>
            <a:pPr eaLnBrk="1" hangingPunct="1">
              <a:buFont typeface="Wingdings" panose="05000000000000000000" pitchFamily="2" charset="2"/>
              <a:buNone/>
            </a:pPr>
            <a:r>
              <a:rPr lang="en-US" altLang="en-US" smtClean="0"/>
              <a:t>	USE Northwind</a:t>
            </a:r>
          </a:p>
          <a:p>
            <a:pPr eaLnBrk="1" hangingPunct="1">
              <a:buFont typeface="Wingdings" panose="05000000000000000000" pitchFamily="2" charset="2"/>
              <a:buNone/>
            </a:pPr>
            <a:r>
              <a:rPr lang="en-US" altLang="en-US" smtClean="0"/>
              <a:t>	INSERT INTO Territories</a:t>
            </a:r>
          </a:p>
          <a:p>
            <a:pPr eaLnBrk="1" hangingPunct="1">
              <a:buFont typeface="Wingdings" panose="05000000000000000000" pitchFamily="2" charset="2"/>
              <a:buNone/>
            </a:pPr>
            <a:r>
              <a:rPr lang="en-US" altLang="en-US" smtClean="0"/>
              <a:t>	VALUES (98101, ‘Seatle’, 2)</a:t>
            </a:r>
          </a:p>
        </p:txBody>
      </p:sp>
    </p:spTree>
    <p:extLst>
      <p:ext uri="{BB962C8B-B14F-4D97-AF65-F5344CB8AC3E}">
        <p14:creationId xmlns:p14="http://schemas.microsoft.com/office/powerpoint/2010/main" val="1083633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srcRect r="392" b="4450"/>
          <a:stretch/>
        </p:blipFill>
        <p:spPr>
          <a:xfrm>
            <a:off x="148296" y="788276"/>
            <a:ext cx="11996481" cy="5882980"/>
          </a:xfrm>
          <a:prstGeom prst="rect">
            <a:avLst/>
          </a:prstGeom>
        </p:spPr>
      </p:pic>
      <p:sp>
        <p:nvSpPr>
          <p:cNvPr id="4" name="Slide Number Placeholder 3"/>
          <p:cNvSpPr>
            <a:spLocks noGrp="1"/>
          </p:cNvSpPr>
          <p:nvPr>
            <p:ph type="sldNum" sz="quarter" idx="12"/>
          </p:nvPr>
        </p:nvSpPr>
        <p:spPr/>
        <p:txBody>
          <a:bodyPr/>
          <a:lstStyle/>
          <a:p>
            <a:fld id="{7E50C373-F1D0-494F-8D6D-366C958B3429}" type="slidenum">
              <a:rPr lang="en-GB" smtClean="0"/>
              <a:t>3</a:t>
            </a:fld>
            <a:endParaRPr lang="en-GB"/>
          </a:p>
        </p:txBody>
      </p:sp>
    </p:spTree>
    <p:extLst>
      <p:ext uri="{BB962C8B-B14F-4D97-AF65-F5344CB8AC3E}">
        <p14:creationId xmlns:p14="http://schemas.microsoft.com/office/powerpoint/2010/main" val="7797673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723623" y="1063424"/>
            <a:ext cx="8229600" cy="703262"/>
          </a:xfrm>
        </p:spPr>
        <p:txBody>
          <a:bodyPr/>
          <a:lstStyle/>
          <a:p>
            <a:pPr eaLnBrk="1" hangingPunct="1"/>
            <a:r>
              <a:rPr lang="en-US" altLang="en-US" sz="3800" dirty="0"/>
              <a:t>INSERT –Type 2</a:t>
            </a:r>
          </a:p>
        </p:txBody>
      </p:sp>
      <p:sp>
        <p:nvSpPr>
          <p:cNvPr id="82947" name="Rectangle 3"/>
          <p:cNvSpPr>
            <a:spLocks noGrp="1" noChangeArrowheads="1"/>
          </p:cNvSpPr>
          <p:nvPr>
            <p:ph type="body" idx="1"/>
          </p:nvPr>
        </p:nvSpPr>
        <p:spPr>
          <a:xfrm>
            <a:off x="811369" y="2343955"/>
            <a:ext cx="10251583" cy="4253696"/>
          </a:xfrm>
        </p:spPr>
        <p:txBody>
          <a:bodyPr/>
          <a:lstStyle/>
          <a:p>
            <a:pPr eaLnBrk="1" hangingPunct="1"/>
            <a:r>
              <a:rPr lang="en-US" altLang="en-US" sz="3600" dirty="0"/>
              <a:t>A second form of INSERT statement allows the user to specify explicit attribute names that correspond to the values provided in the INSERT command. </a:t>
            </a:r>
          </a:p>
          <a:p>
            <a:pPr eaLnBrk="1" hangingPunct="1"/>
            <a:endParaRPr lang="en-US" altLang="en-US" sz="1200" dirty="0"/>
          </a:p>
          <a:p>
            <a:pPr eaLnBrk="1" hangingPunct="1"/>
            <a:r>
              <a:rPr lang="en-US" altLang="en-US" sz="3600" dirty="0"/>
              <a:t>This is useful if a relation has many attributes but only a few of those attributes are assigned values in the new tuple.</a:t>
            </a:r>
          </a:p>
          <a:p>
            <a:pPr eaLnBrk="1" hangingPunct="1"/>
            <a:endParaRPr lang="en-US" altLang="en-US" sz="3600" dirty="0"/>
          </a:p>
          <a:p>
            <a:pPr eaLnBrk="1" hangingPunct="1">
              <a:buFont typeface="Wingdings" panose="05000000000000000000" pitchFamily="2" charset="2"/>
              <a:buNone/>
            </a:pPr>
            <a:endParaRPr lang="en-US" altLang="en-US" sz="3600" dirty="0"/>
          </a:p>
        </p:txBody>
      </p:sp>
    </p:spTree>
    <p:extLst>
      <p:ext uri="{BB962C8B-B14F-4D97-AF65-F5344CB8AC3E}">
        <p14:creationId xmlns:p14="http://schemas.microsoft.com/office/powerpoint/2010/main" val="39158703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smtClean="0"/>
              <a:t>INSERT</a:t>
            </a:r>
          </a:p>
        </p:txBody>
      </p:sp>
      <p:sp>
        <p:nvSpPr>
          <p:cNvPr id="83971" name="Rectangle 3"/>
          <p:cNvSpPr>
            <a:spLocks noGrp="1" noChangeArrowheads="1"/>
          </p:cNvSpPr>
          <p:nvPr>
            <p:ph type="body" idx="1"/>
          </p:nvPr>
        </p:nvSpPr>
        <p:spPr>
          <a:xfrm>
            <a:off x="838200" y="1690687"/>
            <a:ext cx="9372600" cy="4440237"/>
          </a:xfrm>
        </p:spPr>
        <p:txBody>
          <a:bodyPr>
            <a:normAutofit lnSpcReduction="10000"/>
          </a:bodyPr>
          <a:lstStyle/>
          <a:p>
            <a:pPr eaLnBrk="1" hangingPunct="1"/>
            <a:r>
              <a:rPr lang="en-US" altLang="en-US" sz="4000" dirty="0"/>
              <a:t> The values must include all attributes with NOT NULL specification and no default value. </a:t>
            </a:r>
          </a:p>
          <a:p>
            <a:pPr eaLnBrk="1" hangingPunct="1"/>
            <a:endParaRPr lang="en-US" altLang="en-US" sz="2400" dirty="0"/>
          </a:p>
          <a:p>
            <a:pPr eaLnBrk="1" hangingPunct="1"/>
            <a:endParaRPr lang="en-US" altLang="en-US" sz="4000" dirty="0"/>
          </a:p>
          <a:p>
            <a:pPr eaLnBrk="1" hangingPunct="1"/>
            <a:r>
              <a:rPr lang="en-US" altLang="en-US" sz="4000" dirty="0"/>
              <a:t>Attributes with NULL allowed or DEFAULT values are the ones that can be left out. </a:t>
            </a:r>
          </a:p>
          <a:p>
            <a:pPr eaLnBrk="1" hangingPunct="1"/>
            <a:endParaRPr lang="en-US" altLang="en-US" sz="4000" dirty="0"/>
          </a:p>
        </p:txBody>
      </p:sp>
    </p:spTree>
    <p:extLst>
      <p:ext uri="{BB962C8B-B14F-4D97-AF65-F5344CB8AC3E}">
        <p14:creationId xmlns:p14="http://schemas.microsoft.com/office/powerpoint/2010/main" val="950560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INSERT –Type 2 Example</a:t>
            </a:r>
          </a:p>
        </p:txBody>
      </p:sp>
      <p:sp>
        <p:nvSpPr>
          <p:cNvPr id="84995" name="Rectangle 3"/>
          <p:cNvSpPr>
            <a:spLocks noGrp="1" noChangeArrowheads="1"/>
          </p:cNvSpPr>
          <p:nvPr>
            <p:ph type="body" idx="1"/>
          </p:nvPr>
        </p:nvSpPr>
        <p:spPr/>
        <p:txBody>
          <a:bodyPr/>
          <a:lstStyle/>
          <a:p>
            <a:pPr eaLnBrk="1" hangingPunct="1"/>
            <a:r>
              <a:rPr lang="en-US" altLang="en-US" dirty="0" smtClean="0"/>
              <a:t>For example, to enter a tuple for a new EMPLOYEE for whom we know only the </a:t>
            </a:r>
            <a:r>
              <a:rPr lang="en-US" altLang="en-US" dirty="0" err="1" smtClean="0"/>
              <a:t>Fname</a:t>
            </a:r>
            <a:r>
              <a:rPr lang="en-US" altLang="en-US" dirty="0" smtClean="0"/>
              <a:t>, </a:t>
            </a:r>
            <a:r>
              <a:rPr lang="en-US" altLang="en-US" dirty="0" err="1" smtClean="0"/>
              <a:t>Lname</a:t>
            </a:r>
            <a:r>
              <a:rPr lang="en-US" altLang="en-US" dirty="0" smtClean="0"/>
              <a:t>, </a:t>
            </a:r>
            <a:r>
              <a:rPr lang="en-US" altLang="en-US" dirty="0" err="1" smtClean="0"/>
              <a:t>Dno</a:t>
            </a:r>
            <a:r>
              <a:rPr lang="en-US" altLang="en-US" dirty="0" smtClean="0"/>
              <a:t>, and </a:t>
            </a:r>
            <a:r>
              <a:rPr lang="en-US" altLang="en-US" dirty="0" err="1" smtClean="0"/>
              <a:t>Ssn</a:t>
            </a:r>
            <a:r>
              <a:rPr lang="en-US" altLang="en-US" dirty="0" smtClean="0"/>
              <a:t> attributes, we can use the statement below:</a:t>
            </a:r>
          </a:p>
          <a:p>
            <a:pPr eaLnBrk="1" hangingPunct="1"/>
            <a:endParaRPr lang="en-US" altLang="en-US" dirty="0" smtClean="0"/>
          </a:p>
          <a:p>
            <a:pPr eaLnBrk="1" hangingPunct="1">
              <a:buFont typeface="Wingdings" panose="05000000000000000000" pitchFamily="2" charset="2"/>
              <a:buNone/>
            </a:pPr>
            <a:r>
              <a:rPr lang="en-US" altLang="en-US" dirty="0" smtClean="0"/>
              <a:t>   INSERT INTO EMPLOYEE (FNAME, LNAME, </a:t>
            </a:r>
            <a:r>
              <a:rPr lang="en-US" altLang="en-US" dirty="0" err="1" smtClean="0"/>
              <a:t>Dno</a:t>
            </a:r>
            <a:r>
              <a:rPr lang="en-US" altLang="en-US" dirty="0" smtClean="0"/>
              <a:t>, SSN)</a:t>
            </a:r>
            <a:br>
              <a:rPr lang="en-US" altLang="en-US" dirty="0" smtClean="0"/>
            </a:br>
            <a:r>
              <a:rPr lang="en-US" altLang="en-US" dirty="0" smtClean="0"/>
              <a:t>VALUES ('Richard', 'Marini',4, '653298653')</a:t>
            </a:r>
          </a:p>
        </p:txBody>
      </p:sp>
    </p:spTree>
    <p:extLst>
      <p:ext uri="{BB962C8B-B14F-4D97-AF65-F5344CB8AC3E}">
        <p14:creationId xmlns:p14="http://schemas.microsoft.com/office/powerpoint/2010/main" val="9160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931831" y="625543"/>
            <a:ext cx="8229600" cy="630237"/>
          </a:xfrm>
        </p:spPr>
        <p:txBody>
          <a:bodyPr/>
          <a:lstStyle/>
          <a:p>
            <a:pPr eaLnBrk="1" hangingPunct="1"/>
            <a:r>
              <a:rPr lang="en-US" altLang="en-US" sz="3800" dirty="0"/>
              <a:t>UPDATE</a:t>
            </a:r>
          </a:p>
        </p:txBody>
      </p:sp>
      <p:sp>
        <p:nvSpPr>
          <p:cNvPr id="86019" name="Rectangle 3"/>
          <p:cNvSpPr>
            <a:spLocks noGrp="1" noChangeArrowheads="1"/>
          </p:cNvSpPr>
          <p:nvPr>
            <p:ph type="body" idx="1"/>
          </p:nvPr>
        </p:nvSpPr>
        <p:spPr>
          <a:xfrm>
            <a:off x="682580" y="1403797"/>
            <a:ext cx="10728102" cy="4727128"/>
          </a:xfrm>
        </p:spPr>
        <p:txBody>
          <a:bodyPr/>
          <a:lstStyle/>
          <a:p>
            <a:pPr eaLnBrk="1" hangingPunct="1"/>
            <a:r>
              <a:rPr lang="en-US" altLang="en-US" sz="3600" dirty="0"/>
              <a:t>The UPDATE command is used to modify attribute values of one or more selected tuples. </a:t>
            </a:r>
          </a:p>
          <a:p>
            <a:pPr eaLnBrk="1" hangingPunct="1"/>
            <a:endParaRPr lang="en-US" altLang="en-US" sz="3600" dirty="0"/>
          </a:p>
          <a:p>
            <a:pPr eaLnBrk="1" hangingPunct="1"/>
            <a:r>
              <a:rPr lang="en-US" altLang="en-US" sz="3600" dirty="0"/>
              <a:t>As in the DELETE command, a WHERE clause in the UPDATE command selects the tuples to be modified from a single relation. </a:t>
            </a:r>
          </a:p>
          <a:p>
            <a:pPr eaLnBrk="1" hangingPunct="1"/>
            <a:endParaRPr lang="en-US" altLang="en-US" sz="3600" dirty="0"/>
          </a:p>
        </p:txBody>
      </p:sp>
    </p:spTree>
    <p:extLst>
      <p:ext uri="{BB962C8B-B14F-4D97-AF65-F5344CB8AC3E}">
        <p14:creationId xmlns:p14="http://schemas.microsoft.com/office/powerpoint/2010/main" val="5338424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smtClean="0"/>
              <a:t>UPDATE</a:t>
            </a:r>
          </a:p>
        </p:txBody>
      </p:sp>
      <p:sp>
        <p:nvSpPr>
          <p:cNvPr id="87043" name="Rectangle 3"/>
          <p:cNvSpPr>
            <a:spLocks noGrp="1" noChangeArrowheads="1"/>
          </p:cNvSpPr>
          <p:nvPr>
            <p:ph type="body" idx="1"/>
          </p:nvPr>
        </p:nvSpPr>
        <p:spPr/>
        <p:txBody>
          <a:bodyPr/>
          <a:lstStyle/>
          <a:p>
            <a:pPr eaLnBrk="1" hangingPunct="1"/>
            <a:r>
              <a:rPr lang="en-US" altLang="en-US" smtClean="0"/>
              <a:t>However, updating a primary key value may propagate to the foreign key values of tuples in other relations if such a referential triggered action is specified in the referential integrity constraints of the DDL.</a:t>
            </a:r>
          </a:p>
          <a:p>
            <a:pPr eaLnBrk="1" hangingPunct="1"/>
            <a:endParaRPr lang="en-US" altLang="en-US" smtClean="0"/>
          </a:p>
          <a:p>
            <a:pPr eaLnBrk="1" hangingPunct="1"/>
            <a:r>
              <a:rPr lang="en-US" altLang="en-US" smtClean="0"/>
              <a:t> An additional </a:t>
            </a:r>
            <a:r>
              <a:rPr lang="en-US" altLang="en-US" b="1" smtClean="0"/>
              <a:t>SET </a:t>
            </a:r>
            <a:r>
              <a:rPr lang="en-US" altLang="en-US" smtClean="0"/>
              <a:t>clause in the UPDATE command specifies the attributes to be modified and their new values. </a:t>
            </a:r>
          </a:p>
          <a:p>
            <a:pPr eaLnBrk="1" hangingPunct="1"/>
            <a:endParaRPr lang="en-US" altLang="en-US" smtClean="0"/>
          </a:p>
        </p:txBody>
      </p:sp>
    </p:spTree>
    <p:extLst>
      <p:ext uri="{BB962C8B-B14F-4D97-AF65-F5344CB8AC3E}">
        <p14:creationId xmlns:p14="http://schemas.microsoft.com/office/powerpoint/2010/main" val="20425658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en-US" smtClean="0"/>
              <a:t>UPDATE - Example</a:t>
            </a:r>
          </a:p>
        </p:txBody>
      </p:sp>
      <p:sp>
        <p:nvSpPr>
          <p:cNvPr id="88067" name="Rectangle 3"/>
          <p:cNvSpPr>
            <a:spLocks noGrp="1" noChangeArrowheads="1"/>
          </p:cNvSpPr>
          <p:nvPr>
            <p:ph type="body" idx="1"/>
          </p:nvPr>
        </p:nvSpPr>
        <p:spPr>
          <a:xfrm>
            <a:off x="1774826" y="1600201"/>
            <a:ext cx="9650413" cy="4530725"/>
          </a:xfrm>
        </p:spPr>
        <p:txBody>
          <a:bodyPr/>
          <a:lstStyle/>
          <a:p>
            <a:pPr eaLnBrk="1" hangingPunct="1"/>
            <a:r>
              <a:rPr lang="en-US" altLang="en-US" dirty="0"/>
              <a:t>For example, to change the location and controlling department number of project number 10 to </a:t>
            </a:r>
            <a:r>
              <a:rPr lang="en-US" altLang="en-US" dirty="0" smtClean="0"/>
              <a:t>‘Bellaire’</a:t>
            </a:r>
          </a:p>
          <a:p>
            <a:pPr eaLnBrk="1" hangingPunct="1">
              <a:buFont typeface="Wingdings" panose="05000000000000000000" pitchFamily="2" charset="2"/>
              <a:buNone/>
            </a:pPr>
            <a:r>
              <a:rPr lang="en-US" altLang="en-US" dirty="0" smtClean="0"/>
              <a:t>     and 5 respectively, we use the statement below:</a:t>
            </a:r>
          </a:p>
          <a:p>
            <a:pPr eaLnBrk="1" hangingPunct="1">
              <a:buFont typeface="Wingdings" panose="05000000000000000000" pitchFamily="2" charset="2"/>
              <a:buNone/>
            </a:pPr>
            <a:r>
              <a:rPr lang="en-US" altLang="en-US" dirty="0" smtClean="0"/>
              <a:t>	</a:t>
            </a:r>
          </a:p>
          <a:p>
            <a:pPr eaLnBrk="1" hangingPunct="1">
              <a:buFont typeface="Wingdings" panose="05000000000000000000" pitchFamily="2" charset="2"/>
              <a:buNone/>
            </a:pPr>
            <a:r>
              <a:rPr lang="en-US" altLang="en-US" dirty="0" smtClean="0"/>
              <a:t>	UPDATE 	PROJECT</a:t>
            </a:r>
            <a:br>
              <a:rPr lang="en-US" altLang="en-US" dirty="0" smtClean="0"/>
            </a:br>
            <a:r>
              <a:rPr lang="en-US" altLang="en-US" dirty="0" smtClean="0"/>
              <a:t>SET		PLOCATION = </a:t>
            </a:r>
            <a:r>
              <a:rPr lang="en-US" altLang="en-US" dirty="0" smtClean="0"/>
              <a:t>'Bellaire', </a:t>
            </a:r>
            <a:r>
              <a:rPr lang="en-US" altLang="en-US" dirty="0" smtClean="0"/>
              <a:t>DNUM = 5</a:t>
            </a:r>
            <a:br>
              <a:rPr lang="en-US" altLang="en-US" dirty="0" smtClean="0"/>
            </a:br>
            <a:r>
              <a:rPr lang="en-US" altLang="en-US" dirty="0" smtClean="0"/>
              <a:t>WHERE	         PNUMBER=10</a:t>
            </a:r>
          </a:p>
        </p:txBody>
      </p:sp>
    </p:spTree>
    <p:extLst>
      <p:ext uri="{BB962C8B-B14F-4D97-AF65-F5344CB8AC3E}">
        <p14:creationId xmlns:p14="http://schemas.microsoft.com/office/powerpoint/2010/main" val="1040798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en-US" smtClean="0"/>
              <a:t>DELETE STATEMENT</a:t>
            </a:r>
          </a:p>
        </p:txBody>
      </p:sp>
      <p:sp>
        <p:nvSpPr>
          <p:cNvPr id="8909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t> The DELETE statement removes rows from a table </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DELETE</a:t>
            </a:r>
          </a:p>
          <a:p>
            <a:pPr eaLnBrk="1" hangingPunct="1">
              <a:buFont typeface="Wingdings" panose="05000000000000000000" pitchFamily="2" charset="2"/>
              <a:buNone/>
            </a:pPr>
            <a:r>
              <a:rPr lang="en-US" altLang="en-US" smtClean="0"/>
              <a:t>FROM [table]</a:t>
            </a:r>
          </a:p>
          <a:p>
            <a:pPr eaLnBrk="1" hangingPunct="1">
              <a:buFont typeface="Wingdings" panose="05000000000000000000" pitchFamily="2" charset="2"/>
              <a:buNone/>
            </a:pPr>
            <a:r>
              <a:rPr lang="en-US" altLang="en-US" smtClean="0"/>
              <a:t>WHERE {condition}</a:t>
            </a:r>
          </a:p>
        </p:txBody>
      </p:sp>
    </p:spTree>
    <p:extLst>
      <p:ext uri="{BB962C8B-B14F-4D97-AF65-F5344CB8AC3E}">
        <p14:creationId xmlns:p14="http://schemas.microsoft.com/office/powerpoint/2010/main" val="20948112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smtClean="0"/>
              <a:t>DELETE STATEMENT - Example</a:t>
            </a:r>
          </a:p>
        </p:txBody>
      </p:sp>
      <p:sp>
        <p:nvSpPr>
          <p:cNvPr id="9011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t>This example deletes all rows from the </a:t>
            </a:r>
            <a:r>
              <a:rPr lang="en-US" altLang="en-US" b="1" smtClean="0"/>
              <a:t>authors</a:t>
            </a:r>
            <a:r>
              <a:rPr lang="en-US" altLang="en-US" smtClean="0"/>
              <a:t> table.</a:t>
            </a:r>
          </a:p>
          <a:p>
            <a:pPr eaLnBrk="1" hangingPunct="1"/>
            <a:endParaRPr lang="en-US" altLang="en-US" smtClean="0"/>
          </a:p>
          <a:p>
            <a:pPr eaLnBrk="1" hangingPunct="1">
              <a:buFont typeface="Wingdings" panose="05000000000000000000" pitchFamily="2" charset="2"/>
              <a:buNone/>
            </a:pPr>
            <a:r>
              <a:rPr lang="en-US" altLang="en-US" smtClean="0"/>
              <a:t>USE pubs </a:t>
            </a:r>
          </a:p>
          <a:p>
            <a:pPr eaLnBrk="1" hangingPunct="1">
              <a:buFont typeface="Wingdings" panose="05000000000000000000" pitchFamily="2" charset="2"/>
              <a:buNone/>
            </a:pPr>
            <a:r>
              <a:rPr lang="en-US" altLang="en-US" smtClean="0"/>
              <a:t>DELETE authors </a:t>
            </a:r>
          </a:p>
        </p:txBody>
      </p:sp>
    </p:spTree>
    <p:extLst>
      <p:ext uri="{BB962C8B-B14F-4D97-AF65-F5344CB8AC3E}">
        <p14:creationId xmlns:p14="http://schemas.microsoft.com/office/powerpoint/2010/main" val="31622441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smtClean="0"/>
              <a:t>DELETE STATEMENT - Example</a:t>
            </a:r>
          </a:p>
        </p:txBody>
      </p:sp>
      <p:sp>
        <p:nvSpPr>
          <p:cNvPr id="91139" name="Rectangle 3"/>
          <p:cNvSpPr>
            <a:spLocks noGrp="1" noChangeArrowheads="1"/>
          </p:cNvSpPr>
          <p:nvPr>
            <p:ph type="body" idx="1"/>
          </p:nvPr>
        </p:nvSpPr>
        <p:spPr/>
        <p:txBody>
          <a:bodyPr/>
          <a:lstStyle/>
          <a:p>
            <a:pPr eaLnBrk="1" hangingPunct="1"/>
            <a:r>
              <a:rPr lang="en-US" altLang="en-US" smtClean="0"/>
              <a:t>This example deletes all rows in which </a:t>
            </a:r>
            <a:r>
              <a:rPr lang="en-US" altLang="en-US" b="1" smtClean="0"/>
              <a:t>au_lname </a:t>
            </a:r>
            <a:r>
              <a:rPr lang="en-US" altLang="en-US" smtClean="0"/>
              <a:t>is McBadden.</a:t>
            </a:r>
          </a:p>
          <a:p>
            <a:pPr eaLnBrk="1" hangingPunct="1">
              <a:buFont typeface="Wingdings" panose="05000000000000000000" pitchFamily="2" charset="2"/>
              <a:buNone/>
            </a:pPr>
            <a:r>
              <a:rPr lang="en-US" altLang="en-US" smtClean="0"/>
              <a:t>	</a:t>
            </a:r>
          </a:p>
          <a:p>
            <a:pPr eaLnBrk="1" hangingPunct="1">
              <a:buFont typeface="Wingdings" panose="05000000000000000000" pitchFamily="2" charset="2"/>
              <a:buNone/>
            </a:pPr>
            <a:r>
              <a:rPr lang="en-US" altLang="en-US" smtClean="0"/>
              <a:t>	USE pubs </a:t>
            </a:r>
          </a:p>
          <a:p>
            <a:pPr eaLnBrk="1" hangingPunct="1">
              <a:buFont typeface="Wingdings" panose="05000000000000000000" pitchFamily="2" charset="2"/>
              <a:buNone/>
            </a:pPr>
            <a:r>
              <a:rPr lang="en-US" altLang="en-US" smtClean="0"/>
              <a:t> 	DELETE FROM authors </a:t>
            </a:r>
          </a:p>
          <a:p>
            <a:pPr eaLnBrk="1" hangingPunct="1">
              <a:buFont typeface="Wingdings" panose="05000000000000000000" pitchFamily="2" charset="2"/>
              <a:buNone/>
            </a:pPr>
            <a:r>
              <a:rPr lang="en-US" altLang="en-US" smtClean="0"/>
              <a:t>	WHERE au_lname = 'McBadden' </a:t>
            </a:r>
          </a:p>
        </p:txBody>
      </p:sp>
    </p:spTree>
    <p:extLst>
      <p:ext uri="{BB962C8B-B14F-4D97-AF65-F5344CB8AC3E}">
        <p14:creationId xmlns:p14="http://schemas.microsoft.com/office/powerpoint/2010/main" val="24390859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8882"/>
            <a:ext cx="10515600" cy="902412"/>
          </a:xfrm>
        </p:spPr>
        <p:txBody>
          <a:bodyPr/>
          <a:lstStyle/>
          <a:p>
            <a:pPr algn="ctr"/>
            <a:r>
              <a:rPr lang="en-US" dirty="0" smtClean="0"/>
              <a:t>End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7E50C373-F1D0-494F-8D6D-366C958B3429}" type="slidenum">
              <a:rPr lang="en-GB" smtClean="0"/>
              <a:t>48</a:t>
            </a:fld>
            <a:endParaRPr lang="en-GB"/>
          </a:p>
        </p:txBody>
      </p:sp>
    </p:spTree>
    <p:extLst>
      <p:ext uri="{BB962C8B-B14F-4D97-AF65-F5344CB8AC3E}">
        <p14:creationId xmlns:p14="http://schemas.microsoft.com/office/powerpoint/2010/main" val="99275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48297" y="682580"/>
            <a:ext cx="11906328" cy="6040192"/>
          </a:xfrm>
          <a:prstGeom prst="rect">
            <a:avLst/>
          </a:prstGeom>
        </p:spPr>
      </p:pic>
      <p:sp>
        <p:nvSpPr>
          <p:cNvPr id="4" name="Slide Number Placeholder 3"/>
          <p:cNvSpPr>
            <a:spLocks noGrp="1"/>
          </p:cNvSpPr>
          <p:nvPr>
            <p:ph type="sldNum" sz="quarter" idx="12"/>
          </p:nvPr>
        </p:nvSpPr>
        <p:spPr/>
        <p:txBody>
          <a:bodyPr/>
          <a:lstStyle/>
          <a:p>
            <a:fld id="{7E50C373-F1D0-494F-8D6D-366C958B3429}" type="slidenum">
              <a:rPr lang="en-GB" smtClean="0"/>
              <a:t>4</a:t>
            </a:fld>
            <a:endParaRPr lang="en-GB"/>
          </a:p>
        </p:txBody>
      </p:sp>
    </p:spTree>
    <p:extLst>
      <p:ext uri="{BB962C8B-B14F-4D97-AF65-F5344CB8AC3E}">
        <p14:creationId xmlns:p14="http://schemas.microsoft.com/office/powerpoint/2010/main" val="35735728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62753"/>
            <a:ext cx="9144000" cy="1247210"/>
          </a:xfrm>
        </p:spPr>
        <p:txBody>
          <a:bodyPr/>
          <a:lstStyle/>
          <a:p>
            <a:r>
              <a:rPr lang="en-GB" dirty="0"/>
              <a:t>Thank You</a:t>
            </a:r>
          </a:p>
        </p:txBody>
      </p:sp>
      <p:sp>
        <p:nvSpPr>
          <p:cNvPr id="3" name="Subtitle 2"/>
          <p:cNvSpPr>
            <a:spLocks noGrp="1"/>
          </p:cNvSpPr>
          <p:nvPr>
            <p:ph type="subTitle" idx="1"/>
          </p:nvPr>
        </p:nvSpPr>
        <p:spPr>
          <a:xfrm>
            <a:off x="1524000" y="4826404"/>
            <a:ext cx="9144000" cy="1638335"/>
          </a:xfrm>
        </p:spPr>
        <p:txBody>
          <a:bodyPr>
            <a:normAutofit fontScale="85000" lnSpcReduction="20000"/>
          </a:bodyPr>
          <a:lstStyle/>
          <a:p>
            <a:r>
              <a:rPr lang="en-GB" sz="2800" dirty="0"/>
              <a:t>For any concerns, please contact</a:t>
            </a:r>
          </a:p>
          <a:p>
            <a:r>
              <a:rPr lang="en-GB" sz="2800" b="1" dirty="0"/>
              <a:t>elearning@knust.edu.gh</a:t>
            </a:r>
          </a:p>
          <a:p>
            <a:r>
              <a:rPr lang="en-GB" sz="2800" b="1" dirty="0"/>
              <a:t>elearningknust@gmail.com </a:t>
            </a:r>
          </a:p>
          <a:p>
            <a:r>
              <a:rPr lang="en-GB" sz="2800" b="1" dirty="0"/>
              <a:t>0322 191132</a:t>
            </a:r>
          </a:p>
        </p:txBody>
      </p:sp>
      <p:sp>
        <p:nvSpPr>
          <p:cNvPr id="4" name="Date Placeholder 3"/>
          <p:cNvSpPr>
            <a:spLocks noGrp="1"/>
          </p:cNvSpPr>
          <p:nvPr>
            <p:ph type="dt" sz="half" idx="10"/>
          </p:nvPr>
        </p:nvSpPr>
        <p:spPr>
          <a:xfrm>
            <a:off x="1161757" y="6464739"/>
            <a:ext cx="1243819" cy="365125"/>
          </a:xfrm>
        </p:spPr>
        <p:txBody>
          <a:bodyPr/>
          <a:lstStyle/>
          <a:p>
            <a:r>
              <a:rPr lang="en-GB" sz="1400" b="1" dirty="0">
                <a:solidFill>
                  <a:schemeClr val="bg1"/>
                </a:solidFill>
                <a:latin typeface="Century Gothic" panose="020B0502020202020204" pitchFamily="34" charset="0"/>
              </a:rPr>
              <a:t>Jan 2014</a:t>
            </a:r>
          </a:p>
        </p:txBody>
      </p:sp>
    </p:spTree>
    <p:extLst>
      <p:ext uri="{BB962C8B-B14F-4D97-AF65-F5344CB8AC3E}">
        <p14:creationId xmlns:p14="http://schemas.microsoft.com/office/powerpoint/2010/main" val="2379153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smtClean="0"/>
              <a:t>VIEWS</a:t>
            </a:r>
          </a:p>
        </p:txBody>
      </p:sp>
      <p:sp>
        <p:nvSpPr>
          <p:cNvPr id="92163" name="Rectangle 3"/>
          <p:cNvSpPr>
            <a:spLocks noGrp="1" noChangeArrowheads="1"/>
          </p:cNvSpPr>
          <p:nvPr>
            <p:ph type="body" idx="1"/>
          </p:nvPr>
        </p:nvSpPr>
        <p:spPr>
          <a:xfrm>
            <a:off x="1981200" y="1690688"/>
            <a:ext cx="8229600" cy="4762501"/>
          </a:xfrm>
        </p:spPr>
        <p:txBody>
          <a:bodyPr/>
          <a:lstStyle/>
          <a:p>
            <a:pPr eaLnBrk="1" hangingPunct="1"/>
            <a:r>
              <a:rPr lang="en-GB" altLang="en-US" sz="3200" dirty="0"/>
              <a:t>A </a:t>
            </a:r>
            <a:r>
              <a:rPr lang="en-GB" altLang="en-US" sz="3200" b="1" dirty="0"/>
              <a:t>view </a:t>
            </a:r>
            <a:r>
              <a:rPr lang="en-GB" altLang="en-US" sz="3200" dirty="0"/>
              <a:t>in SQL/MySQL terminology is a single table that is derived from other tables. </a:t>
            </a:r>
          </a:p>
          <a:p>
            <a:pPr eaLnBrk="1" hangingPunct="1"/>
            <a:r>
              <a:rPr lang="en-GB" altLang="en-US" sz="3200" dirty="0"/>
              <a:t>These other tables can be base tables or previously defined views. </a:t>
            </a:r>
          </a:p>
          <a:p>
            <a:pPr eaLnBrk="1" hangingPunct="1"/>
            <a:r>
              <a:rPr lang="en-GB" altLang="en-US" sz="3200" dirty="0"/>
              <a:t>A view does not necessarily exist in physical form; it is considered a </a:t>
            </a:r>
            <a:r>
              <a:rPr lang="en-GB" altLang="en-US" sz="3200" b="1" dirty="0"/>
              <a:t>virtual table, </a:t>
            </a:r>
            <a:r>
              <a:rPr lang="en-GB" altLang="en-US" sz="3200" dirty="0"/>
              <a:t>in contrast to base tables, whose tuples are actually stored in the database. </a:t>
            </a:r>
            <a:endParaRPr lang="en-US" altLang="en-US" sz="3200" dirty="0"/>
          </a:p>
        </p:txBody>
      </p:sp>
    </p:spTree>
    <p:extLst>
      <p:ext uri="{BB962C8B-B14F-4D97-AF65-F5344CB8AC3E}">
        <p14:creationId xmlns:p14="http://schemas.microsoft.com/office/powerpoint/2010/main" val="33729080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1981200" y="277814"/>
            <a:ext cx="8229600" cy="847725"/>
          </a:xfrm>
        </p:spPr>
        <p:txBody>
          <a:bodyPr/>
          <a:lstStyle/>
          <a:p>
            <a:r>
              <a:rPr lang="en-US" altLang="en-US" smtClean="0"/>
              <a:t>VIEWS</a:t>
            </a:r>
          </a:p>
        </p:txBody>
      </p:sp>
      <p:sp>
        <p:nvSpPr>
          <p:cNvPr id="93187" name="Content Placeholder 2"/>
          <p:cNvSpPr>
            <a:spLocks noGrp="1"/>
          </p:cNvSpPr>
          <p:nvPr>
            <p:ph idx="1"/>
          </p:nvPr>
        </p:nvSpPr>
        <p:spPr>
          <a:xfrm>
            <a:off x="1703389" y="981075"/>
            <a:ext cx="8785225" cy="5149850"/>
          </a:xfrm>
        </p:spPr>
        <p:txBody>
          <a:bodyPr/>
          <a:lstStyle/>
          <a:p>
            <a:r>
              <a:rPr lang="en-US" altLang="en-US" smtClean="0"/>
              <a:t>In SQL, a view is a virtual table based on the result-set of an SQL statement.</a:t>
            </a:r>
          </a:p>
          <a:p>
            <a:r>
              <a:rPr lang="en-US" altLang="en-US" smtClean="0"/>
              <a:t>A view contains rows and columns, just like a real table. </a:t>
            </a:r>
          </a:p>
          <a:p>
            <a:r>
              <a:rPr lang="en-US" altLang="en-US" smtClean="0"/>
              <a:t>The fields in a view are fields from one or more real tables in the database.</a:t>
            </a:r>
          </a:p>
          <a:p>
            <a:r>
              <a:rPr lang="en-US" altLang="en-US" smtClean="0"/>
              <a:t>View doesn't actually store information itself, but just pulls it out of one or more existing tables. </a:t>
            </a:r>
          </a:p>
          <a:p>
            <a:r>
              <a:rPr lang="en-US" altLang="en-US" smtClean="0"/>
              <a:t>Although impermanent, a view may be accessed repeatedly by storing its criteria in a </a:t>
            </a:r>
            <a:r>
              <a:rPr lang="en-US" altLang="en-US" u="sng" smtClean="0">
                <a:hlinkClick r:id="rId2"/>
              </a:rPr>
              <a:t>query</a:t>
            </a:r>
            <a:r>
              <a:rPr lang="en-US" altLang="en-US" smtClean="0"/>
              <a:t>.</a:t>
            </a:r>
          </a:p>
        </p:txBody>
      </p:sp>
    </p:spTree>
    <p:extLst>
      <p:ext uri="{BB962C8B-B14F-4D97-AF65-F5344CB8AC3E}">
        <p14:creationId xmlns:p14="http://schemas.microsoft.com/office/powerpoint/2010/main" val="4087605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770184" y="1033952"/>
            <a:ext cx="8229600" cy="703262"/>
          </a:xfrm>
        </p:spPr>
        <p:txBody>
          <a:bodyPr/>
          <a:lstStyle/>
          <a:p>
            <a:pPr eaLnBrk="1" hangingPunct="1"/>
            <a:r>
              <a:rPr lang="en-US" altLang="en-US" sz="3800" dirty="0"/>
              <a:t>VIEWS</a:t>
            </a:r>
          </a:p>
        </p:txBody>
      </p:sp>
      <p:sp>
        <p:nvSpPr>
          <p:cNvPr id="94211" name="Rectangle 3"/>
          <p:cNvSpPr>
            <a:spLocks noGrp="1" noChangeArrowheads="1"/>
          </p:cNvSpPr>
          <p:nvPr>
            <p:ph type="body" idx="1"/>
          </p:nvPr>
        </p:nvSpPr>
        <p:spPr>
          <a:xfrm>
            <a:off x="342900" y="1855177"/>
            <a:ext cx="9867900" cy="4275748"/>
          </a:xfrm>
        </p:spPr>
        <p:txBody>
          <a:bodyPr>
            <a:normAutofit fontScale="92500"/>
          </a:bodyPr>
          <a:lstStyle/>
          <a:p>
            <a:pPr eaLnBrk="1" hangingPunct="1"/>
            <a:r>
              <a:rPr lang="en-GB" altLang="en-US" sz="3600" dirty="0"/>
              <a:t>We may frequently issue queries that retrieve the employee name and the project names that the employee works on. </a:t>
            </a:r>
          </a:p>
          <a:p>
            <a:pPr eaLnBrk="1" hangingPunct="1"/>
            <a:endParaRPr lang="en-GB" altLang="en-US" sz="1400" dirty="0"/>
          </a:p>
          <a:p>
            <a:pPr eaLnBrk="1" hangingPunct="1"/>
            <a:r>
              <a:rPr lang="en-GB" altLang="en-US" sz="3600" dirty="0"/>
              <a:t>Rather than having to specify the join of the EMPLOYEE, WORKS_ON, and PROJECT tables every time we issue that query, we can define a view that is a result of these joins. </a:t>
            </a:r>
            <a:endParaRPr lang="en-US" altLang="en-US" sz="3600" dirty="0"/>
          </a:p>
        </p:txBody>
      </p:sp>
    </p:spTree>
    <p:extLst>
      <p:ext uri="{BB962C8B-B14F-4D97-AF65-F5344CB8AC3E}">
        <p14:creationId xmlns:p14="http://schemas.microsoft.com/office/powerpoint/2010/main" val="35522956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849315" y="761390"/>
            <a:ext cx="8229600" cy="558800"/>
          </a:xfrm>
        </p:spPr>
        <p:txBody>
          <a:bodyPr>
            <a:normAutofit fontScale="90000"/>
          </a:bodyPr>
          <a:lstStyle/>
          <a:p>
            <a:pPr eaLnBrk="1" hangingPunct="1"/>
            <a:r>
              <a:rPr lang="en-US" altLang="en-US" sz="3800" dirty="0"/>
              <a:t>VIEWS</a:t>
            </a:r>
          </a:p>
        </p:txBody>
      </p:sp>
      <p:sp>
        <p:nvSpPr>
          <p:cNvPr id="95235" name="Rectangle 3"/>
          <p:cNvSpPr>
            <a:spLocks noGrp="1" noChangeArrowheads="1"/>
          </p:cNvSpPr>
          <p:nvPr>
            <p:ph type="body" idx="1"/>
          </p:nvPr>
        </p:nvSpPr>
        <p:spPr>
          <a:xfrm>
            <a:off x="1981200" y="1740877"/>
            <a:ext cx="8229600" cy="4390049"/>
          </a:xfrm>
        </p:spPr>
        <p:txBody>
          <a:bodyPr/>
          <a:lstStyle/>
          <a:p>
            <a:pPr eaLnBrk="1" hangingPunct="1"/>
            <a:r>
              <a:rPr lang="en-GB" altLang="en-US" dirty="0" smtClean="0"/>
              <a:t>Then we can issue queries on the view, which are specified as single table retrievals rather than as retrievals involving two joins on three tables. </a:t>
            </a:r>
          </a:p>
          <a:p>
            <a:pPr eaLnBrk="1" hangingPunct="1">
              <a:buFont typeface="Wingdings" panose="05000000000000000000" pitchFamily="2" charset="2"/>
              <a:buNone/>
            </a:pPr>
            <a:endParaRPr lang="en-GB" altLang="en-US" dirty="0" smtClean="0"/>
          </a:p>
          <a:p>
            <a:pPr eaLnBrk="1" hangingPunct="1"/>
            <a:r>
              <a:rPr lang="en-GB" altLang="en-US" dirty="0" smtClean="0"/>
              <a:t>We call the EMPLOYEE, WORKS_ON, and PROJECT tables the </a:t>
            </a:r>
            <a:r>
              <a:rPr lang="en-GB" altLang="en-US" b="1" dirty="0" smtClean="0"/>
              <a:t>defining tables </a:t>
            </a:r>
            <a:r>
              <a:rPr lang="en-GB" altLang="en-US" dirty="0" smtClean="0"/>
              <a:t>of the view. </a:t>
            </a:r>
            <a:endParaRPr lang="en-US" altLang="en-US" dirty="0" smtClean="0"/>
          </a:p>
        </p:txBody>
      </p:sp>
    </p:spTree>
    <p:extLst>
      <p:ext uri="{BB962C8B-B14F-4D97-AF65-F5344CB8AC3E}">
        <p14:creationId xmlns:p14="http://schemas.microsoft.com/office/powerpoint/2010/main" val="11683436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1857742" y="423619"/>
            <a:ext cx="8229600" cy="1139825"/>
          </a:xfrm>
        </p:spPr>
        <p:txBody>
          <a:bodyPr/>
          <a:lstStyle/>
          <a:p>
            <a:r>
              <a:rPr lang="en-US" altLang="en-US" dirty="0" smtClean="0"/>
              <a:t>SYNTAX</a:t>
            </a:r>
          </a:p>
        </p:txBody>
      </p:sp>
      <p:sp>
        <p:nvSpPr>
          <p:cNvPr id="3" name="Content Placeholder 2"/>
          <p:cNvSpPr>
            <a:spLocks noGrp="1"/>
          </p:cNvSpPr>
          <p:nvPr>
            <p:ph idx="1"/>
          </p:nvPr>
        </p:nvSpPr>
        <p:spPr>
          <a:xfrm>
            <a:off x="870438" y="1477108"/>
            <a:ext cx="9797563" cy="4653818"/>
          </a:xfrm>
        </p:spPr>
        <p:txBody>
          <a:bodyPr>
            <a:normAutofit fontScale="92500" lnSpcReduction="20000"/>
          </a:bodyPr>
          <a:lstStyle/>
          <a:p>
            <a:pPr marL="0" indent="0">
              <a:buNone/>
              <a:defRPr/>
            </a:pPr>
            <a:r>
              <a:rPr lang="en-US" sz="2400" dirty="0">
                <a:solidFill>
                  <a:srgbClr val="00B0F0"/>
                </a:solidFill>
              </a:rPr>
              <a:t>CREATE</a:t>
            </a:r>
          </a:p>
          <a:p>
            <a:pPr marL="0" indent="0">
              <a:buNone/>
              <a:defRPr/>
            </a:pPr>
            <a:r>
              <a:rPr lang="en-US" sz="2400" dirty="0"/>
              <a:t>    </a:t>
            </a:r>
            <a:r>
              <a:rPr lang="en-US" sz="2400" dirty="0">
                <a:solidFill>
                  <a:schemeClr val="accent6"/>
                </a:solidFill>
              </a:rPr>
              <a:t>[OR REPLACE]</a:t>
            </a:r>
          </a:p>
          <a:p>
            <a:pPr marL="0" indent="0">
              <a:buNone/>
              <a:defRPr/>
            </a:pPr>
            <a:r>
              <a:rPr lang="en-US" sz="2400" dirty="0">
                <a:solidFill>
                  <a:schemeClr val="accent6"/>
                </a:solidFill>
              </a:rPr>
              <a:t>    [ALGORITHM = {UNDEFINED | MERGE | TEMPTABLE}]</a:t>
            </a:r>
          </a:p>
          <a:p>
            <a:pPr marL="0" indent="0">
              <a:buNone/>
              <a:defRPr/>
            </a:pPr>
            <a:r>
              <a:rPr lang="en-US" sz="2400" dirty="0">
                <a:solidFill>
                  <a:schemeClr val="accent6"/>
                </a:solidFill>
              </a:rPr>
              <a:t>    [DEFINER = { user | CURRENT_USER }]</a:t>
            </a:r>
          </a:p>
          <a:p>
            <a:pPr marL="0" indent="0">
              <a:buNone/>
              <a:defRPr/>
            </a:pPr>
            <a:r>
              <a:rPr lang="en-US" sz="2400" dirty="0">
                <a:solidFill>
                  <a:schemeClr val="accent6"/>
                </a:solidFill>
              </a:rPr>
              <a:t>    [SQL SECURITY { DEFINER | INVOKER</a:t>
            </a:r>
            <a:r>
              <a:rPr lang="en-US" sz="2400" dirty="0"/>
              <a:t> }]</a:t>
            </a:r>
          </a:p>
          <a:p>
            <a:pPr marL="0" indent="0">
              <a:buNone/>
              <a:defRPr/>
            </a:pPr>
            <a:r>
              <a:rPr lang="en-US" sz="2400" dirty="0"/>
              <a:t>    </a:t>
            </a:r>
            <a:r>
              <a:rPr lang="en-US" sz="2400" dirty="0">
                <a:solidFill>
                  <a:srgbClr val="00B0F0"/>
                </a:solidFill>
              </a:rPr>
              <a:t>VIEW </a:t>
            </a:r>
            <a:r>
              <a:rPr lang="en-US" sz="2400" dirty="0" err="1">
                <a:solidFill>
                  <a:srgbClr val="00B0F0"/>
                </a:solidFill>
              </a:rPr>
              <a:t>view_name</a:t>
            </a:r>
            <a:r>
              <a:rPr lang="en-US" sz="2400" dirty="0">
                <a:solidFill>
                  <a:srgbClr val="00B0F0"/>
                </a:solidFill>
              </a:rPr>
              <a:t> [(</a:t>
            </a:r>
            <a:r>
              <a:rPr lang="en-US" sz="2400" dirty="0" err="1">
                <a:solidFill>
                  <a:srgbClr val="00B0F0"/>
                </a:solidFill>
              </a:rPr>
              <a:t>column_list</a:t>
            </a:r>
            <a:r>
              <a:rPr lang="en-US" sz="2400" dirty="0">
                <a:solidFill>
                  <a:srgbClr val="00B0F0"/>
                </a:solidFill>
              </a:rPr>
              <a:t>)]</a:t>
            </a:r>
          </a:p>
          <a:p>
            <a:pPr marL="0" indent="0">
              <a:buNone/>
              <a:defRPr/>
            </a:pPr>
            <a:r>
              <a:rPr lang="en-US" sz="2400" dirty="0">
                <a:solidFill>
                  <a:srgbClr val="00B0F0"/>
                </a:solidFill>
              </a:rPr>
              <a:t>    AS </a:t>
            </a:r>
            <a:r>
              <a:rPr lang="en-US" sz="2400" dirty="0" err="1">
                <a:solidFill>
                  <a:srgbClr val="00B0F0"/>
                </a:solidFill>
              </a:rPr>
              <a:t>select_statement</a:t>
            </a:r>
            <a:endParaRPr lang="en-US" sz="2400" dirty="0">
              <a:solidFill>
                <a:srgbClr val="00B0F0"/>
              </a:solidFill>
            </a:endParaRPr>
          </a:p>
          <a:p>
            <a:pPr marL="0" indent="0">
              <a:buNone/>
              <a:defRPr/>
            </a:pPr>
            <a:r>
              <a:rPr lang="en-US" sz="2400" dirty="0"/>
              <a:t>    [WITH [CASCADED | LOCAL] CHECK OPTION]</a:t>
            </a:r>
          </a:p>
          <a:p>
            <a:pPr marL="0" indent="0">
              <a:buNone/>
              <a:defRPr/>
            </a:pPr>
            <a:endParaRPr lang="en-US" sz="2400" dirty="0"/>
          </a:p>
          <a:p>
            <a:pPr>
              <a:defRPr/>
            </a:pPr>
            <a:r>
              <a:rPr lang="en-US" sz="2400" i="1" dirty="0"/>
              <a:t>If the view does not exist, </a:t>
            </a:r>
            <a:r>
              <a:rPr lang="en-US" sz="2400" i="1" u="sng" dirty="0">
                <a:hlinkClick r:id="rId2" tooltip="13.1.12 CREATE VIEW Syntax"/>
              </a:rPr>
              <a:t>CREATE OR REPLACE VIEW</a:t>
            </a:r>
            <a:r>
              <a:rPr lang="en-US" sz="2400" i="1" dirty="0"/>
              <a:t> is the same </a:t>
            </a:r>
            <a:r>
              <a:rPr lang="en-US" sz="2400" i="1" dirty="0" err="1"/>
              <a:t>as</a:t>
            </a:r>
            <a:r>
              <a:rPr lang="en-US" sz="2400" i="1" u="sng" dirty="0" err="1">
                <a:hlinkClick r:id="rId2" tooltip="13.1.12 CREATE VIEW Syntax"/>
              </a:rPr>
              <a:t>CREATE</a:t>
            </a:r>
            <a:r>
              <a:rPr lang="en-US" sz="2400" i="1" u="sng" dirty="0">
                <a:hlinkClick r:id="rId2" tooltip="13.1.12 CREATE VIEW Syntax"/>
              </a:rPr>
              <a:t> VIEW</a:t>
            </a:r>
            <a:endParaRPr lang="en-US" sz="2400" i="1" u="sng" dirty="0"/>
          </a:p>
          <a:p>
            <a:pPr>
              <a:defRPr/>
            </a:pPr>
            <a:r>
              <a:rPr lang="en-US" sz="2400" dirty="0"/>
              <a:t> </a:t>
            </a:r>
            <a:r>
              <a:rPr lang="en-US" sz="2400" i="1" dirty="0"/>
              <a:t>If the view does exist, </a:t>
            </a:r>
            <a:r>
              <a:rPr lang="en-US" sz="2400" i="1" u="sng" dirty="0">
                <a:hlinkClick r:id="rId2" tooltip="13.1.12 CREATE VIEW Syntax"/>
              </a:rPr>
              <a:t>CREATE OR REPLACE VIEW</a:t>
            </a:r>
            <a:r>
              <a:rPr lang="en-US" sz="2400" i="1" dirty="0"/>
              <a:t> is the same as </a:t>
            </a:r>
            <a:r>
              <a:rPr lang="en-US" sz="2400" i="1" u="sng" dirty="0">
                <a:hlinkClick r:id="rId3" tooltip="13.1.5 ALTER VIEW Syntax"/>
              </a:rPr>
              <a:t>ALTER VIEW</a:t>
            </a:r>
            <a:r>
              <a:rPr lang="en-US" sz="2400" i="1" dirty="0"/>
              <a:t>.</a:t>
            </a:r>
          </a:p>
        </p:txBody>
      </p:sp>
    </p:spTree>
    <p:extLst>
      <p:ext uri="{BB962C8B-B14F-4D97-AF65-F5344CB8AC3E}">
        <p14:creationId xmlns:p14="http://schemas.microsoft.com/office/powerpoint/2010/main" val="16250108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endParaRPr lang="en-US" altLang="en-US" smtClean="0"/>
          </a:p>
        </p:txBody>
      </p:sp>
      <p:sp>
        <p:nvSpPr>
          <p:cNvPr id="97283" name="Content Placeholder 2"/>
          <p:cNvSpPr>
            <a:spLocks noGrp="1"/>
          </p:cNvSpPr>
          <p:nvPr>
            <p:ph idx="1"/>
          </p:nvPr>
        </p:nvSpPr>
        <p:spPr/>
        <p:txBody>
          <a:bodyPr/>
          <a:lstStyle/>
          <a:p>
            <a:r>
              <a:rPr lang="en-US" altLang="en-US" smtClean="0"/>
              <a:t>The view definition is “frozen” at creation time, so changes to the underlying tables afterward do not affect the view definition. </a:t>
            </a:r>
          </a:p>
          <a:p>
            <a:r>
              <a:rPr lang="en-US" altLang="en-US" smtClean="0"/>
              <a:t>For example, </a:t>
            </a:r>
          </a:p>
          <a:p>
            <a:pPr marL="327025" lvl="1" indent="0">
              <a:buNone/>
            </a:pPr>
            <a:r>
              <a:rPr lang="en-US" altLang="en-US" sz="2800"/>
              <a:t>if a view is defined as SELECT * on a table, new columns added to the table later do not become part of the view</a:t>
            </a:r>
          </a:p>
        </p:txBody>
      </p:sp>
    </p:spTree>
    <p:extLst>
      <p:ext uri="{BB962C8B-B14F-4D97-AF65-F5344CB8AC3E}">
        <p14:creationId xmlns:p14="http://schemas.microsoft.com/office/powerpoint/2010/main" val="798557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972407" y="708637"/>
            <a:ext cx="8229600" cy="630237"/>
          </a:xfrm>
        </p:spPr>
        <p:txBody>
          <a:bodyPr/>
          <a:lstStyle/>
          <a:p>
            <a:pPr eaLnBrk="1" hangingPunct="1"/>
            <a:r>
              <a:rPr lang="en-US" altLang="en-US" sz="3800" dirty="0"/>
              <a:t>VIEW – Example</a:t>
            </a:r>
          </a:p>
        </p:txBody>
      </p:sp>
      <p:sp>
        <p:nvSpPr>
          <p:cNvPr id="98307" name="Rectangle 3"/>
          <p:cNvSpPr>
            <a:spLocks noGrp="1" noChangeArrowheads="1"/>
          </p:cNvSpPr>
          <p:nvPr>
            <p:ph type="body" idx="1"/>
          </p:nvPr>
        </p:nvSpPr>
        <p:spPr>
          <a:xfrm>
            <a:off x="580293" y="1512277"/>
            <a:ext cx="10484584" cy="4834548"/>
          </a:xfrm>
        </p:spPr>
        <p:txBody>
          <a:bodyPr/>
          <a:lstStyle/>
          <a:p>
            <a:pPr eaLnBrk="1" hangingPunct="1">
              <a:buFont typeface="Wingdings" panose="05000000000000000000" pitchFamily="2" charset="2"/>
              <a:buNone/>
            </a:pPr>
            <a:r>
              <a:rPr lang="en-GB" altLang="en-US" sz="2600" b="1" dirty="0"/>
              <a:t>   CREATE VIEW</a:t>
            </a:r>
            <a:r>
              <a:rPr lang="en-GB" altLang="en-US" sz="2600" dirty="0"/>
              <a:t>	WORKS_ON1</a:t>
            </a:r>
            <a:endParaRPr lang="en-GB" altLang="en-US" sz="2600" b="1" dirty="0"/>
          </a:p>
          <a:p>
            <a:pPr eaLnBrk="1" hangingPunct="1">
              <a:buFont typeface="Wingdings" panose="05000000000000000000" pitchFamily="2" charset="2"/>
              <a:buNone/>
            </a:pPr>
            <a:r>
              <a:rPr lang="en-GB" altLang="en-US" sz="2600" b="1" dirty="0"/>
              <a:t>	AS </a:t>
            </a:r>
            <a:r>
              <a:rPr lang="en-GB" altLang="en-US" sz="2600" b="1" dirty="0" smtClean="0"/>
              <a:t>SELECT </a:t>
            </a:r>
            <a:r>
              <a:rPr lang="en-GB" altLang="en-US" sz="2600" b="1" dirty="0"/>
              <a:t>	</a:t>
            </a:r>
            <a:r>
              <a:rPr lang="en-GB" altLang="en-US" sz="2600" dirty="0" err="1"/>
              <a:t>Fname</a:t>
            </a:r>
            <a:r>
              <a:rPr lang="en-GB" altLang="en-US" sz="2600" dirty="0"/>
              <a:t>, </a:t>
            </a:r>
            <a:r>
              <a:rPr lang="en-GB" altLang="en-US" sz="2600" dirty="0" err="1"/>
              <a:t>Lname</a:t>
            </a:r>
            <a:r>
              <a:rPr lang="en-GB" altLang="en-US" sz="2600" dirty="0"/>
              <a:t>, </a:t>
            </a:r>
            <a:r>
              <a:rPr lang="en-GB" altLang="en-US" sz="2600" dirty="0" err="1"/>
              <a:t>Pname</a:t>
            </a:r>
            <a:r>
              <a:rPr lang="en-GB" altLang="en-US" sz="2600" dirty="0"/>
              <a:t>, Hours</a:t>
            </a:r>
            <a:endParaRPr lang="en-GB" altLang="en-US" sz="2600" b="1" dirty="0"/>
          </a:p>
          <a:p>
            <a:pPr eaLnBrk="1" hangingPunct="1">
              <a:buFont typeface="Wingdings" panose="05000000000000000000" pitchFamily="2" charset="2"/>
              <a:buNone/>
            </a:pPr>
            <a:r>
              <a:rPr lang="en-GB" altLang="en-US" sz="2600" b="1" dirty="0"/>
              <a:t>    FROM		</a:t>
            </a:r>
            <a:r>
              <a:rPr lang="en-GB" altLang="en-US" sz="2600" dirty="0"/>
              <a:t>EMPLOYEE, PROJECT, WORKS_ON</a:t>
            </a:r>
            <a:endParaRPr lang="en-GB" altLang="en-US" sz="2600" b="1" dirty="0"/>
          </a:p>
          <a:p>
            <a:pPr eaLnBrk="1" hangingPunct="1">
              <a:buFont typeface="Wingdings" panose="05000000000000000000" pitchFamily="2" charset="2"/>
              <a:buNone/>
            </a:pPr>
            <a:r>
              <a:rPr lang="en-GB" altLang="en-US" sz="2600" b="1" dirty="0"/>
              <a:t>      WHERE		</a:t>
            </a:r>
            <a:r>
              <a:rPr lang="en-GB" altLang="en-US" sz="2600" dirty="0" err="1"/>
              <a:t>Ssn</a:t>
            </a:r>
            <a:r>
              <a:rPr lang="en-GB" altLang="en-US" sz="2600" dirty="0"/>
              <a:t>=</a:t>
            </a:r>
            <a:r>
              <a:rPr lang="en-GB" altLang="en-US" sz="2600" dirty="0" err="1"/>
              <a:t>Essn</a:t>
            </a:r>
            <a:r>
              <a:rPr lang="en-GB" altLang="en-US" sz="2600" dirty="0"/>
              <a:t> </a:t>
            </a:r>
            <a:r>
              <a:rPr lang="en-GB" altLang="en-US" sz="2600" b="1" dirty="0"/>
              <a:t>AND </a:t>
            </a:r>
            <a:r>
              <a:rPr lang="en-GB" altLang="en-US" sz="2600" dirty="0" err="1"/>
              <a:t>Pno</a:t>
            </a:r>
            <a:r>
              <a:rPr lang="en-GB" altLang="en-US" sz="2600" dirty="0"/>
              <a:t> =</a:t>
            </a:r>
            <a:r>
              <a:rPr lang="en-GB" altLang="en-US" sz="2600" dirty="0" err="1"/>
              <a:t>Pnumber</a:t>
            </a:r>
            <a:endParaRPr lang="en-GB" altLang="en-US" sz="2600" dirty="0"/>
          </a:p>
          <a:p>
            <a:pPr eaLnBrk="1" hangingPunct="1">
              <a:buFont typeface="Wingdings" panose="05000000000000000000" pitchFamily="2" charset="2"/>
              <a:buNone/>
            </a:pPr>
            <a:endParaRPr lang="en-GB" altLang="en-US" sz="2600" dirty="0"/>
          </a:p>
          <a:p>
            <a:pPr eaLnBrk="1" hangingPunct="1">
              <a:buFont typeface="Wingdings" panose="05000000000000000000" pitchFamily="2" charset="2"/>
              <a:buNone/>
            </a:pPr>
            <a:r>
              <a:rPr lang="en-GB" altLang="en-US" sz="2600" b="1" dirty="0"/>
              <a:t>CREATE VIEW   </a:t>
            </a:r>
            <a:r>
              <a:rPr lang="en-GB" altLang="en-US" sz="2000" dirty="0"/>
              <a:t>DEPT_INFO(</a:t>
            </a:r>
            <a:r>
              <a:rPr lang="en-GB" altLang="en-US" sz="2000" dirty="0" err="1"/>
              <a:t>Dept_name</a:t>
            </a:r>
            <a:r>
              <a:rPr lang="en-GB" altLang="en-US" sz="2000" dirty="0"/>
              <a:t>, </a:t>
            </a:r>
            <a:r>
              <a:rPr lang="en-GB" altLang="en-US" sz="2000" dirty="0" err="1"/>
              <a:t>No_of_emps</a:t>
            </a:r>
            <a:r>
              <a:rPr lang="en-GB" altLang="en-US" sz="2000" dirty="0"/>
              <a:t>, </a:t>
            </a:r>
            <a:r>
              <a:rPr lang="en-GB" altLang="en-US" sz="2000" dirty="0" err="1"/>
              <a:t>Total_sal</a:t>
            </a:r>
            <a:r>
              <a:rPr lang="en-GB" altLang="en-US" sz="2000" dirty="0"/>
              <a:t>)</a:t>
            </a:r>
            <a:endParaRPr lang="en-GB" altLang="en-US" sz="2000" b="1" dirty="0"/>
          </a:p>
          <a:p>
            <a:pPr eaLnBrk="1" hangingPunct="1">
              <a:buFont typeface="Wingdings" panose="05000000000000000000" pitchFamily="2" charset="2"/>
              <a:buNone/>
            </a:pPr>
            <a:r>
              <a:rPr lang="en-GB" altLang="en-US" sz="2600" b="1" dirty="0"/>
              <a:t>	AS SELECT      </a:t>
            </a:r>
            <a:r>
              <a:rPr lang="en-GB" altLang="en-US" sz="2600" dirty="0" err="1"/>
              <a:t>Dname</a:t>
            </a:r>
            <a:r>
              <a:rPr lang="en-GB" altLang="en-US" sz="2600" dirty="0"/>
              <a:t>, </a:t>
            </a:r>
            <a:r>
              <a:rPr lang="en-GB" altLang="en-US" sz="2600" b="1" dirty="0"/>
              <a:t>COUNT </a:t>
            </a:r>
            <a:r>
              <a:rPr lang="en-GB" altLang="en-US" sz="2600" dirty="0"/>
              <a:t>(*), </a:t>
            </a:r>
            <a:r>
              <a:rPr lang="en-GB" altLang="en-US" sz="2600" b="1" dirty="0"/>
              <a:t>SUM</a:t>
            </a:r>
            <a:r>
              <a:rPr lang="en-GB" altLang="en-US" sz="2600" dirty="0"/>
              <a:t>(Salary)</a:t>
            </a:r>
            <a:endParaRPr lang="en-GB" altLang="en-US" sz="2600" b="1" dirty="0"/>
          </a:p>
          <a:p>
            <a:pPr eaLnBrk="1" hangingPunct="1">
              <a:buFont typeface="Wingdings" panose="05000000000000000000" pitchFamily="2" charset="2"/>
              <a:buNone/>
            </a:pPr>
            <a:r>
              <a:rPr lang="en-GB" altLang="en-US" sz="2600" b="1" dirty="0"/>
              <a:t>	       FROM	</a:t>
            </a:r>
            <a:r>
              <a:rPr lang="en-GB" altLang="en-US" sz="2600" b="1" dirty="0" smtClean="0"/>
              <a:t> </a:t>
            </a:r>
            <a:r>
              <a:rPr lang="en-GB" altLang="en-US" sz="2600" dirty="0" smtClean="0"/>
              <a:t>DEPARTMENT, EMPLOYEE</a:t>
            </a:r>
            <a:endParaRPr lang="en-GB" altLang="en-US" sz="2600" b="1" dirty="0"/>
          </a:p>
          <a:p>
            <a:pPr eaLnBrk="1" hangingPunct="1">
              <a:buFont typeface="Wingdings" panose="05000000000000000000" pitchFamily="2" charset="2"/>
              <a:buNone/>
            </a:pPr>
            <a:r>
              <a:rPr lang="en-GB" altLang="en-US" sz="2600" b="1" dirty="0"/>
              <a:t>	       WHERE	</a:t>
            </a:r>
            <a:r>
              <a:rPr lang="en-GB" altLang="en-US" sz="2600" dirty="0" err="1"/>
              <a:t>Dnumber</a:t>
            </a:r>
            <a:r>
              <a:rPr lang="en-GB" altLang="en-US" sz="2600" dirty="0"/>
              <a:t>=</a:t>
            </a:r>
            <a:r>
              <a:rPr lang="en-GB" altLang="en-US" sz="2600" dirty="0" err="1"/>
              <a:t>Dno</a:t>
            </a:r>
            <a:endParaRPr lang="en-GB" altLang="en-US" sz="2600" dirty="0"/>
          </a:p>
          <a:p>
            <a:pPr eaLnBrk="1" hangingPunct="1">
              <a:buFont typeface="Wingdings" panose="05000000000000000000" pitchFamily="2" charset="2"/>
              <a:buNone/>
            </a:pPr>
            <a:r>
              <a:rPr lang="en-GB" altLang="en-US" sz="2600" dirty="0"/>
              <a:t>        </a:t>
            </a:r>
            <a:r>
              <a:rPr lang="en-GB" altLang="en-US" sz="2600" b="1" dirty="0"/>
              <a:t>GROUP BY</a:t>
            </a:r>
            <a:r>
              <a:rPr lang="en-GB" altLang="en-US" sz="2600" dirty="0"/>
              <a:t>	</a:t>
            </a:r>
            <a:r>
              <a:rPr lang="en-GB" altLang="en-US" sz="2600" dirty="0" err="1"/>
              <a:t>Dnumber</a:t>
            </a:r>
            <a:endParaRPr lang="en-US" altLang="en-US" sz="2600" dirty="0"/>
          </a:p>
        </p:txBody>
      </p:sp>
    </p:spTree>
    <p:extLst>
      <p:ext uri="{BB962C8B-B14F-4D97-AF65-F5344CB8AC3E}">
        <p14:creationId xmlns:p14="http://schemas.microsoft.com/office/powerpoint/2010/main" val="29028900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ltLang="en-US" sz="4400"/>
              <a:t>VIEW – Example</a:t>
            </a:r>
            <a:endParaRPr lang="en-US" altLang="en-US" smtClean="0"/>
          </a:p>
        </p:txBody>
      </p:sp>
      <p:pic>
        <p:nvPicPr>
          <p:cNvPr id="9933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98636" y="1690688"/>
            <a:ext cx="8569325" cy="48244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124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en-US" smtClean="0"/>
              <a:t>Querying A View</a:t>
            </a:r>
          </a:p>
        </p:txBody>
      </p:sp>
      <p:sp>
        <p:nvSpPr>
          <p:cNvPr id="100355" name="Rectangle 3"/>
          <p:cNvSpPr>
            <a:spLocks noGrp="1" noChangeArrowheads="1"/>
          </p:cNvSpPr>
          <p:nvPr>
            <p:ph type="body" idx="1"/>
          </p:nvPr>
        </p:nvSpPr>
        <p:spPr/>
        <p:txBody>
          <a:bodyPr/>
          <a:lstStyle/>
          <a:p>
            <a:pPr eaLnBrk="1" hangingPunct="1"/>
            <a:r>
              <a:rPr lang="en-GB" altLang="en-US" smtClean="0"/>
              <a:t>we can utilise the WORKS_ON1 view and specify the query as below:</a:t>
            </a:r>
          </a:p>
          <a:p>
            <a:pPr eaLnBrk="1" hangingPunct="1">
              <a:buFont typeface="Wingdings" panose="05000000000000000000" pitchFamily="2" charset="2"/>
              <a:buNone/>
            </a:pPr>
            <a:endParaRPr lang="en-GB" altLang="en-US" b="1" smtClean="0"/>
          </a:p>
          <a:p>
            <a:pPr eaLnBrk="1" hangingPunct="1">
              <a:buFont typeface="Wingdings" panose="05000000000000000000" pitchFamily="2" charset="2"/>
              <a:buNone/>
            </a:pPr>
            <a:r>
              <a:rPr lang="en-GB" altLang="en-US" b="1" smtClean="0"/>
              <a:t>		SELECT</a:t>
            </a:r>
            <a:r>
              <a:rPr lang="en-GB" altLang="en-US" smtClean="0"/>
              <a:t>	Fname, Lname</a:t>
            </a:r>
          </a:p>
          <a:p>
            <a:pPr eaLnBrk="1" hangingPunct="1">
              <a:buFont typeface="Wingdings" panose="05000000000000000000" pitchFamily="2" charset="2"/>
              <a:buNone/>
            </a:pPr>
            <a:r>
              <a:rPr lang="en-GB" altLang="en-US" b="1" smtClean="0"/>
              <a:t>		FROM	</a:t>
            </a:r>
            <a:r>
              <a:rPr lang="en-GB" altLang="en-US" smtClean="0"/>
              <a:t>WORKS_ON1</a:t>
            </a:r>
          </a:p>
          <a:p>
            <a:pPr eaLnBrk="1" hangingPunct="1">
              <a:buFont typeface="Wingdings" panose="05000000000000000000" pitchFamily="2" charset="2"/>
              <a:buNone/>
            </a:pPr>
            <a:r>
              <a:rPr lang="en-GB" altLang="en-US" b="1" smtClean="0"/>
              <a:t>		WHERE</a:t>
            </a:r>
            <a:r>
              <a:rPr lang="en-GB" altLang="en-US" smtClean="0"/>
              <a:t>	Pname = ‘ProjectX’</a:t>
            </a:r>
            <a:endParaRPr lang="en-US" altLang="en-US" smtClean="0"/>
          </a:p>
        </p:txBody>
      </p:sp>
    </p:spTree>
    <p:extLst>
      <p:ext uri="{BB962C8B-B14F-4D97-AF65-F5344CB8AC3E}">
        <p14:creationId xmlns:p14="http://schemas.microsoft.com/office/powerpoint/2010/main" val="2800042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72732" y="824247"/>
            <a:ext cx="10581068" cy="1378039"/>
          </a:xfrm>
        </p:spPr>
        <p:txBody>
          <a:bodyPr>
            <a:normAutofit/>
          </a:bodyPr>
          <a:lstStyle/>
          <a:p>
            <a:pPr eaLnBrk="1" hangingPunct="1"/>
            <a:r>
              <a:rPr lang="en-US" altLang="en-US" sz="2800" dirty="0"/>
              <a:t>QUERY 1: Retrieve the birth date and address of the employee(s) whose name is ‘John B. Smith’.</a:t>
            </a:r>
            <a:r>
              <a:rPr lang="en-US" altLang="en-US" sz="2800" b="1" dirty="0"/>
              <a:t/>
            </a:r>
            <a:br>
              <a:rPr lang="en-US" altLang="en-US" sz="2800" b="1" dirty="0"/>
            </a:br>
            <a:endParaRPr lang="en-US" altLang="en-US" sz="2800" b="1" dirty="0"/>
          </a:p>
        </p:txBody>
      </p:sp>
      <p:sp>
        <p:nvSpPr>
          <p:cNvPr id="49155" name="Rectangle 3"/>
          <p:cNvSpPr>
            <a:spLocks noGrp="1" noChangeArrowheads="1"/>
          </p:cNvSpPr>
          <p:nvPr>
            <p:ph type="body" idx="1"/>
          </p:nvPr>
        </p:nvSpPr>
        <p:spPr>
          <a:xfrm>
            <a:off x="476518" y="2202287"/>
            <a:ext cx="10877282" cy="3974676"/>
          </a:xfrm>
        </p:spPr>
        <p:txBody>
          <a:bodyPr/>
          <a:lstStyle/>
          <a:p>
            <a:pPr eaLnBrk="1" hangingPunct="1">
              <a:buFont typeface="Wingdings" panose="05000000000000000000" pitchFamily="2" charset="2"/>
              <a:buNone/>
            </a:pPr>
            <a:endParaRPr lang="en-US" altLang="en-US" b="1" dirty="0" smtClean="0"/>
          </a:p>
          <a:p>
            <a:pPr eaLnBrk="1" hangingPunct="1">
              <a:buFont typeface="Wingdings" panose="05000000000000000000" pitchFamily="2" charset="2"/>
              <a:buNone/>
            </a:pPr>
            <a:r>
              <a:rPr lang="en-US" altLang="en-US" b="1" dirty="0" smtClean="0"/>
              <a:t>	SELECT	</a:t>
            </a:r>
            <a:r>
              <a:rPr lang="en-US" altLang="en-US" dirty="0" err="1" smtClean="0"/>
              <a:t>Bdate</a:t>
            </a:r>
            <a:r>
              <a:rPr lang="en-US" altLang="en-US" dirty="0" smtClean="0"/>
              <a:t>, Address</a:t>
            </a:r>
            <a:endParaRPr lang="en-US" altLang="en-US" b="1" dirty="0" smtClean="0"/>
          </a:p>
          <a:p>
            <a:pPr eaLnBrk="1" hangingPunct="1">
              <a:buFont typeface="Wingdings" panose="05000000000000000000" pitchFamily="2" charset="2"/>
              <a:buNone/>
            </a:pPr>
            <a:r>
              <a:rPr lang="en-US" altLang="en-US" b="1" dirty="0" smtClean="0"/>
              <a:t>	FROM	</a:t>
            </a:r>
            <a:r>
              <a:rPr lang="en-US" altLang="en-US" dirty="0" smtClean="0"/>
              <a:t>EMPLOYEE</a:t>
            </a:r>
            <a:endParaRPr lang="en-US" altLang="en-US" b="1" dirty="0" smtClean="0"/>
          </a:p>
          <a:p>
            <a:pPr eaLnBrk="1" hangingPunct="1">
              <a:buFont typeface="Wingdings" panose="05000000000000000000" pitchFamily="2" charset="2"/>
              <a:buNone/>
            </a:pPr>
            <a:r>
              <a:rPr lang="en-US" altLang="en-US" b="1" dirty="0" smtClean="0"/>
              <a:t>	WHERE	</a:t>
            </a:r>
            <a:r>
              <a:rPr lang="en-US" altLang="en-US" dirty="0" err="1" smtClean="0"/>
              <a:t>Fname</a:t>
            </a:r>
            <a:r>
              <a:rPr lang="en-US" altLang="en-US" dirty="0" smtClean="0"/>
              <a:t> = ‘John’ </a:t>
            </a:r>
            <a:r>
              <a:rPr lang="en-US" altLang="en-US" b="1" dirty="0" smtClean="0"/>
              <a:t>AND </a:t>
            </a:r>
            <a:r>
              <a:rPr lang="en-US" altLang="en-US" dirty="0" err="1" smtClean="0"/>
              <a:t>Minit</a:t>
            </a:r>
            <a:r>
              <a:rPr lang="en-US" altLang="en-US" dirty="0" smtClean="0"/>
              <a:t> = ‘B’ AND </a:t>
            </a:r>
            <a:r>
              <a:rPr lang="en-US" altLang="en-US" dirty="0" err="1" smtClean="0"/>
              <a:t>Lname</a:t>
            </a:r>
            <a:r>
              <a:rPr lang="en-US" altLang="en-US" dirty="0" smtClean="0"/>
              <a:t> = ‘Smith’;</a:t>
            </a:r>
          </a:p>
        </p:txBody>
      </p:sp>
    </p:spTree>
    <p:extLst>
      <p:ext uri="{BB962C8B-B14F-4D97-AF65-F5344CB8AC3E}">
        <p14:creationId xmlns:p14="http://schemas.microsoft.com/office/powerpoint/2010/main" val="34468674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806575" y="601907"/>
            <a:ext cx="8229600" cy="919162"/>
          </a:xfrm>
        </p:spPr>
        <p:txBody>
          <a:bodyPr/>
          <a:lstStyle/>
          <a:p>
            <a:pPr eaLnBrk="1" hangingPunct="1"/>
            <a:r>
              <a:rPr lang="en-US" altLang="en-US" sz="3000" b="1" dirty="0"/>
              <a:t>Using Advanced Query Techniques To Access Data</a:t>
            </a:r>
            <a:r>
              <a:rPr lang="en-US" altLang="en-US" sz="3000" dirty="0"/>
              <a:t> </a:t>
            </a:r>
          </a:p>
        </p:txBody>
      </p:sp>
      <p:sp>
        <p:nvSpPr>
          <p:cNvPr id="101379" name="Rectangle 3"/>
          <p:cNvSpPr>
            <a:spLocks noGrp="1" noChangeArrowheads="1"/>
          </p:cNvSpPr>
          <p:nvPr>
            <p:ph type="body" idx="1"/>
          </p:nvPr>
        </p:nvSpPr>
        <p:spPr>
          <a:xfrm>
            <a:off x="1631950" y="1521069"/>
            <a:ext cx="8578850" cy="5003557"/>
          </a:xfrm>
        </p:spPr>
        <p:txBody>
          <a:bodyPr/>
          <a:lstStyle/>
          <a:p>
            <a:pPr eaLnBrk="1" hangingPunct="1">
              <a:lnSpc>
                <a:spcPct val="90000"/>
              </a:lnSpc>
            </a:pPr>
            <a:r>
              <a:rPr lang="en-US" altLang="en-US" dirty="0" smtClean="0"/>
              <a:t>One of these techniques is to combine the contents of two or more tables to produce a result set that incorporates rows and columns from each table.  </a:t>
            </a:r>
          </a:p>
          <a:p>
            <a:pPr eaLnBrk="1" hangingPunct="1">
              <a:lnSpc>
                <a:spcPct val="90000"/>
              </a:lnSpc>
            </a:pPr>
            <a:endParaRPr lang="en-US" altLang="en-US" sz="800" dirty="0"/>
          </a:p>
          <a:p>
            <a:pPr eaLnBrk="1" hangingPunct="1">
              <a:lnSpc>
                <a:spcPct val="90000"/>
              </a:lnSpc>
            </a:pPr>
            <a:r>
              <a:rPr lang="en-US" altLang="en-US" dirty="0" smtClean="0"/>
              <a:t>Another technique is to use subqueries, which are SELECT statements nested inside other SELECT, INSERT, UPDATE, or DELETE statements. </a:t>
            </a:r>
            <a:endParaRPr lang="en-US" altLang="en-US" sz="800" dirty="0"/>
          </a:p>
          <a:p>
            <a:pPr eaLnBrk="1" hangingPunct="1">
              <a:lnSpc>
                <a:spcPct val="90000"/>
              </a:lnSpc>
              <a:buFont typeface="Wingdings" panose="05000000000000000000" pitchFamily="2" charset="2"/>
              <a:buNone/>
            </a:pPr>
            <a:endParaRPr lang="en-US" altLang="en-US" dirty="0" smtClean="0"/>
          </a:p>
          <a:p>
            <a:pPr eaLnBrk="1" hangingPunct="1">
              <a:lnSpc>
                <a:spcPct val="90000"/>
              </a:lnSpc>
            </a:pPr>
            <a:r>
              <a:rPr lang="en-US" altLang="en-US" dirty="0" smtClean="0"/>
              <a:t>Subqueries can also be nested in other subqueries. </a:t>
            </a:r>
          </a:p>
        </p:txBody>
      </p:sp>
    </p:spTree>
    <p:extLst>
      <p:ext uri="{BB962C8B-B14F-4D97-AF65-F5344CB8AC3E}">
        <p14:creationId xmlns:p14="http://schemas.microsoft.com/office/powerpoint/2010/main" val="36999307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763713" y="961780"/>
            <a:ext cx="8229600" cy="558800"/>
          </a:xfrm>
        </p:spPr>
        <p:txBody>
          <a:bodyPr>
            <a:normAutofit fontScale="90000"/>
          </a:bodyPr>
          <a:lstStyle/>
          <a:p>
            <a:pPr eaLnBrk="1" hangingPunct="1"/>
            <a:r>
              <a:rPr lang="en-US" altLang="en-US" sz="3800" b="1" dirty="0"/>
              <a:t>Using Joins To Retrieve Data</a:t>
            </a:r>
            <a:r>
              <a:rPr lang="en-US" altLang="en-US" sz="3800" dirty="0"/>
              <a:t/>
            </a:r>
            <a:br>
              <a:rPr lang="en-US" altLang="en-US" sz="3800" dirty="0"/>
            </a:br>
            <a:endParaRPr lang="en-US" altLang="en-US" sz="3800" dirty="0"/>
          </a:p>
        </p:txBody>
      </p:sp>
      <p:sp>
        <p:nvSpPr>
          <p:cNvPr id="102403" name="Rectangle 3"/>
          <p:cNvSpPr>
            <a:spLocks noGrp="1" noChangeArrowheads="1"/>
          </p:cNvSpPr>
          <p:nvPr>
            <p:ph type="body" idx="1"/>
          </p:nvPr>
        </p:nvSpPr>
        <p:spPr>
          <a:xfrm>
            <a:off x="720969" y="1582614"/>
            <a:ext cx="9947031" cy="4548311"/>
          </a:xfrm>
        </p:spPr>
        <p:txBody>
          <a:bodyPr>
            <a:normAutofit fontScale="92500" lnSpcReduction="10000"/>
          </a:bodyPr>
          <a:lstStyle/>
          <a:p>
            <a:pPr eaLnBrk="1" hangingPunct="1">
              <a:lnSpc>
                <a:spcPct val="80000"/>
              </a:lnSpc>
            </a:pPr>
            <a:r>
              <a:rPr lang="en-US" altLang="en-US" dirty="0"/>
              <a:t>By using joins, you can retrieve data from two or more tables based on logical relationships between the tables.  Joins can be specified in either the FROM or WHERE clauses. </a:t>
            </a:r>
          </a:p>
          <a:p>
            <a:pPr eaLnBrk="1" hangingPunct="1">
              <a:lnSpc>
                <a:spcPct val="80000"/>
              </a:lnSpc>
            </a:pPr>
            <a:endParaRPr lang="en-US" altLang="en-US" dirty="0"/>
          </a:p>
          <a:p>
            <a:pPr eaLnBrk="1" hangingPunct="1">
              <a:lnSpc>
                <a:spcPct val="80000"/>
              </a:lnSpc>
            </a:pPr>
            <a:r>
              <a:rPr lang="en-US" altLang="en-US" dirty="0"/>
              <a:t>The join conditions combine with the WHERE and HAVING search conditions to control the rows that are selected from the base tables referenced in the FROM clause. </a:t>
            </a:r>
          </a:p>
          <a:p>
            <a:pPr eaLnBrk="1" hangingPunct="1">
              <a:lnSpc>
                <a:spcPct val="80000"/>
              </a:lnSpc>
            </a:pPr>
            <a:endParaRPr lang="en-US" altLang="en-US" dirty="0"/>
          </a:p>
          <a:p>
            <a:pPr eaLnBrk="1" hangingPunct="1">
              <a:lnSpc>
                <a:spcPct val="80000"/>
              </a:lnSpc>
            </a:pPr>
            <a:r>
              <a:rPr lang="en-US" altLang="en-US" dirty="0"/>
              <a:t>Specifying the join conditions in the FROM clause, however, helps separate them from any other search conditions that might be specified in a WHERE clause and is the recommended method for specifying joins.</a:t>
            </a:r>
          </a:p>
        </p:txBody>
      </p:sp>
    </p:spTree>
    <p:extLst>
      <p:ext uri="{BB962C8B-B14F-4D97-AF65-F5344CB8AC3E}">
        <p14:creationId xmlns:p14="http://schemas.microsoft.com/office/powerpoint/2010/main" val="23584621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en-US" smtClean="0"/>
              <a:t>JOINS</a:t>
            </a:r>
          </a:p>
        </p:txBody>
      </p:sp>
      <p:sp>
        <p:nvSpPr>
          <p:cNvPr id="103427" name="Rectangle 3"/>
          <p:cNvSpPr>
            <a:spLocks noGrp="1" noChangeArrowheads="1"/>
          </p:cNvSpPr>
          <p:nvPr>
            <p:ph type="body" idx="1"/>
          </p:nvPr>
        </p:nvSpPr>
        <p:spPr>
          <a:xfrm>
            <a:off x="996461" y="1784838"/>
            <a:ext cx="10741270" cy="4609856"/>
          </a:xfrm>
        </p:spPr>
        <p:txBody>
          <a:bodyPr>
            <a:normAutofit/>
          </a:bodyPr>
          <a:lstStyle/>
          <a:p>
            <a:pPr eaLnBrk="1" hangingPunct="1"/>
            <a:r>
              <a:rPr lang="en-US" altLang="en-US" sz="3600" dirty="0"/>
              <a:t>When multiple tables are referenced in a single query, all column references must be unambiguous. </a:t>
            </a:r>
          </a:p>
          <a:p>
            <a:pPr eaLnBrk="1" hangingPunct="1"/>
            <a:endParaRPr lang="en-US" altLang="en-US" sz="3600" dirty="0"/>
          </a:p>
          <a:p>
            <a:pPr eaLnBrk="1" hangingPunct="1"/>
            <a:r>
              <a:rPr lang="en-US" altLang="en-US" sz="3600" dirty="0"/>
              <a:t>The table name must be used to qualify any column name that is duplicated in two or more tables referenced in a single query.</a:t>
            </a:r>
          </a:p>
        </p:txBody>
      </p:sp>
    </p:spTree>
    <p:extLst>
      <p:ext uri="{BB962C8B-B14F-4D97-AF65-F5344CB8AC3E}">
        <p14:creationId xmlns:p14="http://schemas.microsoft.com/office/powerpoint/2010/main" val="41711967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en-US" smtClean="0"/>
              <a:t>JOINS</a:t>
            </a:r>
          </a:p>
        </p:txBody>
      </p:sp>
      <p:sp>
        <p:nvSpPr>
          <p:cNvPr id="104451" name="Rectangle 3"/>
          <p:cNvSpPr>
            <a:spLocks noGrp="1" noChangeArrowheads="1"/>
          </p:cNvSpPr>
          <p:nvPr>
            <p:ph type="body" idx="1"/>
          </p:nvPr>
        </p:nvSpPr>
        <p:spPr>
          <a:xfrm>
            <a:off x="1072662" y="1690688"/>
            <a:ext cx="9138138" cy="4440238"/>
          </a:xfrm>
        </p:spPr>
        <p:txBody>
          <a:bodyPr/>
          <a:lstStyle/>
          <a:p>
            <a:pPr eaLnBrk="1" hangingPunct="1"/>
            <a:r>
              <a:rPr lang="en-US" altLang="en-US" sz="3600" dirty="0"/>
              <a:t>The select list for a join can reference all of the columns in the joined tables or any subset of the columns. </a:t>
            </a:r>
          </a:p>
          <a:p>
            <a:pPr eaLnBrk="1" hangingPunct="1">
              <a:buFont typeface="Wingdings" panose="05000000000000000000" pitchFamily="2" charset="2"/>
              <a:buNone/>
            </a:pPr>
            <a:endParaRPr lang="en-US" altLang="en-US" sz="3600" dirty="0"/>
          </a:p>
          <a:p>
            <a:pPr eaLnBrk="1" hangingPunct="1"/>
            <a:r>
              <a:rPr lang="en-US" altLang="en-US" sz="3600" dirty="0"/>
              <a:t>The select list is not required to contain columns from every table in the join. </a:t>
            </a:r>
          </a:p>
        </p:txBody>
      </p:sp>
    </p:spTree>
    <p:extLst>
      <p:ext uri="{BB962C8B-B14F-4D97-AF65-F5344CB8AC3E}">
        <p14:creationId xmlns:p14="http://schemas.microsoft.com/office/powerpoint/2010/main" val="24249556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787770" y="664675"/>
            <a:ext cx="8229600" cy="703262"/>
          </a:xfrm>
        </p:spPr>
        <p:txBody>
          <a:bodyPr/>
          <a:lstStyle/>
          <a:p>
            <a:pPr eaLnBrk="1" hangingPunct="1"/>
            <a:r>
              <a:rPr lang="en-US" altLang="en-US" sz="3800" dirty="0"/>
              <a:t>JOINS</a:t>
            </a:r>
          </a:p>
        </p:txBody>
      </p:sp>
      <p:sp>
        <p:nvSpPr>
          <p:cNvPr id="105475" name="Rectangle 3"/>
          <p:cNvSpPr>
            <a:spLocks noGrp="1" noChangeArrowheads="1"/>
          </p:cNvSpPr>
          <p:nvPr>
            <p:ph type="body" idx="1"/>
          </p:nvPr>
        </p:nvSpPr>
        <p:spPr>
          <a:xfrm>
            <a:off x="1163516" y="1561367"/>
            <a:ext cx="8229600" cy="5149850"/>
          </a:xfrm>
        </p:spPr>
        <p:txBody>
          <a:bodyPr>
            <a:normAutofit lnSpcReduction="10000"/>
          </a:bodyPr>
          <a:lstStyle/>
          <a:p>
            <a:pPr eaLnBrk="1" hangingPunct="1"/>
            <a:r>
              <a:rPr lang="en-US" altLang="en-US" sz="3200" dirty="0"/>
              <a:t>For example, in a three-table join, only one table can be used as a bridge from one of the other tables to the third table, and none of the columns from the middle table have to be referenced in the select list. </a:t>
            </a:r>
          </a:p>
          <a:p>
            <a:pPr eaLnBrk="1" hangingPunct="1"/>
            <a:endParaRPr lang="en-US" altLang="en-US" sz="800" dirty="0"/>
          </a:p>
          <a:p>
            <a:pPr eaLnBrk="1" hangingPunct="1"/>
            <a:r>
              <a:rPr lang="en-US" altLang="en-US" sz="3200" dirty="0"/>
              <a:t>Although join conditions usually use the equals sign ( = ) comparison operator, other comparison or relational operators can be specified ( as can other predicates). Most joins can be categorized as inner joins or other joins.</a:t>
            </a:r>
          </a:p>
          <a:p>
            <a:pPr eaLnBrk="1" hangingPunct="1">
              <a:buFont typeface="Wingdings" panose="05000000000000000000" pitchFamily="2" charset="2"/>
              <a:buNone/>
            </a:pPr>
            <a:endParaRPr lang="en-US" altLang="en-US" sz="3200" dirty="0"/>
          </a:p>
        </p:txBody>
      </p:sp>
    </p:spTree>
    <p:extLst>
      <p:ext uri="{BB962C8B-B14F-4D97-AF65-F5344CB8AC3E}">
        <p14:creationId xmlns:p14="http://schemas.microsoft.com/office/powerpoint/2010/main" val="5085877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615584"/>
            <a:ext cx="8229600" cy="703262"/>
          </a:xfrm>
        </p:spPr>
        <p:txBody>
          <a:bodyPr/>
          <a:lstStyle/>
          <a:p>
            <a:pPr eaLnBrk="1" hangingPunct="1"/>
            <a:r>
              <a:rPr lang="en-US" altLang="en-US" sz="3800"/>
              <a:t>JOINS</a:t>
            </a:r>
          </a:p>
        </p:txBody>
      </p:sp>
      <p:sp>
        <p:nvSpPr>
          <p:cNvPr id="106499" name="Rectangle 3"/>
          <p:cNvSpPr>
            <a:spLocks noGrp="1" noChangeArrowheads="1"/>
          </p:cNvSpPr>
          <p:nvPr>
            <p:ph type="body" idx="1"/>
          </p:nvPr>
        </p:nvSpPr>
        <p:spPr>
          <a:xfrm>
            <a:off x="1981200" y="1318846"/>
            <a:ext cx="8229600" cy="4812080"/>
          </a:xfrm>
        </p:spPr>
        <p:txBody>
          <a:bodyPr>
            <a:normAutofit lnSpcReduction="10000"/>
          </a:bodyPr>
          <a:lstStyle/>
          <a:p>
            <a:pPr eaLnBrk="1" hangingPunct="1"/>
            <a:r>
              <a:rPr lang="en-US" altLang="en-US" sz="3200" dirty="0"/>
              <a:t>Inner joins return rows only when there is at least one row from both tables that matches the join condition, eliminating the rows that do not match with a row from the other table. </a:t>
            </a:r>
          </a:p>
          <a:p>
            <a:pPr eaLnBrk="1" hangingPunct="1">
              <a:buFont typeface="Wingdings" panose="05000000000000000000" pitchFamily="2" charset="2"/>
              <a:buNone/>
            </a:pPr>
            <a:endParaRPr lang="en-US" altLang="en-US" sz="3200" dirty="0"/>
          </a:p>
          <a:p>
            <a:pPr eaLnBrk="1" hangingPunct="1"/>
            <a:r>
              <a:rPr lang="en-US" altLang="en-US" sz="3200" dirty="0"/>
              <a:t>Outer joins, however, return all rows from at least one of the tables or views mentioned in the FROM clause as long as these rows meet any WHERE or HAVING search conditions.</a:t>
            </a:r>
          </a:p>
        </p:txBody>
      </p:sp>
    </p:spTree>
    <p:extLst>
      <p:ext uri="{BB962C8B-B14F-4D97-AF65-F5344CB8AC3E}">
        <p14:creationId xmlns:p14="http://schemas.microsoft.com/office/powerpoint/2010/main" val="11972476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822939" y="717428"/>
            <a:ext cx="8229600" cy="703262"/>
          </a:xfrm>
        </p:spPr>
        <p:txBody>
          <a:bodyPr/>
          <a:lstStyle/>
          <a:p>
            <a:pPr eaLnBrk="1" hangingPunct="1"/>
            <a:r>
              <a:rPr lang="en-US" altLang="en-US" sz="3800" dirty="0"/>
              <a:t>INNER JOIN</a:t>
            </a:r>
          </a:p>
        </p:txBody>
      </p:sp>
      <p:sp>
        <p:nvSpPr>
          <p:cNvPr id="107523" name="Rectangle 3"/>
          <p:cNvSpPr>
            <a:spLocks noGrp="1" noChangeArrowheads="1"/>
          </p:cNvSpPr>
          <p:nvPr>
            <p:ph type="body" idx="1"/>
          </p:nvPr>
        </p:nvSpPr>
        <p:spPr>
          <a:xfrm>
            <a:off x="1418492" y="1708150"/>
            <a:ext cx="8229600" cy="5149850"/>
          </a:xfrm>
        </p:spPr>
        <p:txBody>
          <a:bodyPr>
            <a:normAutofit lnSpcReduction="10000"/>
          </a:bodyPr>
          <a:lstStyle/>
          <a:p>
            <a:pPr eaLnBrk="1" hangingPunct="1">
              <a:lnSpc>
                <a:spcPct val="80000"/>
              </a:lnSpc>
              <a:buFont typeface="Wingdings" panose="05000000000000000000" pitchFamily="2" charset="2"/>
              <a:buNone/>
            </a:pPr>
            <a:r>
              <a:rPr lang="en-US" altLang="en-US" sz="2400" dirty="0"/>
              <a:t>An inner join is a join in which the values in the </a:t>
            </a:r>
          </a:p>
          <a:p>
            <a:pPr eaLnBrk="1" hangingPunct="1">
              <a:lnSpc>
                <a:spcPct val="80000"/>
              </a:lnSpc>
              <a:buFont typeface="Wingdings" panose="05000000000000000000" pitchFamily="2" charset="2"/>
              <a:buNone/>
            </a:pPr>
            <a:r>
              <a:rPr lang="en-US" altLang="en-US" sz="2400" dirty="0"/>
              <a:t>columns being joined are compared through the use of</a:t>
            </a:r>
          </a:p>
          <a:p>
            <a:pPr eaLnBrk="1" hangingPunct="1">
              <a:lnSpc>
                <a:spcPct val="80000"/>
              </a:lnSpc>
              <a:buFont typeface="Wingdings" panose="05000000000000000000" pitchFamily="2" charset="2"/>
              <a:buNone/>
            </a:pPr>
            <a:r>
              <a:rPr lang="en-US" altLang="en-US" sz="2400" dirty="0"/>
              <a:t> a comparison operator.</a:t>
            </a:r>
          </a:p>
          <a:p>
            <a:pPr eaLnBrk="1" hangingPunct="1">
              <a:lnSpc>
                <a:spcPct val="80000"/>
              </a:lnSpc>
              <a:buFont typeface="Wingdings" panose="05000000000000000000" pitchFamily="2" charset="2"/>
              <a:buNone/>
            </a:pPr>
            <a:endParaRPr lang="en-US" altLang="en-US" sz="2400" dirty="0"/>
          </a:p>
          <a:p>
            <a:pPr eaLnBrk="1" hangingPunct="1">
              <a:lnSpc>
                <a:spcPct val="80000"/>
              </a:lnSpc>
            </a:pPr>
            <a:r>
              <a:rPr lang="en-US" altLang="en-US" sz="2400" dirty="0"/>
              <a:t>The following SELECT statement uses an inner join to retrieve data from the Publishers table and the Titles table in the Pubs database:</a:t>
            </a:r>
          </a:p>
          <a:p>
            <a:pPr eaLnBrk="1" hangingPunct="1">
              <a:lnSpc>
                <a:spcPct val="80000"/>
              </a:lnSpc>
              <a:buFont typeface="Wingdings" panose="05000000000000000000" pitchFamily="2" charset="2"/>
              <a:buNone/>
            </a:pPr>
            <a:endParaRPr lang="en-US" altLang="en-US" sz="2400" dirty="0"/>
          </a:p>
          <a:p>
            <a:pPr eaLnBrk="1" hangingPunct="1">
              <a:lnSpc>
                <a:spcPct val="80000"/>
              </a:lnSpc>
              <a:buFont typeface="Wingdings" panose="05000000000000000000" pitchFamily="2" charset="2"/>
              <a:buNone/>
            </a:pPr>
            <a:r>
              <a:rPr lang="en-US" altLang="en-US" sz="1900" dirty="0"/>
              <a:t>	</a:t>
            </a:r>
            <a:r>
              <a:rPr lang="en-US" altLang="en-US" dirty="0"/>
              <a:t>SELECT </a:t>
            </a:r>
            <a:r>
              <a:rPr lang="en-US" altLang="en-US" dirty="0" err="1"/>
              <a:t>t.Title</a:t>
            </a:r>
            <a:r>
              <a:rPr lang="en-US" altLang="en-US" dirty="0"/>
              <a:t>, </a:t>
            </a:r>
            <a:r>
              <a:rPr lang="en-US" altLang="en-US" dirty="0" err="1"/>
              <a:t>p.Pub_name</a:t>
            </a:r>
            <a:endParaRPr lang="en-US" altLang="en-US" dirty="0"/>
          </a:p>
          <a:p>
            <a:pPr eaLnBrk="1" hangingPunct="1">
              <a:lnSpc>
                <a:spcPct val="80000"/>
              </a:lnSpc>
              <a:buFont typeface="Wingdings" panose="05000000000000000000" pitchFamily="2" charset="2"/>
              <a:buNone/>
            </a:pPr>
            <a:r>
              <a:rPr lang="en-US" altLang="en-US" dirty="0"/>
              <a:t>	FROM Publishers AS p INNER JOIN Titles AS t</a:t>
            </a:r>
          </a:p>
          <a:p>
            <a:pPr eaLnBrk="1" hangingPunct="1">
              <a:lnSpc>
                <a:spcPct val="80000"/>
              </a:lnSpc>
              <a:buFont typeface="Wingdings" panose="05000000000000000000" pitchFamily="2" charset="2"/>
              <a:buNone/>
            </a:pPr>
            <a:r>
              <a:rPr lang="en-US" altLang="en-US" dirty="0"/>
              <a:t>	ON </a:t>
            </a:r>
            <a:r>
              <a:rPr lang="en-US" altLang="en-US" dirty="0" err="1"/>
              <a:t>p.Pub_id</a:t>
            </a:r>
            <a:r>
              <a:rPr lang="en-US" altLang="en-US" dirty="0"/>
              <a:t> = </a:t>
            </a:r>
            <a:r>
              <a:rPr lang="en-US" altLang="en-US" dirty="0" err="1"/>
              <a:t>t.Pub_id</a:t>
            </a:r>
            <a:endParaRPr lang="en-US" altLang="en-US" dirty="0"/>
          </a:p>
          <a:p>
            <a:pPr eaLnBrk="1" hangingPunct="1">
              <a:lnSpc>
                <a:spcPct val="80000"/>
              </a:lnSpc>
              <a:buFont typeface="Wingdings" panose="05000000000000000000" pitchFamily="2" charset="2"/>
              <a:buNone/>
            </a:pPr>
            <a:r>
              <a:rPr lang="en-US" altLang="en-US" dirty="0"/>
              <a:t>	ORDER BY Title ASC</a:t>
            </a:r>
          </a:p>
        </p:txBody>
      </p:sp>
    </p:spTree>
    <p:extLst>
      <p:ext uri="{BB962C8B-B14F-4D97-AF65-F5344CB8AC3E}">
        <p14:creationId xmlns:p14="http://schemas.microsoft.com/office/powerpoint/2010/main" val="14705521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0423" y="696182"/>
            <a:ext cx="9036050" cy="66262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7675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17588" y="777999"/>
            <a:ext cx="8856662" cy="66690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71067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endParaRPr lang="en-US" altLang="en-US" smtClean="0"/>
          </a:p>
        </p:txBody>
      </p:sp>
      <p:sp>
        <p:nvSpPr>
          <p:cNvPr id="110595" name="Content Placeholder 2"/>
          <p:cNvSpPr>
            <a:spLocks noGrp="1"/>
          </p:cNvSpPr>
          <p:nvPr>
            <p:ph idx="1"/>
          </p:nvPr>
        </p:nvSpPr>
        <p:spPr>
          <a:xfrm>
            <a:off x="1703389" y="1600201"/>
            <a:ext cx="8785225" cy="4530725"/>
          </a:xfrm>
        </p:spPr>
        <p:txBody>
          <a:bodyPr/>
          <a:lstStyle/>
          <a:p>
            <a:pPr marL="0" indent="0">
              <a:buNone/>
            </a:pPr>
            <a:r>
              <a:rPr lang="en-US" altLang="en-US"/>
              <a:t>SELECT Customers.CustomerName, Orders.OrderID</a:t>
            </a:r>
          </a:p>
          <a:p>
            <a:pPr marL="0" indent="0">
              <a:buNone/>
            </a:pPr>
            <a:r>
              <a:rPr lang="en-US" altLang="en-US"/>
              <a:t>FROM Customers</a:t>
            </a:r>
          </a:p>
          <a:p>
            <a:pPr marL="0" indent="0">
              <a:buNone/>
            </a:pPr>
            <a:r>
              <a:rPr lang="en-US" altLang="en-US"/>
              <a:t>INNER JOIN Orders</a:t>
            </a:r>
          </a:p>
          <a:p>
            <a:pPr marL="0" indent="0">
              <a:buNone/>
            </a:pPr>
            <a:r>
              <a:rPr lang="en-US" altLang="en-US"/>
              <a:t>ON Customers.CustomerID=Orders.CustomerID</a:t>
            </a:r>
          </a:p>
          <a:p>
            <a:pPr marL="0" indent="0">
              <a:buNone/>
            </a:pPr>
            <a:r>
              <a:rPr lang="en-US" altLang="en-US"/>
              <a:t>ORDER BY Customers.CustomerName</a:t>
            </a:r>
            <a:r>
              <a:rPr lang="en-US" altLang="en-US" smtClean="0"/>
              <a:t>;</a:t>
            </a:r>
          </a:p>
        </p:txBody>
      </p:sp>
    </p:spTree>
    <p:extLst>
      <p:ext uri="{BB962C8B-B14F-4D97-AF65-F5344CB8AC3E}">
        <p14:creationId xmlns:p14="http://schemas.microsoft.com/office/powerpoint/2010/main" val="66452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38200" y="1071611"/>
            <a:ext cx="10515600" cy="902412"/>
          </a:xfrm>
        </p:spPr>
        <p:txBody>
          <a:bodyPr>
            <a:normAutofit fontScale="90000"/>
          </a:bodyPr>
          <a:lstStyle/>
          <a:p>
            <a:pPr eaLnBrk="1" hangingPunct="1"/>
            <a:r>
              <a:rPr lang="en-US" altLang="en-US" sz="2800" dirty="0"/>
              <a:t>QUERY 2: Retrieve the name and address of all employees who work for the 'Research' department.</a:t>
            </a:r>
            <a:br>
              <a:rPr lang="en-US" altLang="en-US" sz="2800" dirty="0"/>
            </a:br>
            <a:endParaRPr lang="en-US" altLang="en-US" sz="2800" dirty="0"/>
          </a:p>
        </p:txBody>
      </p:sp>
      <p:sp>
        <p:nvSpPr>
          <p:cNvPr id="50179" name="Rectangle 3"/>
          <p:cNvSpPr>
            <a:spLocks noGrp="1" noChangeArrowheads="1"/>
          </p:cNvSpPr>
          <p:nvPr>
            <p:ph type="body" idx="1"/>
          </p:nvPr>
        </p:nvSpPr>
        <p:spPr>
          <a:xfrm>
            <a:off x="1638300" y="2600137"/>
            <a:ext cx="9570720" cy="3341688"/>
          </a:xfrm>
        </p:spPr>
        <p:txBody>
          <a:bodyPr>
            <a:normAutofit/>
          </a:bodyPr>
          <a:lstStyle/>
          <a:p>
            <a:pPr eaLnBrk="1" hangingPunct="1"/>
            <a:r>
              <a:rPr lang="en-US" altLang="en-US" sz="4000" dirty="0"/>
              <a:t>SELECT	FNAME, LNAME, ADDRESS</a:t>
            </a:r>
            <a:br>
              <a:rPr lang="en-US" altLang="en-US" sz="4000" dirty="0"/>
            </a:br>
            <a:r>
              <a:rPr lang="en-US" altLang="en-US" sz="4000" dirty="0"/>
              <a:t>FROM 	EMPLOYEE, DEPARTMENT</a:t>
            </a:r>
            <a:br>
              <a:rPr lang="en-US" altLang="en-US" sz="4000" dirty="0"/>
            </a:br>
            <a:r>
              <a:rPr lang="en-US" altLang="en-US" sz="4000" dirty="0"/>
              <a:t>WHERE	DNAME='Research' AND DNUMBER=DNO</a:t>
            </a:r>
          </a:p>
          <a:p>
            <a:pPr eaLnBrk="1" hangingPunct="1"/>
            <a:endParaRPr lang="en-US" altLang="en-US" sz="4000" dirty="0"/>
          </a:p>
        </p:txBody>
      </p:sp>
    </p:spTree>
    <p:extLst>
      <p:ext uri="{BB962C8B-B14F-4D97-AF65-F5344CB8AC3E}">
        <p14:creationId xmlns:p14="http://schemas.microsoft.com/office/powerpoint/2010/main" val="36897266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77450" y="779098"/>
            <a:ext cx="8353425" cy="58324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420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831730" y="726222"/>
            <a:ext cx="8229600" cy="630237"/>
          </a:xfrm>
        </p:spPr>
        <p:txBody>
          <a:bodyPr/>
          <a:lstStyle/>
          <a:p>
            <a:pPr eaLnBrk="1" hangingPunct="1"/>
            <a:r>
              <a:rPr lang="en-US" altLang="en-US" sz="3800" b="1" dirty="0"/>
              <a:t>Outer Joins</a:t>
            </a:r>
          </a:p>
        </p:txBody>
      </p:sp>
      <p:sp>
        <p:nvSpPr>
          <p:cNvPr id="112643" name="Rectangle 3"/>
          <p:cNvSpPr>
            <a:spLocks noGrp="1" noChangeArrowheads="1"/>
          </p:cNvSpPr>
          <p:nvPr>
            <p:ph type="body" idx="1"/>
          </p:nvPr>
        </p:nvSpPr>
        <p:spPr>
          <a:xfrm>
            <a:off x="545123" y="1521069"/>
            <a:ext cx="10937631" cy="4609857"/>
          </a:xfrm>
        </p:spPr>
        <p:txBody>
          <a:bodyPr/>
          <a:lstStyle/>
          <a:p>
            <a:pPr eaLnBrk="1" hangingPunct="1">
              <a:buFont typeface="Wingdings" panose="05000000000000000000" pitchFamily="2" charset="2"/>
              <a:buNone/>
            </a:pPr>
            <a:endParaRPr lang="en-US" altLang="en-US" sz="1000" dirty="0"/>
          </a:p>
          <a:p>
            <a:pPr eaLnBrk="1" hangingPunct="1"/>
            <a:r>
              <a:rPr lang="en-US" altLang="en-US" sz="3200" dirty="0"/>
              <a:t>There are three types of outer joins: left, right, and full. </a:t>
            </a:r>
          </a:p>
          <a:p>
            <a:pPr eaLnBrk="1" hangingPunct="1"/>
            <a:endParaRPr lang="en-US" altLang="en-US" sz="3200" dirty="0"/>
          </a:p>
          <a:p>
            <a:pPr eaLnBrk="1" hangingPunct="1"/>
            <a:r>
              <a:rPr lang="en-US" altLang="en-US" sz="3200" dirty="0"/>
              <a:t>All rows retrieved from the left table are referenced with a left outer join, and all rows from the right table are referenced in a right outer join. </a:t>
            </a:r>
          </a:p>
          <a:p>
            <a:pPr eaLnBrk="1" hangingPunct="1">
              <a:buFont typeface="Wingdings" panose="05000000000000000000" pitchFamily="2" charset="2"/>
              <a:buNone/>
            </a:pPr>
            <a:endParaRPr lang="en-US" altLang="en-US" sz="1000" dirty="0"/>
          </a:p>
          <a:p>
            <a:pPr eaLnBrk="1" hangingPunct="1"/>
            <a:r>
              <a:rPr lang="en-US" altLang="en-US" sz="3200" dirty="0"/>
              <a:t>All rows from both tables are returned in a full outer join.</a:t>
            </a:r>
          </a:p>
        </p:txBody>
      </p:sp>
    </p:spTree>
    <p:extLst>
      <p:ext uri="{BB962C8B-B14F-4D97-AF65-F5344CB8AC3E}">
        <p14:creationId xmlns:p14="http://schemas.microsoft.com/office/powerpoint/2010/main" val="13073849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981200" y="761390"/>
            <a:ext cx="8229600" cy="703262"/>
          </a:xfrm>
        </p:spPr>
        <p:txBody>
          <a:bodyPr>
            <a:normAutofit fontScale="90000"/>
          </a:bodyPr>
          <a:lstStyle/>
          <a:p>
            <a:pPr eaLnBrk="1" hangingPunct="1"/>
            <a:r>
              <a:rPr lang="en-US" altLang="en-US" sz="3800" b="1" dirty="0"/>
              <a:t>Using Left Outer Joins</a:t>
            </a:r>
            <a:r>
              <a:rPr lang="en-US" altLang="en-US" sz="3800" dirty="0"/>
              <a:t/>
            </a:r>
            <a:br>
              <a:rPr lang="en-US" altLang="en-US" sz="3800" dirty="0"/>
            </a:br>
            <a:endParaRPr lang="en-US" altLang="en-US" sz="3800" dirty="0"/>
          </a:p>
        </p:txBody>
      </p:sp>
      <p:sp>
        <p:nvSpPr>
          <p:cNvPr id="113667" name="Rectangle 3"/>
          <p:cNvSpPr>
            <a:spLocks noGrp="1" noChangeArrowheads="1"/>
          </p:cNvSpPr>
          <p:nvPr>
            <p:ph type="body" idx="1"/>
          </p:nvPr>
        </p:nvSpPr>
        <p:spPr>
          <a:xfrm>
            <a:off x="1981200" y="1705708"/>
            <a:ext cx="8229600" cy="4676043"/>
          </a:xfrm>
        </p:spPr>
        <p:txBody>
          <a:bodyPr>
            <a:normAutofit lnSpcReduction="10000"/>
          </a:bodyPr>
          <a:lstStyle/>
          <a:p>
            <a:pPr eaLnBrk="1" hangingPunct="1"/>
            <a:r>
              <a:rPr lang="en-US" altLang="en-US" sz="3600" dirty="0"/>
              <a:t>A result set generated by a SELECT statement that includes a left outer join includes all rows from the table referenced to the left of LEFT OUTER JOIN. </a:t>
            </a:r>
          </a:p>
          <a:p>
            <a:pPr eaLnBrk="1" hangingPunct="1"/>
            <a:endParaRPr lang="en-US" altLang="en-US" sz="3600" dirty="0"/>
          </a:p>
          <a:p>
            <a:pPr eaLnBrk="1" hangingPunct="1"/>
            <a:r>
              <a:rPr lang="en-US" altLang="en-US" sz="3600" dirty="0"/>
              <a:t>The only rows that are retrieved from the table to the right are those that meet join condition.</a:t>
            </a:r>
          </a:p>
          <a:p>
            <a:pPr eaLnBrk="1" hangingPunct="1">
              <a:buFont typeface="Wingdings" panose="05000000000000000000" pitchFamily="2" charset="2"/>
              <a:buNone/>
            </a:pPr>
            <a:endParaRPr lang="en-US" altLang="en-US" sz="3600" dirty="0"/>
          </a:p>
        </p:txBody>
      </p:sp>
    </p:spTree>
    <p:extLst>
      <p:ext uri="{BB962C8B-B14F-4D97-AF65-F5344CB8AC3E}">
        <p14:creationId xmlns:p14="http://schemas.microsoft.com/office/powerpoint/2010/main" val="23397243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10495" y="1104412"/>
            <a:ext cx="8229600" cy="703263"/>
          </a:xfrm>
        </p:spPr>
        <p:txBody>
          <a:bodyPr>
            <a:normAutofit fontScale="90000"/>
          </a:bodyPr>
          <a:lstStyle/>
          <a:p>
            <a:pPr eaLnBrk="1" hangingPunct="1"/>
            <a:r>
              <a:rPr lang="en-US" altLang="en-US" sz="3800" b="1" dirty="0"/>
              <a:t>Using Left Outer Joins</a:t>
            </a:r>
            <a:r>
              <a:rPr lang="en-US" altLang="en-US" sz="3800" dirty="0"/>
              <a:t/>
            </a:r>
            <a:br>
              <a:rPr lang="en-US" altLang="en-US" sz="3800" dirty="0"/>
            </a:br>
            <a:endParaRPr lang="en-US" altLang="en-US" sz="3800" dirty="0"/>
          </a:p>
        </p:txBody>
      </p:sp>
      <p:sp>
        <p:nvSpPr>
          <p:cNvPr id="114691" name="Rectangle 3"/>
          <p:cNvSpPr>
            <a:spLocks noGrp="1" noChangeArrowheads="1"/>
          </p:cNvSpPr>
          <p:nvPr>
            <p:ph type="body" idx="1"/>
          </p:nvPr>
        </p:nvSpPr>
        <p:spPr>
          <a:xfrm>
            <a:off x="1981200" y="2655277"/>
            <a:ext cx="8229600" cy="3475648"/>
          </a:xfrm>
        </p:spPr>
        <p:txBody>
          <a:bodyPr/>
          <a:lstStyle/>
          <a:p>
            <a:pPr eaLnBrk="1" hangingPunct="1"/>
            <a:r>
              <a:rPr lang="en-US" altLang="en-US" sz="3200" dirty="0"/>
              <a:t>In the following SELECT statement, a left outer join is used to retrieve the authors’ first names, and (when applicable) the names of any publishers that are located in the same cities as the authors:</a:t>
            </a:r>
          </a:p>
          <a:p>
            <a:pPr eaLnBrk="1" hangingPunct="1"/>
            <a:endParaRPr lang="en-US" altLang="en-US" dirty="0" smtClean="0"/>
          </a:p>
        </p:txBody>
      </p:sp>
    </p:spTree>
    <p:extLst>
      <p:ext uri="{BB962C8B-B14F-4D97-AF65-F5344CB8AC3E}">
        <p14:creationId xmlns:p14="http://schemas.microsoft.com/office/powerpoint/2010/main" val="33685803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814146" y="1057886"/>
            <a:ext cx="8229600" cy="630237"/>
          </a:xfrm>
        </p:spPr>
        <p:txBody>
          <a:bodyPr>
            <a:normAutofit fontScale="90000"/>
          </a:bodyPr>
          <a:lstStyle/>
          <a:p>
            <a:pPr eaLnBrk="1" hangingPunct="1"/>
            <a:r>
              <a:rPr lang="en-US" altLang="en-US" sz="3800" b="1" dirty="0"/>
              <a:t>Using Left Outer Joins</a:t>
            </a:r>
            <a:r>
              <a:rPr lang="en-US" altLang="en-US" sz="3800" dirty="0"/>
              <a:t/>
            </a:r>
            <a:br>
              <a:rPr lang="en-US" altLang="en-US" sz="3800" dirty="0"/>
            </a:br>
            <a:endParaRPr lang="en-US" altLang="en-US" sz="3800" dirty="0"/>
          </a:p>
        </p:txBody>
      </p:sp>
      <p:sp>
        <p:nvSpPr>
          <p:cNvPr id="115715" name="Rectangle 3"/>
          <p:cNvSpPr>
            <a:spLocks noGrp="1" noChangeArrowheads="1"/>
          </p:cNvSpPr>
          <p:nvPr>
            <p:ph type="body" idx="1"/>
          </p:nvPr>
        </p:nvSpPr>
        <p:spPr>
          <a:xfrm>
            <a:off x="1524000" y="1688123"/>
            <a:ext cx="9144000" cy="4442802"/>
          </a:xfrm>
        </p:spPr>
        <p:txBody>
          <a:bodyPr/>
          <a:lstStyle/>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r>
              <a:rPr lang="en-US" altLang="en-US" dirty="0" smtClean="0"/>
              <a:t>USE Pubs</a:t>
            </a:r>
          </a:p>
          <a:p>
            <a:pPr eaLnBrk="1" hangingPunct="1">
              <a:buFont typeface="Wingdings" panose="05000000000000000000" pitchFamily="2" charset="2"/>
              <a:buNone/>
            </a:pPr>
            <a:r>
              <a:rPr lang="en-US" altLang="en-US" dirty="0" smtClean="0"/>
              <a:t>SELECT </a:t>
            </a:r>
            <a:r>
              <a:rPr lang="en-US" altLang="en-US" dirty="0" err="1" smtClean="0"/>
              <a:t>a.Au_fname</a:t>
            </a:r>
            <a:r>
              <a:rPr lang="en-US" altLang="en-US" dirty="0" smtClean="0"/>
              <a:t>, </a:t>
            </a:r>
            <a:r>
              <a:rPr lang="en-US" altLang="en-US" dirty="0" err="1" smtClean="0"/>
              <a:t>a.Au_lname</a:t>
            </a:r>
            <a:r>
              <a:rPr lang="en-US" altLang="en-US" dirty="0" smtClean="0"/>
              <a:t>, </a:t>
            </a:r>
            <a:r>
              <a:rPr lang="en-US" altLang="en-US" dirty="0" err="1" smtClean="0"/>
              <a:t>p.Pub_name</a:t>
            </a:r>
            <a:endParaRPr lang="en-US" altLang="en-US" dirty="0" smtClean="0"/>
          </a:p>
          <a:p>
            <a:pPr eaLnBrk="1" hangingPunct="1">
              <a:buFont typeface="Wingdings" panose="05000000000000000000" pitchFamily="2" charset="2"/>
              <a:buNone/>
            </a:pPr>
            <a:r>
              <a:rPr lang="en-US" altLang="en-US" dirty="0" smtClean="0"/>
              <a:t>FROM    Authors a LEFT OUTER </a:t>
            </a:r>
            <a:r>
              <a:rPr lang="en-US" altLang="en-US" dirty="0" err="1" smtClean="0"/>
              <a:t>JOINPublishers</a:t>
            </a:r>
            <a:r>
              <a:rPr lang="en-US" altLang="en-US" dirty="0" smtClean="0"/>
              <a:t> p</a:t>
            </a:r>
          </a:p>
          <a:p>
            <a:pPr eaLnBrk="1" hangingPunct="1">
              <a:buFont typeface="Wingdings" panose="05000000000000000000" pitchFamily="2" charset="2"/>
              <a:buNone/>
            </a:pPr>
            <a:r>
              <a:rPr lang="en-US" altLang="en-US" dirty="0" smtClean="0"/>
              <a:t>ON </a:t>
            </a:r>
            <a:r>
              <a:rPr lang="en-US" altLang="en-US" dirty="0" err="1" smtClean="0"/>
              <a:t>a.City</a:t>
            </a:r>
            <a:r>
              <a:rPr lang="en-US" altLang="en-US" dirty="0" smtClean="0"/>
              <a:t> = </a:t>
            </a:r>
            <a:r>
              <a:rPr lang="en-US" altLang="en-US" dirty="0" err="1" smtClean="0"/>
              <a:t>p.City</a:t>
            </a:r>
            <a:endParaRPr lang="en-US" altLang="en-US" dirty="0" smtClean="0"/>
          </a:p>
          <a:p>
            <a:pPr eaLnBrk="1" hangingPunct="1">
              <a:buFont typeface="Wingdings" panose="05000000000000000000" pitchFamily="2" charset="2"/>
              <a:buNone/>
            </a:pPr>
            <a:r>
              <a:rPr lang="en-US" altLang="en-US" dirty="0" smtClean="0"/>
              <a:t>ORDER BY </a:t>
            </a:r>
            <a:r>
              <a:rPr lang="en-US" altLang="en-US" dirty="0" err="1" smtClean="0"/>
              <a:t>p.Pub_name</a:t>
            </a:r>
            <a:r>
              <a:rPr lang="en-US" altLang="en-US" dirty="0" smtClean="0"/>
              <a:t> ASC, </a:t>
            </a:r>
            <a:r>
              <a:rPr lang="en-US" altLang="en-US" dirty="0" err="1" smtClean="0"/>
              <a:t>a.Au_lname</a:t>
            </a:r>
            <a:r>
              <a:rPr lang="en-US" altLang="en-US" dirty="0" smtClean="0"/>
              <a:t> ASC, </a:t>
            </a:r>
          </a:p>
          <a:p>
            <a:pPr eaLnBrk="1" hangingPunct="1">
              <a:buFont typeface="Wingdings" panose="05000000000000000000" pitchFamily="2" charset="2"/>
              <a:buNone/>
            </a:pPr>
            <a:r>
              <a:rPr lang="en-US" altLang="en-US" dirty="0" err="1" smtClean="0"/>
              <a:t>a.Au_fname</a:t>
            </a:r>
            <a:r>
              <a:rPr lang="en-US" altLang="en-US" dirty="0" smtClean="0"/>
              <a:t> ASC</a:t>
            </a:r>
          </a:p>
        </p:txBody>
      </p:sp>
    </p:spTree>
    <p:extLst>
      <p:ext uri="{BB962C8B-B14F-4D97-AF65-F5344CB8AC3E}">
        <p14:creationId xmlns:p14="http://schemas.microsoft.com/office/powerpoint/2010/main" val="19726650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normAutofit fontScale="90000"/>
          </a:bodyPr>
          <a:lstStyle/>
          <a:p>
            <a:r>
              <a:rPr lang="en-US" altLang="en-US" smtClean="0"/>
              <a:t>Using Left Outer Joins</a:t>
            </a:r>
            <a:br>
              <a:rPr lang="en-US" altLang="en-US" smtClean="0"/>
            </a:br>
            <a:endParaRPr lang="en-US" altLang="en-US" smtClean="0"/>
          </a:p>
        </p:txBody>
      </p:sp>
      <p:sp>
        <p:nvSpPr>
          <p:cNvPr id="116739" name="Content Placeholder 2"/>
          <p:cNvSpPr>
            <a:spLocks noGrp="1"/>
          </p:cNvSpPr>
          <p:nvPr>
            <p:ph idx="1"/>
          </p:nvPr>
        </p:nvSpPr>
        <p:spPr>
          <a:xfrm>
            <a:off x="1703389" y="1600201"/>
            <a:ext cx="8785225" cy="4530725"/>
          </a:xfrm>
        </p:spPr>
        <p:txBody>
          <a:bodyPr/>
          <a:lstStyle/>
          <a:p>
            <a:pPr marL="0" indent="0">
              <a:buNone/>
            </a:pPr>
            <a:r>
              <a:rPr lang="en-US" altLang="en-US"/>
              <a:t>SELECT Customers.CustomerName, Orders.OrderID</a:t>
            </a:r>
          </a:p>
          <a:p>
            <a:pPr marL="0" indent="0">
              <a:buNone/>
            </a:pPr>
            <a:r>
              <a:rPr lang="en-US" altLang="en-US"/>
              <a:t>FROM Customers  LEFT JOIN Orders</a:t>
            </a:r>
          </a:p>
          <a:p>
            <a:pPr marL="0" indent="0">
              <a:buNone/>
            </a:pPr>
            <a:r>
              <a:rPr lang="en-US" altLang="en-US"/>
              <a:t>ON Customers.CustomerID=Orders.CustomerID</a:t>
            </a:r>
          </a:p>
          <a:p>
            <a:pPr marL="0" indent="0">
              <a:buNone/>
            </a:pPr>
            <a:r>
              <a:rPr lang="en-US" altLang="en-US"/>
              <a:t>ORDER BY Customers.CustomerName</a:t>
            </a:r>
            <a:r>
              <a:rPr lang="en-US" altLang="en-US" smtClean="0"/>
              <a:t>;</a:t>
            </a:r>
          </a:p>
        </p:txBody>
      </p:sp>
    </p:spTree>
    <p:extLst>
      <p:ext uri="{BB962C8B-B14F-4D97-AF65-F5344CB8AC3E}">
        <p14:creationId xmlns:p14="http://schemas.microsoft.com/office/powerpoint/2010/main" val="5653698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74826" y="1318846"/>
            <a:ext cx="8569325" cy="5539154"/>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6444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570282" y="1052390"/>
            <a:ext cx="8229600" cy="558800"/>
          </a:xfrm>
        </p:spPr>
        <p:txBody>
          <a:bodyPr>
            <a:normAutofit fontScale="90000"/>
          </a:bodyPr>
          <a:lstStyle/>
          <a:p>
            <a:pPr eaLnBrk="1" hangingPunct="1"/>
            <a:r>
              <a:rPr lang="en-US" altLang="en-US" sz="3800" b="1" dirty="0"/>
              <a:t>Using Right Outer Joins</a:t>
            </a:r>
            <a:r>
              <a:rPr lang="en-US" altLang="en-US" sz="3800" dirty="0"/>
              <a:t/>
            </a:r>
            <a:br>
              <a:rPr lang="en-US" altLang="en-US" sz="3800" dirty="0"/>
            </a:br>
            <a:endParaRPr lang="en-US" altLang="en-US" sz="3800" dirty="0"/>
          </a:p>
        </p:txBody>
      </p:sp>
      <p:sp>
        <p:nvSpPr>
          <p:cNvPr id="118787" name="Rectangle 3"/>
          <p:cNvSpPr>
            <a:spLocks noGrp="1" noChangeArrowheads="1"/>
          </p:cNvSpPr>
          <p:nvPr>
            <p:ph type="body" idx="1"/>
          </p:nvPr>
        </p:nvSpPr>
        <p:spPr>
          <a:xfrm>
            <a:off x="703385" y="2039815"/>
            <a:ext cx="9507415" cy="4341936"/>
          </a:xfrm>
        </p:spPr>
        <p:txBody>
          <a:bodyPr/>
          <a:lstStyle/>
          <a:p>
            <a:pPr eaLnBrk="1" hangingPunct="1"/>
            <a:r>
              <a:rPr lang="en-US" altLang="en-US" dirty="0"/>
              <a:t>A result set generated by a SELECT statement that includes a right outer join includes all rows from the table referenced to the right of RIGHT OUTER JOIN. </a:t>
            </a:r>
          </a:p>
          <a:p>
            <a:pPr eaLnBrk="1" hangingPunct="1">
              <a:buFont typeface="Wingdings" panose="05000000000000000000" pitchFamily="2" charset="2"/>
              <a:buNone/>
            </a:pPr>
            <a:endParaRPr lang="en-US" altLang="en-US" sz="800" dirty="0"/>
          </a:p>
          <a:p>
            <a:pPr eaLnBrk="1" hangingPunct="1"/>
            <a:r>
              <a:rPr lang="en-US" altLang="en-US" dirty="0"/>
              <a:t>The only rows that are retrieved from the table to the left are those that meet the join condition.</a:t>
            </a:r>
          </a:p>
          <a:p>
            <a:pPr eaLnBrk="1" hangingPunct="1">
              <a:buFont typeface="Wingdings" panose="05000000000000000000" pitchFamily="2" charset="2"/>
              <a:buNone/>
            </a:pPr>
            <a:endParaRPr lang="en-US" altLang="en-US" sz="900" dirty="0"/>
          </a:p>
          <a:p>
            <a:pPr eaLnBrk="1" hangingPunct="1"/>
            <a:r>
              <a:rPr lang="en-US" altLang="en-US" dirty="0"/>
              <a:t>In the following SELECT statement, a right outer join is used to retrieve the list of publishers and authors’ first names, and last names, if those authors are located in the same cities as the publishers:</a:t>
            </a:r>
          </a:p>
        </p:txBody>
      </p:sp>
    </p:spTree>
    <p:extLst>
      <p:ext uri="{BB962C8B-B14F-4D97-AF65-F5344CB8AC3E}">
        <p14:creationId xmlns:p14="http://schemas.microsoft.com/office/powerpoint/2010/main" val="37104645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620715" y="1042745"/>
            <a:ext cx="8229600" cy="630237"/>
          </a:xfrm>
        </p:spPr>
        <p:txBody>
          <a:bodyPr/>
          <a:lstStyle/>
          <a:p>
            <a:pPr eaLnBrk="1" hangingPunct="1"/>
            <a:r>
              <a:rPr lang="en-US" altLang="en-US" sz="3800" b="1" dirty="0"/>
              <a:t>Using Right Outer Joins</a:t>
            </a:r>
          </a:p>
        </p:txBody>
      </p:sp>
      <p:sp>
        <p:nvSpPr>
          <p:cNvPr id="119811" name="Rectangle 3"/>
          <p:cNvSpPr>
            <a:spLocks noGrp="1" noChangeArrowheads="1"/>
          </p:cNvSpPr>
          <p:nvPr>
            <p:ph type="body" idx="1"/>
          </p:nvPr>
        </p:nvSpPr>
        <p:spPr>
          <a:xfrm>
            <a:off x="861647" y="1945543"/>
            <a:ext cx="9419492" cy="5222875"/>
          </a:xfrm>
        </p:spPr>
        <p:txBody>
          <a:bodyPr/>
          <a:lstStyle/>
          <a:p>
            <a:pPr eaLnBrk="1" hangingPunct="1"/>
            <a:endParaRPr lang="en-US" altLang="en-US" dirty="0" smtClean="0"/>
          </a:p>
          <a:p>
            <a:pPr eaLnBrk="1" hangingPunct="1">
              <a:buFont typeface="Wingdings" panose="05000000000000000000" pitchFamily="2" charset="2"/>
              <a:buNone/>
            </a:pPr>
            <a:r>
              <a:rPr lang="en-US" altLang="en-US" dirty="0" smtClean="0"/>
              <a:t>	USE Pubs</a:t>
            </a:r>
          </a:p>
          <a:p>
            <a:pPr eaLnBrk="1" hangingPunct="1">
              <a:buFont typeface="Wingdings" panose="05000000000000000000" pitchFamily="2" charset="2"/>
              <a:buNone/>
            </a:pPr>
            <a:r>
              <a:rPr lang="en-US" altLang="en-US" dirty="0" smtClean="0"/>
              <a:t>	SELECT </a:t>
            </a:r>
            <a:r>
              <a:rPr lang="en-US" altLang="en-US" dirty="0" err="1" smtClean="0"/>
              <a:t>a.Au_fname</a:t>
            </a:r>
            <a:r>
              <a:rPr lang="en-US" altLang="en-US" dirty="0" smtClean="0"/>
              <a:t>, </a:t>
            </a:r>
            <a:r>
              <a:rPr lang="en-US" altLang="en-US" dirty="0" err="1" smtClean="0"/>
              <a:t>a.Au_lname</a:t>
            </a:r>
            <a:r>
              <a:rPr lang="en-US" altLang="en-US" dirty="0" smtClean="0"/>
              <a:t>, </a:t>
            </a:r>
            <a:r>
              <a:rPr lang="en-US" altLang="en-US" dirty="0" err="1" smtClean="0"/>
              <a:t>p.Pub_name</a:t>
            </a:r>
            <a:endParaRPr lang="en-US" altLang="en-US" dirty="0" smtClean="0"/>
          </a:p>
          <a:p>
            <a:pPr eaLnBrk="1" hangingPunct="1">
              <a:buFont typeface="Wingdings" panose="05000000000000000000" pitchFamily="2" charset="2"/>
              <a:buNone/>
            </a:pPr>
            <a:r>
              <a:rPr lang="en-US" altLang="en-US" dirty="0" smtClean="0"/>
              <a:t>	FROM    Authors a RIGHT OUTER JOIN Publishers p</a:t>
            </a:r>
          </a:p>
          <a:p>
            <a:pPr eaLnBrk="1" hangingPunct="1">
              <a:buFont typeface="Wingdings" panose="05000000000000000000" pitchFamily="2" charset="2"/>
              <a:buNone/>
            </a:pPr>
            <a:r>
              <a:rPr lang="en-US" altLang="en-US" dirty="0" smtClean="0"/>
              <a:t>	ON </a:t>
            </a:r>
            <a:r>
              <a:rPr lang="en-US" altLang="en-US" dirty="0" err="1" smtClean="0"/>
              <a:t>a.City</a:t>
            </a:r>
            <a:r>
              <a:rPr lang="en-US" altLang="en-US" dirty="0" smtClean="0"/>
              <a:t> = </a:t>
            </a:r>
            <a:r>
              <a:rPr lang="en-US" altLang="en-US" dirty="0" err="1" smtClean="0"/>
              <a:t>p.City</a:t>
            </a:r>
            <a:endParaRPr lang="en-US" altLang="en-US" dirty="0" smtClean="0"/>
          </a:p>
          <a:p>
            <a:pPr eaLnBrk="1" hangingPunct="1">
              <a:buFont typeface="Wingdings" panose="05000000000000000000" pitchFamily="2" charset="2"/>
              <a:buNone/>
            </a:pPr>
            <a:r>
              <a:rPr lang="en-US" altLang="en-US" dirty="0" smtClean="0"/>
              <a:t>	ORDER BY </a:t>
            </a:r>
            <a:r>
              <a:rPr lang="en-US" altLang="en-US" dirty="0" err="1" smtClean="0"/>
              <a:t>p.Pub_name</a:t>
            </a:r>
            <a:r>
              <a:rPr lang="en-US" altLang="en-US" dirty="0" smtClean="0"/>
              <a:t> ASC, </a:t>
            </a:r>
            <a:r>
              <a:rPr lang="en-US" altLang="en-US" dirty="0" err="1" smtClean="0"/>
              <a:t>a.Au_lname</a:t>
            </a:r>
            <a:r>
              <a:rPr lang="en-US" altLang="en-US" dirty="0" smtClean="0"/>
              <a:t> ASC, </a:t>
            </a:r>
            <a:r>
              <a:rPr lang="en-US" altLang="en-US" dirty="0" err="1" smtClean="0"/>
              <a:t>a.Au_fname</a:t>
            </a:r>
            <a:r>
              <a:rPr lang="en-US" altLang="en-US" dirty="0" smtClean="0"/>
              <a:t> ASC</a:t>
            </a:r>
          </a:p>
        </p:txBody>
      </p:sp>
    </p:spTree>
    <p:extLst>
      <p:ext uri="{BB962C8B-B14F-4D97-AF65-F5344CB8AC3E}">
        <p14:creationId xmlns:p14="http://schemas.microsoft.com/office/powerpoint/2010/main" val="23678115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altLang="en-US" b="1" smtClean="0"/>
              <a:t>Using Full Outer Joins</a:t>
            </a:r>
          </a:p>
        </p:txBody>
      </p:sp>
      <p:sp>
        <p:nvSpPr>
          <p:cNvPr id="120835" name="Rectangle 3"/>
          <p:cNvSpPr>
            <a:spLocks noGrp="1" noChangeArrowheads="1"/>
          </p:cNvSpPr>
          <p:nvPr>
            <p:ph type="body" idx="1"/>
          </p:nvPr>
        </p:nvSpPr>
        <p:spPr>
          <a:xfrm>
            <a:off x="838200" y="1690687"/>
            <a:ext cx="9372600" cy="4440237"/>
          </a:xfrm>
        </p:spPr>
        <p:txBody>
          <a:bodyPr/>
          <a:lstStyle/>
          <a:p>
            <a:pPr eaLnBrk="1" hangingPunct="1">
              <a:buFont typeface="Wingdings" panose="05000000000000000000" pitchFamily="2" charset="2"/>
              <a:buChar char="§"/>
            </a:pPr>
            <a:r>
              <a:rPr lang="en-US" altLang="en-US" dirty="0" smtClean="0"/>
              <a:t>A result set generated by a SELECT statement that includes a full outer join includes all rows from both tables, regardless of whether the tables have a matching value (as defined in the join condition).</a:t>
            </a:r>
          </a:p>
          <a:p>
            <a:pPr eaLnBrk="1" hangingPunct="1">
              <a:buFont typeface="Wingdings" panose="05000000000000000000" pitchFamily="2" charset="2"/>
              <a:buNone/>
            </a:pPr>
            <a:endParaRPr lang="en-US" altLang="en-US" dirty="0" smtClean="0"/>
          </a:p>
          <a:p>
            <a:pPr eaLnBrk="1" hangingPunct="1"/>
            <a:r>
              <a:rPr lang="en-US" altLang="en-US" dirty="0" smtClean="0"/>
              <a:t>In the following SELECT statement, a full outer join is used to retrieve the list of publishers and authors’ first and last names:</a:t>
            </a:r>
          </a:p>
        </p:txBody>
      </p:sp>
    </p:spTree>
    <p:extLst>
      <p:ext uri="{BB962C8B-B14F-4D97-AF65-F5344CB8AC3E}">
        <p14:creationId xmlns:p14="http://schemas.microsoft.com/office/powerpoint/2010/main" val="3706218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50C373-F1D0-494F-8D6D-366C958B3429}" type="slidenum">
              <a:rPr lang="en-GB" smtClean="0"/>
              <a:t>7</a:t>
            </a:fld>
            <a:endParaRPr lang="en-GB"/>
          </a:p>
        </p:txBody>
      </p:sp>
      <p:pic>
        <p:nvPicPr>
          <p:cNvPr id="5" name="Content Placeholder 4"/>
          <p:cNvPicPr>
            <a:picLocks noGrp="1" noChangeAspect="1"/>
          </p:cNvPicPr>
          <p:nvPr>
            <p:ph idx="1"/>
          </p:nvPr>
        </p:nvPicPr>
        <p:blipFill>
          <a:blip r:embed="rId2"/>
          <a:stretch>
            <a:fillRect/>
          </a:stretch>
        </p:blipFill>
        <p:spPr>
          <a:xfrm>
            <a:off x="650631" y="993770"/>
            <a:ext cx="10814538" cy="5679591"/>
          </a:xfrm>
          <a:prstGeom prst="rect">
            <a:avLst/>
          </a:prstGeom>
        </p:spPr>
      </p:pic>
    </p:spTree>
    <p:extLst>
      <p:ext uri="{BB962C8B-B14F-4D97-AF65-F5344CB8AC3E}">
        <p14:creationId xmlns:p14="http://schemas.microsoft.com/office/powerpoint/2010/main" val="8552832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937238" y="802909"/>
            <a:ext cx="8229600" cy="630237"/>
          </a:xfrm>
        </p:spPr>
        <p:txBody>
          <a:bodyPr/>
          <a:lstStyle/>
          <a:p>
            <a:pPr eaLnBrk="1" hangingPunct="1"/>
            <a:r>
              <a:rPr lang="en-US" altLang="en-US" sz="3800" b="1" dirty="0"/>
              <a:t>Using Full Outer Joins</a:t>
            </a:r>
          </a:p>
        </p:txBody>
      </p:sp>
      <p:sp>
        <p:nvSpPr>
          <p:cNvPr id="121859" name="Rectangle 3"/>
          <p:cNvSpPr>
            <a:spLocks noGrp="1" noChangeArrowheads="1"/>
          </p:cNvSpPr>
          <p:nvPr>
            <p:ph type="body" idx="1"/>
          </p:nvPr>
        </p:nvSpPr>
        <p:spPr>
          <a:xfrm>
            <a:off x="1200150" y="1433146"/>
            <a:ext cx="9467850" cy="4770804"/>
          </a:xfrm>
        </p:spPr>
        <p:txBody>
          <a:bodyPr/>
          <a:lstStyle/>
          <a:p>
            <a:pPr eaLnBrk="1" hangingPunct="1">
              <a:buFont typeface="Wingdings" panose="05000000000000000000" pitchFamily="2" charset="2"/>
              <a:buNone/>
            </a:pPr>
            <a:r>
              <a:rPr lang="en-US" altLang="en-US" dirty="0" smtClean="0"/>
              <a:t>	</a:t>
            </a:r>
          </a:p>
          <a:p>
            <a:pPr eaLnBrk="1" hangingPunct="1">
              <a:buFont typeface="Wingdings" panose="05000000000000000000" pitchFamily="2" charset="2"/>
              <a:buNone/>
            </a:pPr>
            <a:r>
              <a:rPr lang="en-US" altLang="en-US" dirty="0" smtClean="0"/>
              <a:t>	USE Pubs</a:t>
            </a:r>
          </a:p>
          <a:p>
            <a:pPr eaLnBrk="1" hangingPunct="1">
              <a:buFont typeface="Wingdings" panose="05000000000000000000" pitchFamily="2" charset="2"/>
              <a:buNone/>
            </a:pPr>
            <a:r>
              <a:rPr lang="en-US" altLang="en-US" dirty="0" smtClean="0"/>
              <a:t>	SELECT </a:t>
            </a:r>
            <a:r>
              <a:rPr lang="en-US" altLang="en-US" dirty="0" err="1" smtClean="0"/>
              <a:t>a.Au_fname</a:t>
            </a:r>
            <a:r>
              <a:rPr lang="en-US" altLang="en-US" dirty="0" smtClean="0"/>
              <a:t>, </a:t>
            </a:r>
            <a:r>
              <a:rPr lang="en-US" altLang="en-US" dirty="0" err="1" smtClean="0"/>
              <a:t>a.Au_lname</a:t>
            </a:r>
            <a:r>
              <a:rPr lang="en-US" altLang="en-US" dirty="0" smtClean="0"/>
              <a:t>, </a:t>
            </a:r>
            <a:r>
              <a:rPr lang="en-US" altLang="en-US" dirty="0" err="1" smtClean="0"/>
              <a:t>p.Pub_name</a:t>
            </a:r>
            <a:endParaRPr lang="en-US" altLang="en-US" dirty="0" smtClean="0"/>
          </a:p>
          <a:p>
            <a:pPr eaLnBrk="1" hangingPunct="1">
              <a:buFont typeface="Wingdings" panose="05000000000000000000" pitchFamily="2" charset="2"/>
              <a:buNone/>
            </a:pPr>
            <a:r>
              <a:rPr lang="en-US" altLang="en-US" dirty="0" smtClean="0"/>
              <a:t>	FROM    Authors a FULL OUTER JOIN Publishers p</a:t>
            </a:r>
          </a:p>
          <a:p>
            <a:pPr eaLnBrk="1" hangingPunct="1">
              <a:buFont typeface="Wingdings" panose="05000000000000000000" pitchFamily="2" charset="2"/>
              <a:buNone/>
            </a:pPr>
            <a:r>
              <a:rPr lang="en-US" altLang="en-US" dirty="0" smtClean="0"/>
              <a:t>	ON </a:t>
            </a:r>
            <a:r>
              <a:rPr lang="en-US" altLang="en-US" dirty="0" err="1" smtClean="0"/>
              <a:t>a.City</a:t>
            </a:r>
            <a:r>
              <a:rPr lang="en-US" altLang="en-US" dirty="0" smtClean="0"/>
              <a:t> = </a:t>
            </a:r>
            <a:r>
              <a:rPr lang="en-US" altLang="en-US" dirty="0" err="1" smtClean="0"/>
              <a:t>p.City</a:t>
            </a:r>
            <a:endParaRPr lang="en-US" altLang="en-US" dirty="0" smtClean="0"/>
          </a:p>
          <a:p>
            <a:pPr eaLnBrk="1" hangingPunct="1">
              <a:buFont typeface="Wingdings" panose="05000000000000000000" pitchFamily="2" charset="2"/>
              <a:buNone/>
            </a:pPr>
            <a:r>
              <a:rPr lang="en-US" altLang="en-US" dirty="0" smtClean="0"/>
              <a:t>	ORDER BY </a:t>
            </a:r>
            <a:r>
              <a:rPr lang="en-US" altLang="en-US" dirty="0" err="1" smtClean="0"/>
              <a:t>p.Pub_name</a:t>
            </a:r>
            <a:r>
              <a:rPr lang="en-US" altLang="en-US" dirty="0" smtClean="0"/>
              <a:t> ASC, </a:t>
            </a:r>
            <a:r>
              <a:rPr lang="en-US" altLang="en-US" dirty="0" err="1" smtClean="0"/>
              <a:t>a.Au_lname</a:t>
            </a:r>
            <a:r>
              <a:rPr lang="en-US" altLang="en-US" dirty="0" smtClean="0"/>
              <a:t> ASC,   </a:t>
            </a:r>
          </a:p>
          <a:p>
            <a:pPr eaLnBrk="1" hangingPunct="1">
              <a:buFont typeface="Wingdings" panose="05000000000000000000" pitchFamily="2" charset="2"/>
              <a:buNone/>
            </a:pPr>
            <a:r>
              <a:rPr lang="en-US" altLang="en-US" dirty="0" smtClean="0"/>
              <a:t>                       </a:t>
            </a:r>
            <a:r>
              <a:rPr lang="en-US" altLang="en-US" dirty="0" err="1" smtClean="0"/>
              <a:t>a.Au_fname</a:t>
            </a:r>
            <a:r>
              <a:rPr lang="en-US" altLang="en-US" dirty="0" smtClean="0"/>
              <a:t> ASC</a:t>
            </a:r>
          </a:p>
        </p:txBody>
      </p:sp>
    </p:spTree>
    <p:extLst>
      <p:ext uri="{BB962C8B-B14F-4D97-AF65-F5344CB8AC3E}">
        <p14:creationId xmlns:p14="http://schemas.microsoft.com/office/powerpoint/2010/main" val="268039348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altLang="en-US" smtClean="0"/>
              <a:t>Using Full Outer Joins</a:t>
            </a:r>
          </a:p>
        </p:txBody>
      </p:sp>
      <p:sp>
        <p:nvSpPr>
          <p:cNvPr id="122883" name="Content Placeholder 2"/>
          <p:cNvSpPr>
            <a:spLocks noGrp="1"/>
          </p:cNvSpPr>
          <p:nvPr>
            <p:ph idx="1"/>
          </p:nvPr>
        </p:nvSpPr>
        <p:spPr>
          <a:xfrm>
            <a:off x="1703389" y="1600201"/>
            <a:ext cx="8713787" cy="4530725"/>
          </a:xfrm>
        </p:spPr>
        <p:txBody>
          <a:bodyPr/>
          <a:lstStyle/>
          <a:p>
            <a:pPr marL="0" indent="0">
              <a:buNone/>
            </a:pPr>
            <a:r>
              <a:rPr lang="en-US" altLang="en-US"/>
              <a:t>SELECT Customers.CustomerName, Orders.OrderID</a:t>
            </a:r>
          </a:p>
          <a:p>
            <a:pPr marL="0" indent="0">
              <a:buNone/>
            </a:pPr>
            <a:r>
              <a:rPr lang="en-US" altLang="en-US"/>
              <a:t>FROM Customers FULL OUTER JOIN Orders</a:t>
            </a:r>
          </a:p>
          <a:p>
            <a:pPr marL="0" indent="0">
              <a:buNone/>
            </a:pPr>
            <a:r>
              <a:rPr lang="en-US" altLang="en-US"/>
              <a:t>ON Customers.CustomerID=Orders.CustomerID</a:t>
            </a:r>
          </a:p>
          <a:p>
            <a:pPr marL="0" indent="0">
              <a:buNone/>
            </a:pPr>
            <a:r>
              <a:rPr lang="en-US" altLang="en-US"/>
              <a:t>ORDER BY Customers.CustomerName</a:t>
            </a:r>
            <a:r>
              <a:rPr lang="en-US" altLang="en-US" smtClean="0"/>
              <a:t>;</a:t>
            </a:r>
          </a:p>
        </p:txBody>
      </p:sp>
    </p:spTree>
    <p:extLst>
      <p:ext uri="{BB962C8B-B14F-4D97-AF65-F5344CB8AC3E}">
        <p14:creationId xmlns:p14="http://schemas.microsoft.com/office/powerpoint/2010/main" val="14610467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984737" y="931985"/>
            <a:ext cx="9891347" cy="5665666"/>
          </a:xfrm>
        </p:spPr>
      </p:pic>
    </p:spTree>
    <p:extLst>
      <p:ext uri="{BB962C8B-B14F-4D97-AF65-F5344CB8AC3E}">
        <p14:creationId xmlns:p14="http://schemas.microsoft.com/office/powerpoint/2010/main" val="19929904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329104" y="787890"/>
            <a:ext cx="8686800" cy="487363"/>
          </a:xfrm>
        </p:spPr>
        <p:txBody>
          <a:bodyPr>
            <a:normAutofit fontScale="90000"/>
          </a:bodyPr>
          <a:lstStyle/>
          <a:p>
            <a:pPr eaLnBrk="1" hangingPunct="1"/>
            <a:r>
              <a:rPr lang="en-US" altLang="en-US" sz="3200" b="1" dirty="0"/>
              <a:t>Defining Subqueries inside SELECT Statement</a:t>
            </a:r>
          </a:p>
        </p:txBody>
      </p:sp>
      <p:sp>
        <p:nvSpPr>
          <p:cNvPr id="109571" name="Rectangle 3"/>
          <p:cNvSpPr>
            <a:spLocks noGrp="1" noChangeArrowheads="1"/>
          </p:cNvSpPr>
          <p:nvPr>
            <p:ph type="body" idx="1"/>
          </p:nvPr>
        </p:nvSpPr>
        <p:spPr>
          <a:xfrm>
            <a:off x="677008" y="1705708"/>
            <a:ext cx="9990992" cy="5152291"/>
          </a:xfrm>
        </p:spPr>
        <p:txBody>
          <a:bodyPr>
            <a:normAutofit fontScale="92500" lnSpcReduction="10000"/>
          </a:bodyPr>
          <a:lstStyle/>
          <a:p>
            <a:pPr eaLnBrk="1" hangingPunct="1">
              <a:buSzTx/>
              <a:buFont typeface="Wingdings" panose="05000000000000000000" pitchFamily="2" charset="2"/>
              <a:buChar char="§"/>
              <a:defRPr/>
            </a:pPr>
            <a:r>
              <a:rPr lang="en-US" sz="2600" dirty="0"/>
              <a:t>A </a:t>
            </a:r>
            <a:r>
              <a:rPr lang="en-US" sz="2600" dirty="0" err="1"/>
              <a:t>subquery</a:t>
            </a:r>
            <a:r>
              <a:rPr lang="en-US" sz="2600" dirty="0"/>
              <a:t> is a SELECT statement that returns a</a:t>
            </a:r>
          </a:p>
          <a:p>
            <a:pPr eaLnBrk="1" hangingPunct="1">
              <a:buSzTx/>
              <a:buFont typeface="Wingdings" panose="05000000000000000000" pitchFamily="2" charset="2"/>
              <a:buNone/>
              <a:defRPr/>
            </a:pPr>
            <a:r>
              <a:rPr lang="en-US" sz="2600" dirty="0"/>
              <a:t> single value and is nested inside a SELECT, INSERT,</a:t>
            </a:r>
          </a:p>
          <a:p>
            <a:pPr eaLnBrk="1" hangingPunct="1">
              <a:buSzTx/>
              <a:buFont typeface="Wingdings" panose="05000000000000000000" pitchFamily="2" charset="2"/>
              <a:buNone/>
              <a:defRPr/>
            </a:pPr>
            <a:r>
              <a:rPr lang="en-US" sz="2600" dirty="0"/>
              <a:t> UPDATE or DELETE statement or inside another</a:t>
            </a:r>
          </a:p>
          <a:p>
            <a:pPr eaLnBrk="1" hangingPunct="1">
              <a:buSzTx/>
              <a:buFont typeface="Wingdings" panose="05000000000000000000" pitchFamily="2" charset="2"/>
              <a:buNone/>
              <a:defRPr/>
            </a:pPr>
            <a:r>
              <a:rPr lang="en-US" sz="2600" dirty="0"/>
              <a:t> </a:t>
            </a:r>
            <a:r>
              <a:rPr lang="en-US" sz="2600" dirty="0" err="1"/>
              <a:t>subquery</a:t>
            </a:r>
            <a:r>
              <a:rPr lang="en-US" sz="2600" dirty="0"/>
              <a:t>. </a:t>
            </a:r>
          </a:p>
          <a:p>
            <a:pPr marL="0" indent="0">
              <a:buNone/>
              <a:defRPr/>
            </a:pPr>
            <a:endParaRPr lang="en-US" sz="2600" dirty="0"/>
          </a:p>
          <a:p>
            <a:pPr eaLnBrk="1" hangingPunct="1">
              <a:buSzTx/>
              <a:buFont typeface="Wingdings" panose="05000000000000000000" pitchFamily="2" charset="2"/>
              <a:buChar char="§"/>
              <a:defRPr/>
            </a:pPr>
            <a:r>
              <a:rPr lang="en-US" sz="2600" dirty="0"/>
              <a:t>A </a:t>
            </a:r>
            <a:r>
              <a:rPr lang="en-US" sz="2600" dirty="0" err="1"/>
              <a:t>subquery</a:t>
            </a:r>
            <a:r>
              <a:rPr lang="en-US" sz="2600" dirty="0"/>
              <a:t> can be used anywhere an expression is </a:t>
            </a:r>
          </a:p>
          <a:p>
            <a:pPr eaLnBrk="1" hangingPunct="1">
              <a:buSzTx/>
              <a:buFont typeface="Wingdings" panose="05000000000000000000" pitchFamily="2" charset="2"/>
              <a:buNone/>
              <a:defRPr/>
            </a:pPr>
            <a:r>
              <a:rPr lang="en-US" sz="2600" dirty="0"/>
              <a:t>allowed. A </a:t>
            </a:r>
            <a:r>
              <a:rPr lang="en-US" sz="2600" dirty="0" err="1"/>
              <a:t>subquery</a:t>
            </a:r>
            <a:r>
              <a:rPr lang="en-US" sz="2600" dirty="0"/>
              <a:t> is also called an inner query or</a:t>
            </a:r>
          </a:p>
          <a:p>
            <a:pPr eaLnBrk="1" hangingPunct="1">
              <a:buSzTx/>
              <a:buFont typeface="Wingdings" panose="05000000000000000000" pitchFamily="2" charset="2"/>
              <a:buNone/>
              <a:defRPr/>
            </a:pPr>
            <a:r>
              <a:rPr lang="en-US" sz="2600" dirty="0"/>
              <a:t> inner select, while the statement containing a</a:t>
            </a:r>
          </a:p>
          <a:p>
            <a:pPr eaLnBrk="1" hangingPunct="1">
              <a:buSzTx/>
              <a:buFont typeface="Wingdings" panose="05000000000000000000" pitchFamily="2" charset="2"/>
              <a:buNone/>
              <a:defRPr/>
            </a:pPr>
            <a:r>
              <a:rPr lang="en-US" sz="2600" dirty="0"/>
              <a:t> </a:t>
            </a:r>
            <a:r>
              <a:rPr lang="en-US" sz="2600" dirty="0" err="1"/>
              <a:t>subquery</a:t>
            </a:r>
            <a:r>
              <a:rPr lang="en-US" sz="2600" dirty="0"/>
              <a:t> is called an outer select.</a:t>
            </a:r>
          </a:p>
          <a:p>
            <a:pPr eaLnBrk="1" hangingPunct="1">
              <a:buSzTx/>
              <a:buFont typeface="Wingdings" panose="05000000000000000000" pitchFamily="2" charset="2"/>
              <a:buChar char="§"/>
              <a:defRPr/>
            </a:pPr>
            <a:endParaRPr lang="en-US" sz="2600" dirty="0"/>
          </a:p>
          <a:p>
            <a:pPr eaLnBrk="1" hangingPunct="1">
              <a:buSzTx/>
              <a:buFont typeface="Wingdings" panose="05000000000000000000" pitchFamily="2" charset="2"/>
              <a:buChar char="§"/>
              <a:defRPr/>
            </a:pPr>
            <a:r>
              <a:rPr lang="en-US" sz="2600" dirty="0"/>
              <a:t>In the following example, a </a:t>
            </a:r>
            <a:r>
              <a:rPr lang="en-US" sz="2600" dirty="0" err="1"/>
              <a:t>subquery</a:t>
            </a:r>
            <a:r>
              <a:rPr lang="en-US" sz="2600" dirty="0"/>
              <a:t> is nested in the</a:t>
            </a:r>
          </a:p>
          <a:p>
            <a:pPr eaLnBrk="1" hangingPunct="1">
              <a:buSzTx/>
              <a:buFont typeface="Wingdings" panose="05000000000000000000" pitchFamily="2" charset="2"/>
              <a:buNone/>
              <a:defRPr/>
            </a:pPr>
            <a:r>
              <a:rPr lang="en-US" sz="2600" dirty="0"/>
              <a:t> WHERE clause of the outer SELECT statement:</a:t>
            </a:r>
          </a:p>
        </p:txBody>
      </p:sp>
    </p:spTree>
    <p:extLst>
      <p:ext uri="{BB962C8B-B14F-4D97-AF65-F5344CB8AC3E}">
        <p14:creationId xmlns:p14="http://schemas.microsoft.com/office/powerpoint/2010/main" val="7107432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smtClean="0"/>
              <a:t>Subqueries</a:t>
            </a:r>
          </a:p>
        </p:txBody>
      </p:sp>
      <p:sp>
        <p:nvSpPr>
          <p:cNvPr id="125955" name="Content Placeholder 2"/>
          <p:cNvSpPr>
            <a:spLocks noGrp="1"/>
          </p:cNvSpPr>
          <p:nvPr>
            <p:ph idx="1"/>
          </p:nvPr>
        </p:nvSpPr>
        <p:spPr>
          <a:xfrm>
            <a:off x="1981200" y="1268413"/>
            <a:ext cx="8229600" cy="4862512"/>
          </a:xfrm>
        </p:spPr>
        <p:txBody>
          <a:bodyPr/>
          <a:lstStyle/>
          <a:p>
            <a:r>
              <a:rPr lang="en-US" altLang="en-US" smtClean="0"/>
              <a:t>Subqueries are an alternate way of returning data from multiple tables.</a:t>
            </a:r>
          </a:p>
          <a:p>
            <a:r>
              <a:rPr lang="en-US" altLang="en-US" smtClean="0"/>
              <a:t>Subqueries can be used with the following SQL statements along with the comparision operators like =, &lt;, &gt;, &gt;=, &lt;= etc.</a:t>
            </a:r>
          </a:p>
        </p:txBody>
      </p:sp>
    </p:spTree>
    <p:extLst>
      <p:ext uri="{BB962C8B-B14F-4D97-AF65-F5344CB8AC3E}">
        <p14:creationId xmlns:p14="http://schemas.microsoft.com/office/powerpoint/2010/main" val="10746724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831731" y="664674"/>
            <a:ext cx="8229600" cy="703262"/>
          </a:xfrm>
        </p:spPr>
        <p:txBody>
          <a:bodyPr/>
          <a:lstStyle/>
          <a:p>
            <a:pPr eaLnBrk="1" hangingPunct="1"/>
            <a:r>
              <a:rPr lang="en-US" altLang="en-US" b="1" dirty="0"/>
              <a:t>Subquery - Example</a:t>
            </a:r>
          </a:p>
        </p:txBody>
      </p:sp>
      <p:sp>
        <p:nvSpPr>
          <p:cNvPr id="126979" name="Rectangle 3"/>
          <p:cNvSpPr>
            <a:spLocks noGrp="1" noChangeArrowheads="1"/>
          </p:cNvSpPr>
          <p:nvPr>
            <p:ph type="body" idx="1"/>
          </p:nvPr>
        </p:nvSpPr>
        <p:spPr>
          <a:xfrm>
            <a:off x="1400907" y="1491028"/>
            <a:ext cx="8229600" cy="5149850"/>
          </a:xfrm>
        </p:spPr>
        <p:txBody>
          <a:bodyPr/>
          <a:lstStyle/>
          <a:p>
            <a:pPr eaLnBrk="1" hangingPunct="1">
              <a:lnSpc>
                <a:spcPct val="90000"/>
              </a:lnSpc>
              <a:buFont typeface="Wingdings" panose="05000000000000000000" pitchFamily="2" charset="2"/>
              <a:buNone/>
            </a:pPr>
            <a:r>
              <a:rPr lang="en-US" altLang="en-US" dirty="0" smtClean="0"/>
              <a:t>USE </a:t>
            </a:r>
            <a:r>
              <a:rPr lang="en-US" altLang="en-US" dirty="0" err="1" smtClean="0"/>
              <a:t>Northwind</a:t>
            </a:r>
            <a:endParaRPr lang="en-US" altLang="en-US" dirty="0" smtClean="0"/>
          </a:p>
          <a:p>
            <a:pPr eaLnBrk="1" hangingPunct="1">
              <a:lnSpc>
                <a:spcPct val="90000"/>
              </a:lnSpc>
              <a:buFont typeface="Wingdings" panose="05000000000000000000" pitchFamily="2" charset="2"/>
              <a:buNone/>
            </a:pPr>
            <a:r>
              <a:rPr lang="en-US" altLang="en-US" dirty="0" smtClean="0"/>
              <a:t>SELECT </a:t>
            </a:r>
            <a:r>
              <a:rPr lang="en-US" altLang="en-US" dirty="0" err="1" smtClean="0"/>
              <a:t>ProductName</a:t>
            </a:r>
            <a:endParaRPr lang="en-US" altLang="en-US" dirty="0" smtClean="0"/>
          </a:p>
          <a:p>
            <a:pPr eaLnBrk="1" hangingPunct="1">
              <a:lnSpc>
                <a:spcPct val="90000"/>
              </a:lnSpc>
              <a:buFont typeface="Wingdings" panose="05000000000000000000" pitchFamily="2" charset="2"/>
              <a:buNone/>
            </a:pPr>
            <a:r>
              <a:rPr lang="en-US" altLang="en-US" dirty="0" smtClean="0"/>
              <a:t>FROM Products</a:t>
            </a:r>
          </a:p>
          <a:p>
            <a:pPr eaLnBrk="1" hangingPunct="1">
              <a:lnSpc>
                <a:spcPct val="90000"/>
              </a:lnSpc>
              <a:buFont typeface="Wingdings" panose="05000000000000000000" pitchFamily="2" charset="2"/>
              <a:buNone/>
            </a:pPr>
            <a:r>
              <a:rPr lang="en-US" altLang="en-US" dirty="0" smtClean="0"/>
              <a:t>WHERE </a:t>
            </a:r>
            <a:r>
              <a:rPr lang="en-US" altLang="en-US" dirty="0" err="1" smtClean="0"/>
              <a:t>UnitPrice</a:t>
            </a:r>
            <a:r>
              <a:rPr lang="en-US" altLang="en-US" dirty="0" smtClean="0"/>
              <a:t> = </a:t>
            </a:r>
          </a:p>
          <a:p>
            <a:pPr eaLnBrk="1" hangingPunct="1">
              <a:lnSpc>
                <a:spcPct val="90000"/>
              </a:lnSpc>
              <a:buFont typeface="Wingdings" panose="05000000000000000000" pitchFamily="2" charset="2"/>
              <a:buNone/>
            </a:pPr>
            <a:r>
              <a:rPr lang="en-US" altLang="en-US" dirty="0" smtClean="0"/>
              <a:t>	   {</a:t>
            </a:r>
          </a:p>
          <a:p>
            <a:pPr eaLnBrk="1" hangingPunct="1">
              <a:lnSpc>
                <a:spcPct val="90000"/>
              </a:lnSpc>
              <a:buFont typeface="Wingdings" panose="05000000000000000000" pitchFamily="2" charset="2"/>
              <a:buNone/>
            </a:pPr>
            <a:r>
              <a:rPr lang="en-US" altLang="en-US" dirty="0" smtClean="0"/>
              <a:t>	    SELECT </a:t>
            </a:r>
            <a:r>
              <a:rPr lang="en-US" altLang="en-US" dirty="0" err="1" smtClean="0"/>
              <a:t>UnitPrice</a:t>
            </a:r>
            <a:endParaRPr lang="en-US" altLang="en-US" dirty="0" smtClean="0"/>
          </a:p>
          <a:p>
            <a:pPr eaLnBrk="1" hangingPunct="1">
              <a:lnSpc>
                <a:spcPct val="90000"/>
              </a:lnSpc>
              <a:buFont typeface="Wingdings" panose="05000000000000000000" pitchFamily="2" charset="2"/>
              <a:buNone/>
            </a:pPr>
            <a:r>
              <a:rPr lang="en-US" altLang="en-US" dirty="0" smtClean="0"/>
              <a:t>       FROM Products</a:t>
            </a:r>
          </a:p>
          <a:p>
            <a:pPr eaLnBrk="1" hangingPunct="1">
              <a:lnSpc>
                <a:spcPct val="90000"/>
              </a:lnSpc>
              <a:buFont typeface="Wingdings" panose="05000000000000000000" pitchFamily="2" charset="2"/>
              <a:buNone/>
            </a:pPr>
            <a:r>
              <a:rPr lang="en-US" altLang="en-US" dirty="0" smtClean="0"/>
              <a:t>	    WHERE </a:t>
            </a:r>
            <a:r>
              <a:rPr lang="en-US" altLang="en-US" dirty="0" err="1" smtClean="0"/>
              <a:t>ProductName</a:t>
            </a:r>
            <a:r>
              <a:rPr lang="en-US" altLang="en-US" dirty="0" smtClean="0"/>
              <a:t> = ‘Sir Rodney’ ‘s   </a:t>
            </a:r>
          </a:p>
          <a:p>
            <a:pPr eaLnBrk="1" hangingPunct="1">
              <a:lnSpc>
                <a:spcPct val="90000"/>
              </a:lnSpc>
              <a:buFont typeface="Wingdings" panose="05000000000000000000" pitchFamily="2" charset="2"/>
              <a:buNone/>
            </a:pPr>
            <a:r>
              <a:rPr lang="en-US" altLang="en-US" dirty="0" smtClean="0"/>
              <a:t>                                                 Scones’</a:t>
            </a:r>
          </a:p>
          <a:p>
            <a:pPr eaLnBrk="1" hangingPunct="1">
              <a:lnSpc>
                <a:spcPct val="90000"/>
              </a:lnSpc>
              <a:buFont typeface="Wingdings" panose="05000000000000000000" pitchFamily="2" charset="2"/>
              <a:buNone/>
            </a:pPr>
            <a:r>
              <a:rPr lang="en-US" altLang="en-US" dirty="0" smtClean="0"/>
              <a:t>        }</a:t>
            </a:r>
          </a:p>
        </p:txBody>
      </p:sp>
    </p:spTree>
    <p:extLst>
      <p:ext uri="{BB962C8B-B14F-4D97-AF65-F5344CB8AC3E}">
        <p14:creationId xmlns:p14="http://schemas.microsoft.com/office/powerpoint/2010/main" val="76930867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773604" y="689220"/>
            <a:ext cx="8229600" cy="558800"/>
          </a:xfrm>
        </p:spPr>
        <p:txBody>
          <a:bodyPr/>
          <a:lstStyle/>
          <a:p>
            <a:pPr eaLnBrk="1" hangingPunct="1"/>
            <a:r>
              <a:rPr lang="en-US" altLang="en-US" sz="3200" b="1"/>
              <a:t>Subqueries</a:t>
            </a:r>
          </a:p>
        </p:txBody>
      </p:sp>
      <p:sp>
        <p:nvSpPr>
          <p:cNvPr id="128003" name="Rectangle 3"/>
          <p:cNvSpPr>
            <a:spLocks noGrp="1" noChangeArrowheads="1"/>
          </p:cNvSpPr>
          <p:nvPr>
            <p:ph type="body" idx="1"/>
          </p:nvPr>
        </p:nvSpPr>
        <p:spPr>
          <a:xfrm>
            <a:off x="1352793" y="1380392"/>
            <a:ext cx="10226675" cy="5661881"/>
          </a:xfrm>
        </p:spPr>
        <p:txBody>
          <a:bodyPr>
            <a:normAutofit/>
          </a:bodyPr>
          <a:lstStyle/>
          <a:p>
            <a:pPr eaLnBrk="1" hangingPunct="1">
              <a:lnSpc>
                <a:spcPct val="90000"/>
              </a:lnSpc>
            </a:pPr>
            <a:r>
              <a:rPr lang="en-US" altLang="en-US" dirty="0"/>
              <a:t>If  a table only appears in a subquery and not in the outer query, then columns from that table cannot be included in the output (the select list of the outer query).</a:t>
            </a:r>
          </a:p>
          <a:p>
            <a:pPr eaLnBrk="1" hangingPunct="1">
              <a:lnSpc>
                <a:spcPct val="90000"/>
              </a:lnSpc>
              <a:buFont typeface="Wingdings" panose="05000000000000000000" pitchFamily="2" charset="2"/>
              <a:buNone/>
            </a:pPr>
            <a:endParaRPr lang="en-US" altLang="en-US" sz="900" b="1" dirty="0"/>
          </a:p>
          <a:p>
            <a:pPr eaLnBrk="1" hangingPunct="1">
              <a:lnSpc>
                <a:spcPct val="90000"/>
              </a:lnSpc>
              <a:buFont typeface="Wingdings" panose="05000000000000000000" pitchFamily="2" charset="2"/>
              <a:buNone/>
            </a:pPr>
            <a:r>
              <a:rPr lang="en-US" altLang="en-US" b="1" dirty="0"/>
              <a:t>Types of Subqueries</a:t>
            </a:r>
            <a:endParaRPr lang="en-US" altLang="en-US" dirty="0"/>
          </a:p>
          <a:p>
            <a:pPr eaLnBrk="1" hangingPunct="1">
              <a:lnSpc>
                <a:spcPct val="90000"/>
              </a:lnSpc>
              <a:buFont typeface="Wingdings" panose="05000000000000000000" pitchFamily="2" charset="2"/>
              <a:buNone/>
            </a:pPr>
            <a:r>
              <a:rPr lang="en-US" altLang="en-US" dirty="0"/>
              <a:t>	Subqueries can be specified in many places within a SELECT statement. Statements that include a subquery usually take one of the following formats:</a:t>
            </a:r>
          </a:p>
          <a:p>
            <a:pPr eaLnBrk="1" hangingPunct="1">
              <a:lnSpc>
                <a:spcPct val="90000"/>
              </a:lnSpc>
              <a:buFont typeface="Wingdings" panose="05000000000000000000" pitchFamily="2" charset="2"/>
              <a:buNone/>
            </a:pPr>
            <a:endParaRPr lang="en-US" altLang="en-US" sz="900" dirty="0"/>
          </a:p>
          <a:p>
            <a:pPr eaLnBrk="1" hangingPunct="1">
              <a:lnSpc>
                <a:spcPct val="90000"/>
              </a:lnSpc>
              <a:buFont typeface="Wingdings" panose="05000000000000000000" pitchFamily="2" charset="2"/>
              <a:buNone/>
            </a:pPr>
            <a:r>
              <a:rPr lang="en-US" altLang="en-US" dirty="0"/>
              <a:t>	WHERE &lt;expression&gt; [NOT] IN (&lt;subquery&gt;)</a:t>
            </a:r>
            <a:endParaRPr lang="en-GB" altLang="en-US" dirty="0"/>
          </a:p>
          <a:p>
            <a:pPr eaLnBrk="1" hangingPunct="1">
              <a:lnSpc>
                <a:spcPct val="90000"/>
              </a:lnSpc>
              <a:buFont typeface="Wingdings" panose="05000000000000000000" pitchFamily="2" charset="2"/>
              <a:buNone/>
            </a:pPr>
            <a:r>
              <a:rPr lang="en-US" altLang="en-US" dirty="0"/>
              <a:t>	WHERE &lt;expression&gt; &lt;</a:t>
            </a:r>
            <a:r>
              <a:rPr lang="en-US" altLang="en-US" dirty="0" err="1"/>
              <a:t>comparison_operator</a:t>
            </a:r>
            <a:r>
              <a:rPr lang="en-US" altLang="en-US" dirty="0"/>
              <a:t>&gt; [ANY | ALL] (&lt;subquery&gt;)</a:t>
            </a:r>
            <a:endParaRPr lang="en-GB" altLang="en-US" dirty="0"/>
          </a:p>
          <a:p>
            <a:pPr eaLnBrk="1" hangingPunct="1">
              <a:lnSpc>
                <a:spcPct val="90000"/>
              </a:lnSpc>
              <a:buFont typeface="Wingdings" panose="05000000000000000000" pitchFamily="2" charset="2"/>
              <a:buNone/>
            </a:pPr>
            <a:r>
              <a:rPr lang="en-US" altLang="en-US" dirty="0"/>
              <a:t>	WHERE [NOT] EXISTS (&lt;subquery&gt;)</a:t>
            </a:r>
          </a:p>
          <a:p>
            <a:pPr eaLnBrk="1" hangingPunct="1">
              <a:lnSpc>
                <a:spcPct val="90000"/>
              </a:lnSpc>
            </a:pPr>
            <a:endParaRPr lang="en-US" altLang="en-US" dirty="0"/>
          </a:p>
        </p:txBody>
      </p:sp>
    </p:spTree>
    <p:extLst>
      <p:ext uri="{BB962C8B-B14F-4D97-AF65-F5344CB8AC3E}">
        <p14:creationId xmlns:p14="http://schemas.microsoft.com/office/powerpoint/2010/main" val="3143767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endParaRPr lang="en-US" altLang="en-US" smtClean="0"/>
          </a:p>
        </p:txBody>
      </p:sp>
      <p:pic>
        <p:nvPicPr>
          <p:cNvPr id="12902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788276"/>
            <a:ext cx="10609385" cy="6191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4747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18746" y="926001"/>
            <a:ext cx="9771185" cy="630237"/>
          </a:xfrm>
        </p:spPr>
        <p:txBody>
          <a:bodyPr>
            <a:normAutofit fontScale="90000"/>
          </a:bodyPr>
          <a:lstStyle/>
          <a:p>
            <a:pPr eaLnBrk="1" hangingPunct="1"/>
            <a:r>
              <a:rPr lang="en-US" altLang="en-US" b="1" dirty="0"/>
              <a:t>Subqueries that Are used with IN or NOT IN</a:t>
            </a:r>
          </a:p>
        </p:txBody>
      </p:sp>
      <p:sp>
        <p:nvSpPr>
          <p:cNvPr id="130051" name="Rectangle 3"/>
          <p:cNvSpPr>
            <a:spLocks noGrp="1" noChangeArrowheads="1"/>
          </p:cNvSpPr>
          <p:nvPr>
            <p:ph type="body" idx="1"/>
          </p:nvPr>
        </p:nvSpPr>
        <p:spPr>
          <a:xfrm>
            <a:off x="729762" y="1556238"/>
            <a:ext cx="9830288" cy="5185876"/>
          </a:xfrm>
        </p:spPr>
        <p:txBody>
          <a:bodyPr>
            <a:normAutofit lnSpcReduction="10000"/>
          </a:bodyPr>
          <a:lstStyle/>
          <a:p>
            <a:pPr eaLnBrk="1" hangingPunct="1"/>
            <a:endParaRPr lang="en-US" altLang="en-US" sz="1000" dirty="0"/>
          </a:p>
          <a:p>
            <a:pPr eaLnBrk="1" hangingPunct="1"/>
            <a:r>
              <a:rPr lang="en-US" altLang="en-US" sz="2700" dirty="0"/>
              <a:t>The result of a subquery introduced with IN (or with NOT IN) is a list of zero or more values. </a:t>
            </a:r>
          </a:p>
          <a:p>
            <a:pPr marL="327025" lvl="1" indent="0">
              <a:buNone/>
            </a:pPr>
            <a:r>
              <a:rPr lang="en-US" altLang="en-US" sz="2700" dirty="0" err="1"/>
              <a:t>ie</a:t>
            </a:r>
            <a:r>
              <a:rPr lang="en-US" altLang="en-US" sz="2700" dirty="0"/>
              <a:t>. Usually, a subquery should return only one record, but sometimes it can also return multiple records when used with operators LIKE, IN, NOT IN in the where clause. The query syntax would be like,</a:t>
            </a:r>
          </a:p>
          <a:p>
            <a:pPr marL="327025" lvl="1" indent="0">
              <a:buNone/>
            </a:pPr>
            <a:endParaRPr lang="en-US" altLang="en-US" sz="2700" dirty="0"/>
          </a:p>
          <a:p>
            <a:pPr eaLnBrk="1" hangingPunct="1"/>
            <a:r>
              <a:rPr lang="en-US" altLang="en-US" sz="2700" dirty="0"/>
              <a:t>After the subquery returns the result, the outer query makes use of it. </a:t>
            </a:r>
          </a:p>
          <a:p>
            <a:pPr eaLnBrk="1" hangingPunct="1"/>
            <a:endParaRPr lang="en-US" altLang="en-US" sz="2700" dirty="0"/>
          </a:p>
          <a:p>
            <a:pPr eaLnBrk="1" hangingPunct="1"/>
            <a:r>
              <a:rPr lang="en-US" altLang="en-US" sz="2700" dirty="0"/>
              <a:t>In the following example, a subquery is nested inside the WHERE clause, and the IN keyword is used:</a:t>
            </a:r>
          </a:p>
        </p:txBody>
      </p:sp>
    </p:spTree>
    <p:extLst>
      <p:ext uri="{BB962C8B-B14F-4D97-AF65-F5344CB8AC3E}">
        <p14:creationId xmlns:p14="http://schemas.microsoft.com/office/powerpoint/2010/main" val="87778221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normAutofit fontScale="90000"/>
          </a:bodyPr>
          <a:lstStyle/>
          <a:p>
            <a:r>
              <a:rPr lang="en-US" altLang="en-US" b="1" smtClean="0"/>
              <a:t>SQL LIKE Operator</a:t>
            </a:r>
            <a:br>
              <a:rPr lang="en-US" altLang="en-US" b="1" smtClean="0"/>
            </a:br>
            <a:endParaRPr lang="en-US" altLang="en-US" smtClean="0"/>
          </a:p>
        </p:txBody>
      </p:sp>
      <p:sp>
        <p:nvSpPr>
          <p:cNvPr id="131075" name="Content Placeholder 2"/>
          <p:cNvSpPr>
            <a:spLocks noGrp="1"/>
          </p:cNvSpPr>
          <p:nvPr>
            <p:ph idx="1"/>
          </p:nvPr>
        </p:nvSpPr>
        <p:spPr>
          <a:xfrm>
            <a:off x="1774826" y="1600201"/>
            <a:ext cx="8435975" cy="4530725"/>
          </a:xfrm>
        </p:spPr>
        <p:txBody>
          <a:bodyPr/>
          <a:lstStyle/>
          <a:p>
            <a:r>
              <a:rPr lang="en-US" altLang="en-US" smtClean="0"/>
              <a:t>The LIKE operator is used to list all rows in a table whose column values match a specified pattern. </a:t>
            </a:r>
          </a:p>
          <a:p>
            <a:r>
              <a:rPr lang="en-US" altLang="en-US" smtClean="0"/>
              <a:t>It is useful when you want to search rows to match a specific pattern, or when you do not know the entire value. </a:t>
            </a:r>
          </a:p>
          <a:p>
            <a:r>
              <a:rPr lang="en-US" altLang="en-US" smtClean="0"/>
              <a:t>For this purpose we use a wildcard character '%'.</a:t>
            </a:r>
          </a:p>
        </p:txBody>
      </p:sp>
    </p:spTree>
    <p:extLst>
      <p:ext uri="{BB962C8B-B14F-4D97-AF65-F5344CB8AC3E}">
        <p14:creationId xmlns:p14="http://schemas.microsoft.com/office/powerpoint/2010/main" val="414627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92558" y="947515"/>
            <a:ext cx="10112062" cy="1855787"/>
          </a:xfrm>
        </p:spPr>
        <p:txBody>
          <a:bodyPr>
            <a:normAutofit fontScale="90000"/>
          </a:bodyPr>
          <a:lstStyle/>
          <a:p>
            <a:pPr eaLnBrk="1" hangingPunct="1"/>
            <a:r>
              <a:rPr lang="en-US" altLang="en-US" sz="2800" dirty="0"/>
              <a:t>QUERY 3: For every project located in 'Stafford', list the project number, the controlling department number, and the department manager's last name, address, and birthdate.</a:t>
            </a:r>
            <a:br>
              <a:rPr lang="en-US" altLang="en-US" sz="2800" dirty="0"/>
            </a:br>
            <a:endParaRPr lang="en-US" altLang="en-US" sz="2800" dirty="0"/>
          </a:p>
        </p:txBody>
      </p:sp>
      <p:sp>
        <p:nvSpPr>
          <p:cNvPr id="51203" name="Rectangle 3"/>
          <p:cNvSpPr>
            <a:spLocks noGrp="1" noChangeArrowheads="1"/>
          </p:cNvSpPr>
          <p:nvPr>
            <p:ph type="body" idx="1"/>
          </p:nvPr>
        </p:nvSpPr>
        <p:spPr>
          <a:xfrm>
            <a:off x="734096" y="2987899"/>
            <a:ext cx="10924504" cy="3143027"/>
          </a:xfrm>
        </p:spPr>
        <p:txBody>
          <a:bodyPr/>
          <a:lstStyle/>
          <a:p>
            <a:pPr eaLnBrk="1" hangingPunct="1"/>
            <a:endParaRPr lang="en-US" altLang="en-US" dirty="0" smtClean="0"/>
          </a:p>
          <a:p>
            <a:pPr eaLnBrk="1" hangingPunct="1">
              <a:buFont typeface="Wingdings" panose="05000000000000000000" pitchFamily="2" charset="2"/>
              <a:buNone/>
            </a:pPr>
            <a:r>
              <a:rPr lang="en-US" altLang="en-US" dirty="0" smtClean="0"/>
              <a:t>	SELECT   	PNUMBER, DNUM, LNAME,  </a:t>
            </a:r>
            <a:r>
              <a:rPr lang="en-US" altLang="en-US" dirty="0" smtClean="0"/>
              <a:t> </a:t>
            </a:r>
            <a:endParaRPr lang="en-US" altLang="en-US" dirty="0" smtClean="0"/>
          </a:p>
          <a:p>
            <a:pPr>
              <a:buNone/>
            </a:pPr>
            <a:r>
              <a:rPr lang="en-US" altLang="en-US" dirty="0" smtClean="0"/>
              <a:t>                          BDATE, ADDRESS </a:t>
            </a:r>
            <a:br>
              <a:rPr lang="en-US" altLang="en-US" dirty="0" smtClean="0"/>
            </a:br>
            <a:r>
              <a:rPr lang="en-US" altLang="en-US" dirty="0" smtClean="0"/>
              <a:t>FROM	PROJECT, DEPARTMENT, EMPLOYEE</a:t>
            </a:r>
            <a:br>
              <a:rPr lang="en-US" altLang="en-US" dirty="0" smtClean="0"/>
            </a:br>
            <a:r>
              <a:rPr lang="en-US" altLang="en-US" dirty="0"/>
              <a:t>WHERE PLOCATION=</a:t>
            </a:r>
            <a:r>
              <a:rPr lang="en-US" altLang="en-US" dirty="0" smtClean="0"/>
              <a:t>'Stafford‘ AND </a:t>
            </a:r>
            <a:r>
              <a:rPr lang="en-US" altLang="en-US" dirty="0" smtClean="0"/>
              <a:t>  DNUM=DNUMBER AND MGRSSN=SSN</a:t>
            </a:r>
            <a:endParaRPr lang="en-US" altLang="en-US" dirty="0" smtClean="0"/>
          </a:p>
        </p:txBody>
      </p:sp>
    </p:spTree>
    <p:extLst>
      <p:ext uri="{BB962C8B-B14F-4D97-AF65-F5344CB8AC3E}">
        <p14:creationId xmlns:p14="http://schemas.microsoft.com/office/powerpoint/2010/main" val="42027322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smtClean="0"/>
              <a:t>For example:</a:t>
            </a:r>
          </a:p>
        </p:txBody>
      </p:sp>
      <p:sp>
        <p:nvSpPr>
          <p:cNvPr id="132099" name="Content Placeholder 2"/>
          <p:cNvSpPr>
            <a:spLocks noGrp="1"/>
          </p:cNvSpPr>
          <p:nvPr>
            <p:ph idx="1"/>
          </p:nvPr>
        </p:nvSpPr>
        <p:spPr>
          <a:xfrm>
            <a:off x="1847850" y="1690688"/>
            <a:ext cx="8362950" cy="4906963"/>
          </a:xfrm>
        </p:spPr>
        <p:txBody>
          <a:bodyPr/>
          <a:lstStyle/>
          <a:p>
            <a:r>
              <a:rPr lang="en-US" altLang="en-US" dirty="0" smtClean="0"/>
              <a:t>To select all the students whose name begins with 'S‘</a:t>
            </a:r>
          </a:p>
          <a:p>
            <a:pPr marL="327025" lvl="1" indent="0">
              <a:buNone/>
            </a:pPr>
            <a:r>
              <a:rPr lang="en-US" altLang="en-US" sz="3200" dirty="0"/>
              <a:t>SELECT </a:t>
            </a:r>
            <a:r>
              <a:rPr lang="en-US" altLang="en-US" sz="3200" dirty="0" err="1"/>
              <a:t>first_name</a:t>
            </a:r>
            <a:r>
              <a:rPr lang="en-US" altLang="en-US" sz="3200" dirty="0"/>
              <a:t>, </a:t>
            </a:r>
            <a:r>
              <a:rPr lang="en-US" altLang="en-US" sz="3200" dirty="0" err="1"/>
              <a:t>last_name</a:t>
            </a:r>
            <a:r>
              <a:rPr lang="en-US" altLang="en-US" sz="3200" dirty="0"/>
              <a:t> </a:t>
            </a:r>
          </a:p>
          <a:p>
            <a:pPr marL="327025" lvl="1" indent="0">
              <a:buNone/>
            </a:pPr>
            <a:r>
              <a:rPr lang="en-US" altLang="en-US" sz="3200" dirty="0"/>
              <a:t>FROM </a:t>
            </a:r>
            <a:r>
              <a:rPr lang="en-US" altLang="en-US" sz="3200" dirty="0" err="1"/>
              <a:t>student_details</a:t>
            </a:r>
            <a:r>
              <a:rPr lang="en-US" altLang="en-US" sz="3200" dirty="0"/>
              <a:t> </a:t>
            </a:r>
          </a:p>
          <a:p>
            <a:pPr marL="327025" lvl="1" indent="0">
              <a:buNone/>
            </a:pPr>
            <a:r>
              <a:rPr lang="en-US" altLang="en-US" sz="3200" dirty="0"/>
              <a:t>WHERE </a:t>
            </a:r>
            <a:r>
              <a:rPr lang="en-US" altLang="en-US" sz="3200" dirty="0" err="1"/>
              <a:t>first_name</a:t>
            </a:r>
            <a:r>
              <a:rPr lang="en-US" altLang="en-US" sz="3200" dirty="0"/>
              <a:t> LIKE 'S%';</a:t>
            </a:r>
          </a:p>
          <a:p>
            <a:pPr marL="327025" lvl="1" indent="0">
              <a:buNone/>
            </a:pPr>
            <a:endParaRPr lang="en-US" altLang="en-US" dirty="0"/>
          </a:p>
          <a:p>
            <a:pPr marL="679450" lvl="2" indent="0">
              <a:buNone/>
            </a:pPr>
            <a:r>
              <a:rPr lang="en-US" altLang="en-US" dirty="0"/>
              <a:t>The output would be similar to:</a:t>
            </a:r>
          </a:p>
          <a:p>
            <a:pPr marL="679450" lvl="2" indent="0">
              <a:buNone/>
            </a:pPr>
            <a:r>
              <a:rPr lang="en-US" altLang="en-US" dirty="0" err="1"/>
              <a:t>first_name</a:t>
            </a:r>
            <a:r>
              <a:rPr lang="en-US" altLang="en-US" dirty="0"/>
              <a:t>	</a:t>
            </a:r>
            <a:r>
              <a:rPr lang="en-US" altLang="en-US" dirty="0" err="1"/>
              <a:t>last_name</a:t>
            </a:r>
            <a:endParaRPr lang="en-US" altLang="en-US" dirty="0"/>
          </a:p>
          <a:p>
            <a:pPr marL="679450" lvl="2" indent="0">
              <a:buNone/>
            </a:pPr>
            <a:r>
              <a:rPr lang="en-US" altLang="en-US" dirty="0"/>
              <a:t>-------------	-------------</a:t>
            </a:r>
          </a:p>
          <a:p>
            <a:pPr marL="679450" lvl="2" indent="0">
              <a:buNone/>
            </a:pPr>
            <a:r>
              <a:rPr lang="en-US" altLang="en-US" dirty="0"/>
              <a:t>Stephen	Fleming</a:t>
            </a:r>
          </a:p>
          <a:p>
            <a:pPr marL="679450" lvl="2" indent="0">
              <a:buNone/>
            </a:pPr>
            <a:r>
              <a:rPr lang="en-US" altLang="en-US" dirty="0" err="1"/>
              <a:t>Shekar</a:t>
            </a:r>
            <a:r>
              <a:rPr lang="en-US" altLang="en-US" dirty="0"/>
              <a:t>	</a:t>
            </a:r>
            <a:r>
              <a:rPr lang="en-US" altLang="en-US" dirty="0" smtClean="0"/>
              <a:t>Gowda             	</a:t>
            </a:r>
            <a:endParaRPr lang="en-US" altLang="en-US" dirty="0"/>
          </a:p>
        </p:txBody>
      </p:sp>
    </p:spTree>
    <p:extLst>
      <p:ext uri="{BB962C8B-B14F-4D97-AF65-F5344CB8AC3E}">
        <p14:creationId xmlns:p14="http://schemas.microsoft.com/office/powerpoint/2010/main" val="30642443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smtClean="0"/>
              <a:t>SQL LIKE Operator</a:t>
            </a:r>
          </a:p>
        </p:txBody>
      </p:sp>
      <p:sp>
        <p:nvSpPr>
          <p:cNvPr id="133123" name="Content Placeholder 2"/>
          <p:cNvSpPr>
            <a:spLocks noGrp="1"/>
          </p:cNvSpPr>
          <p:nvPr>
            <p:ph idx="1"/>
          </p:nvPr>
        </p:nvSpPr>
        <p:spPr/>
        <p:txBody>
          <a:bodyPr/>
          <a:lstStyle/>
          <a:p>
            <a:r>
              <a:rPr lang="en-US" altLang="en-US" smtClean="0"/>
              <a:t>The above select statement searches for all the rows where the first letter of the column first_name is 'S' and rest of the letters in the name can be any character.</a:t>
            </a:r>
          </a:p>
          <a:p>
            <a:endParaRPr lang="en-US" altLang="en-US" smtClean="0"/>
          </a:p>
          <a:p>
            <a:r>
              <a:rPr lang="en-US" altLang="en-US" smtClean="0"/>
              <a:t>There is another wildcard character you can use with LIKE operator. It is the underscore character, ' _ ' . In a search string, the underscore signifies a single character.</a:t>
            </a:r>
          </a:p>
        </p:txBody>
      </p:sp>
    </p:spTree>
    <p:extLst>
      <p:ext uri="{BB962C8B-B14F-4D97-AF65-F5344CB8AC3E}">
        <p14:creationId xmlns:p14="http://schemas.microsoft.com/office/powerpoint/2010/main" val="39254805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altLang="en-US" smtClean="0"/>
              <a:t>Example</a:t>
            </a:r>
          </a:p>
        </p:txBody>
      </p:sp>
      <p:sp>
        <p:nvSpPr>
          <p:cNvPr id="134147" name="Content Placeholder 2"/>
          <p:cNvSpPr>
            <a:spLocks noGrp="1"/>
          </p:cNvSpPr>
          <p:nvPr>
            <p:ph idx="1"/>
          </p:nvPr>
        </p:nvSpPr>
        <p:spPr>
          <a:xfrm>
            <a:off x="1703389" y="1557339"/>
            <a:ext cx="8785225" cy="4530725"/>
          </a:xfrm>
        </p:spPr>
        <p:txBody>
          <a:bodyPr/>
          <a:lstStyle/>
          <a:p>
            <a:r>
              <a:rPr lang="en-US" altLang="en-US" smtClean="0"/>
              <a:t>To display all the names with 'a' second character</a:t>
            </a:r>
          </a:p>
          <a:p>
            <a:pPr marL="327025" lvl="1" indent="0">
              <a:buNone/>
            </a:pPr>
            <a:r>
              <a:rPr lang="en-US" altLang="en-US" smtClean="0"/>
              <a:t>SELECT first_name, last_name </a:t>
            </a:r>
            <a:br>
              <a:rPr lang="en-US" altLang="en-US" smtClean="0"/>
            </a:br>
            <a:r>
              <a:rPr lang="en-US" altLang="en-US" smtClean="0"/>
              <a:t>FROM student_details </a:t>
            </a:r>
            <a:br>
              <a:rPr lang="en-US" altLang="en-US" smtClean="0"/>
            </a:br>
            <a:r>
              <a:rPr lang="en-US" altLang="en-US" smtClean="0"/>
              <a:t>WHERE first_name LIKE '_a%'; </a:t>
            </a:r>
          </a:p>
          <a:p>
            <a:pPr marL="327025" lvl="1" indent="0">
              <a:buNone/>
            </a:pPr>
            <a:endParaRPr lang="en-US" altLang="en-US" smtClean="0"/>
          </a:p>
        </p:txBody>
      </p:sp>
      <p:pic>
        <p:nvPicPr>
          <p:cNvPr id="1341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3933825"/>
            <a:ext cx="604837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451291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smtClean="0"/>
              <a:t>SQL BETWEEN ... AND Operator</a:t>
            </a:r>
          </a:p>
        </p:txBody>
      </p:sp>
      <p:sp>
        <p:nvSpPr>
          <p:cNvPr id="135171" name="Content Placeholder 2"/>
          <p:cNvSpPr>
            <a:spLocks noGrp="1"/>
          </p:cNvSpPr>
          <p:nvPr>
            <p:ph idx="1"/>
          </p:nvPr>
        </p:nvSpPr>
        <p:spPr>
          <a:xfrm>
            <a:off x="1703389" y="1608991"/>
            <a:ext cx="8713787" cy="4521933"/>
          </a:xfrm>
        </p:spPr>
        <p:txBody>
          <a:bodyPr/>
          <a:lstStyle/>
          <a:p>
            <a:r>
              <a:rPr lang="en-US" altLang="en-US" dirty="0"/>
              <a:t>The operator BETWEEN and </a:t>
            </a:r>
            <a:r>
              <a:rPr lang="en-US" altLang="en-US" dirty="0" err="1"/>
              <a:t>AND</a:t>
            </a:r>
            <a:r>
              <a:rPr lang="en-US" altLang="en-US" dirty="0"/>
              <a:t>, are used to compare data for a range of values.</a:t>
            </a:r>
          </a:p>
          <a:p>
            <a:r>
              <a:rPr lang="en-US" altLang="en-US" dirty="0"/>
              <a:t>For Example: to find the names of the students between age 10 to 15 years, the query would be like,</a:t>
            </a:r>
          </a:p>
          <a:p>
            <a:pPr marL="327025" lvl="1" indent="0">
              <a:buNone/>
            </a:pPr>
            <a:r>
              <a:rPr lang="en-US" altLang="en-US" sz="2800" dirty="0"/>
              <a:t>SELECT </a:t>
            </a:r>
            <a:r>
              <a:rPr lang="en-US" altLang="en-US" sz="2800" dirty="0" err="1"/>
              <a:t>first_name</a:t>
            </a:r>
            <a:r>
              <a:rPr lang="en-US" altLang="en-US" sz="2800" dirty="0"/>
              <a:t>, </a:t>
            </a:r>
            <a:r>
              <a:rPr lang="en-US" altLang="en-US" sz="2800" dirty="0" err="1"/>
              <a:t>last_name</a:t>
            </a:r>
            <a:r>
              <a:rPr lang="en-US" altLang="en-US" sz="2800" dirty="0"/>
              <a:t>, age </a:t>
            </a:r>
            <a:br>
              <a:rPr lang="en-US" altLang="en-US" sz="2800" dirty="0"/>
            </a:br>
            <a:r>
              <a:rPr lang="en-US" altLang="en-US" sz="2800" dirty="0"/>
              <a:t>FROM </a:t>
            </a:r>
            <a:r>
              <a:rPr lang="en-US" altLang="en-US" sz="2800" dirty="0" err="1"/>
              <a:t>student_details</a:t>
            </a:r>
            <a:r>
              <a:rPr lang="en-US" altLang="en-US" sz="2800" dirty="0"/>
              <a:t> </a:t>
            </a:r>
            <a:br>
              <a:rPr lang="en-US" altLang="en-US" sz="2800" dirty="0"/>
            </a:br>
            <a:r>
              <a:rPr lang="en-US" altLang="en-US" sz="2800" dirty="0"/>
              <a:t>WHERE age BETWEEN 10 AND 15;</a:t>
            </a:r>
          </a:p>
          <a:p>
            <a:pPr marL="327025" lvl="1" indent="0">
              <a:buNone/>
            </a:pPr>
            <a:endParaRPr lang="en-US" altLang="en-US" dirty="0" smtClean="0"/>
          </a:p>
        </p:txBody>
      </p:sp>
      <p:pic>
        <p:nvPicPr>
          <p:cNvPr id="135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4797426"/>
            <a:ext cx="4032250"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746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altLang="en-US" smtClean="0"/>
              <a:t>SQL IN Operator:</a:t>
            </a:r>
          </a:p>
        </p:txBody>
      </p:sp>
      <p:sp>
        <p:nvSpPr>
          <p:cNvPr id="136195" name="Content Placeholder 2"/>
          <p:cNvSpPr>
            <a:spLocks noGrp="1"/>
          </p:cNvSpPr>
          <p:nvPr>
            <p:ph idx="1"/>
          </p:nvPr>
        </p:nvSpPr>
        <p:spPr>
          <a:xfrm>
            <a:off x="1774825" y="1494691"/>
            <a:ext cx="8642350" cy="4636233"/>
          </a:xfrm>
        </p:spPr>
        <p:txBody>
          <a:bodyPr/>
          <a:lstStyle/>
          <a:p>
            <a:r>
              <a:rPr lang="en-US" altLang="en-US" dirty="0" smtClean="0"/>
              <a:t>The IN operator is used when you want to compare a column with more than one value. It is similar to an OR condition.</a:t>
            </a:r>
          </a:p>
          <a:p>
            <a:r>
              <a:rPr lang="en-US" altLang="en-US" b="1" dirty="0" smtClean="0"/>
              <a:t>For example:</a:t>
            </a:r>
            <a:r>
              <a:rPr lang="en-US" altLang="en-US" dirty="0" smtClean="0"/>
              <a:t> If you want to find the names of students who are studying either </a:t>
            </a:r>
            <a:r>
              <a:rPr lang="en-US" altLang="en-US" dirty="0" err="1" smtClean="0"/>
              <a:t>Maths</a:t>
            </a:r>
            <a:r>
              <a:rPr lang="en-US" altLang="en-US" dirty="0" smtClean="0"/>
              <a:t> or Science, the query would be like,</a:t>
            </a:r>
          </a:p>
          <a:p>
            <a:endParaRPr lang="en-US" altLang="en-US" dirty="0" smtClean="0"/>
          </a:p>
          <a:p>
            <a:pPr marL="996950" lvl="3" indent="0">
              <a:buNone/>
            </a:pPr>
            <a:r>
              <a:rPr lang="en-US" altLang="en-US" sz="3200" dirty="0"/>
              <a:t>SELECT </a:t>
            </a:r>
            <a:r>
              <a:rPr lang="en-US" altLang="en-US" sz="3200" dirty="0" err="1"/>
              <a:t>first_name</a:t>
            </a:r>
            <a:r>
              <a:rPr lang="en-US" altLang="en-US" sz="3200" dirty="0"/>
              <a:t>, </a:t>
            </a:r>
            <a:r>
              <a:rPr lang="en-US" altLang="en-US" sz="3200" dirty="0" err="1"/>
              <a:t>last_name</a:t>
            </a:r>
            <a:r>
              <a:rPr lang="en-US" altLang="en-US" sz="3200" dirty="0"/>
              <a:t>, subject </a:t>
            </a:r>
          </a:p>
          <a:p>
            <a:pPr marL="996950" lvl="3" indent="0">
              <a:buNone/>
            </a:pPr>
            <a:r>
              <a:rPr lang="en-US" altLang="en-US" sz="3200" dirty="0"/>
              <a:t>FROM </a:t>
            </a:r>
            <a:r>
              <a:rPr lang="en-US" altLang="en-US" sz="3200" dirty="0" err="1"/>
              <a:t>student_details</a:t>
            </a:r>
            <a:r>
              <a:rPr lang="en-US" altLang="en-US" sz="3200" dirty="0"/>
              <a:t> </a:t>
            </a:r>
          </a:p>
          <a:p>
            <a:pPr marL="996950" lvl="3" indent="0">
              <a:buNone/>
            </a:pPr>
            <a:r>
              <a:rPr lang="en-US" altLang="en-US" sz="3200" dirty="0"/>
              <a:t>WHERE subject IN ('</a:t>
            </a:r>
            <a:r>
              <a:rPr lang="en-US" altLang="en-US" sz="3200" dirty="0" err="1"/>
              <a:t>Maths</a:t>
            </a:r>
            <a:r>
              <a:rPr lang="en-US" altLang="en-US" sz="3200" dirty="0"/>
              <a:t>', 'Science'); </a:t>
            </a:r>
          </a:p>
        </p:txBody>
      </p:sp>
    </p:spTree>
    <p:extLst>
      <p:ext uri="{BB962C8B-B14F-4D97-AF65-F5344CB8AC3E}">
        <p14:creationId xmlns:p14="http://schemas.microsoft.com/office/powerpoint/2010/main" val="8532540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Content Placeholder 2"/>
          <p:cNvSpPr>
            <a:spLocks noGrp="1"/>
          </p:cNvSpPr>
          <p:nvPr>
            <p:ph idx="1"/>
          </p:nvPr>
        </p:nvSpPr>
        <p:spPr>
          <a:xfrm>
            <a:off x="1981200" y="1600200"/>
            <a:ext cx="8229600" cy="5068888"/>
          </a:xfrm>
        </p:spPr>
        <p:txBody>
          <a:bodyPr/>
          <a:lstStyle/>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US" altLang="en-US" dirty="0"/>
              <a:t>You can include more subjects in the list like ('</a:t>
            </a:r>
            <a:r>
              <a:rPr lang="en-US" altLang="en-US" dirty="0" err="1"/>
              <a:t>maths</a:t>
            </a:r>
            <a:r>
              <a:rPr lang="en-US" altLang="en-US" dirty="0"/>
              <a:t>','</a:t>
            </a:r>
            <a:r>
              <a:rPr lang="en-US" altLang="en-US" dirty="0" err="1"/>
              <a:t>science','history</a:t>
            </a:r>
            <a:r>
              <a:rPr lang="en-US" altLang="en-US" dirty="0"/>
              <a:t>')</a:t>
            </a:r>
          </a:p>
          <a:p>
            <a:r>
              <a:rPr lang="en-US" altLang="en-US" b="1" dirty="0" err="1"/>
              <a:t>NOTE:</a:t>
            </a:r>
            <a:r>
              <a:rPr lang="en-US" altLang="en-US" dirty="0" err="1"/>
              <a:t>The</a:t>
            </a:r>
            <a:r>
              <a:rPr lang="en-US" altLang="en-US" dirty="0"/>
              <a:t> data used to compare is case sensitive.</a:t>
            </a:r>
          </a:p>
          <a:p>
            <a:endParaRPr lang="en-US" altLang="en-US" dirty="0" smtClean="0"/>
          </a:p>
        </p:txBody>
      </p:sp>
      <p:pic>
        <p:nvPicPr>
          <p:cNvPr id="137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746" y="756137"/>
            <a:ext cx="8466504" cy="43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29704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altLang="en-US" smtClean="0"/>
              <a:t>SQL IS NULL Operator</a:t>
            </a:r>
          </a:p>
        </p:txBody>
      </p:sp>
      <p:sp>
        <p:nvSpPr>
          <p:cNvPr id="138243" name="Content Placeholder 2"/>
          <p:cNvSpPr>
            <a:spLocks noGrp="1"/>
          </p:cNvSpPr>
          <p:nvPr>
            <p:ph idx="1"/>
          </p:nvPr>
        </p:nvSpPr>
        <p:spPr>
          <a:xfrm>
            <a:off x="764931" y="1943100"/>
            <a:ext cx="9723683" cy="4187826"/>
          </a:xfrm>
        </p:spPr>
        <p:txBody>
          <a:bodyPr>
            <a:normAutofit lnSpcReduction="10000"/>
          </a:bodyPr>
          <a:lstStyle/>
          <a:p>
            <a:r>
              <a:rPr lang="en-US" altLang="en-US" dirty="0" smtClean="0"/>
              <a:t>A column value is NULL if it does not exist. The IS NULL operator is used to display all the rows for columns that do not have a value.</a:t>
            </a:r>
          </a:p>
          <a:p>
            <a:r>
              <a:rPr lang="en-US" altLang="en-US" dirty="0" smtClean="0"/>
              <a:t>For Example: If you want to find the names of students who do not participate in any games, the query would be as given below</a:t>
            </a:r>
          </a:p>
          <a:p>
            <a:pPr marL="679450" lvl="2" indent="0">
              <a:buNone/>
            </a:pPr>
            <a:r>
              <a:rPr lang="en-US" altLang="en-US" sz="3600" dirty="0"/>
              <a:t>SELECT </a:t>
            </a:r>
            <a:r>
              <a:rPr lang="en-US" altLang="en-US" sz="3600" dirty="0" err="1"/>
              <a:t>first_name</a:t>
            </a:r>
            <a:r>
              <a:rPr lang="en-US" altLang="en-US" sz="3600" dirty="0"/>
              <a:t>, </a:t>
            </a:r>
            <a:r>
              <a:rPr lang="en-US" altLang="en-US" sz="3600" dirty="0" err="1"/>
              <a:t>last_name</a:t>
            </a:r>
            <a:r>
              <a:rPr lang="en-US" altLang="en-US" sz="3600" dirty="0"/>
              <a:t> </a:t>
            </a:r>
          </a:p>
          <a:p>
            <a:pPr marL="679450" lvl="2" indent="0">
              <a:buNone/>
            </a:pPr>
            <a:r>
              <a:rPr lang="en-US" altLang="en-US" sz="3600" dirty="0"/>
              <a:t>FROM </a:t>
            </a:r>
            <a:r>
              <a:rPr lang="en-US" altLang="en-US" sz="3600" dirty="0" err="1"/>
              <a:t>student_details</a:t>
            </a:r>
            <a:r>
              <a:rPr lang="en-US" altLang="en-US" sz="3600" dirty="0"/>
              <a:t> </a:t>
            </a:r>
          </a:p>
          <a:p>
            <a:pPr marL="679450" lvl="2" indent="0">
              <a:buNone/>
            </a:pPr>
            <a:r>
              <a:rPr lang="en-US" altLang="en-US" sz="3600" dirty="0"/>
              <a:t>WHERE games IS NULL </a:t>
            </a:r>
          </a:p>
        </p:txBody>
      </p:sp>
    </p:spTree>
    <p:extLst>
      <p:ext uri="{BB962C8B-B14F-4D97-AF65-F5344CB8AC3E}">
        <p14:creationId xmlns:p14="http://schemas.microsoft.com/office/powerpoint/2010/main" val="17304131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699846" y="963613"/>
            <a:ext cx="8229600" cy="703262"/>
          </a:xfrm>
        </p:spPr>
        <p:txBody>
          <a:bodyPr/>
          <a:lstStyle/>
          <a:p>
            <a:pPr eaLnBrk="1" hangingPunct="1"/>
            <a:r>
              <a:rPr lang="en-US" altLang="en-US" dirty="0"/>
              <a:t>Subquery - Example</a:t>
            </a:r>
          </a:p>
        </p:txBody>
      </p:sp>
      <p:sp>
        <p:nvSpPr>
          <p:cNvPr id="139267" name="Rectangle 3"/>
          <p:cNvSpPr>
            <a:spLocks noGrp="1" noChangeArrowheads="1"/>
          </p:cNvSpPr>
          <p:nvPr>
            <p:ph type="body" idx="1"/>
          </p:nvPr>
        </p:nvSpPr>
        <p:spPr>
          <a:xfrm>
            <a:off x="975946" y="2242038"/>
            <a:ext cx="9234854" cy="3888888"/>
          </a:xfrm>
        </p:spPr>
        <p:txBody>
          <a:bodyPr>
            <a:normAutofit fontScale="92500" lnSpcReduction="20000"/>
          </a:bodyPr>
          <a:lstStyle/>
          <a:p>
            <a:pPr eaLnBrk="1" hangingPunct="1">
              <a:buFont typeface="Wingdings" panose="05000000000000000000" pitchFamily="2" charset="2"/>
              <a:buNone/>
            </a:pPr>
            <a:r>
              <a:rPr lang="en-US" altLang="en-US" dirty="0" smtClean="0"/>
              <a:t>	USE Pubs</a:t>
            </a:r>
          </a:p>
          <a:p>
            <a:pPr eaLnBrk="1" hangingPunct="1">
              <a:buFont typeface="Wingdings" panose="05000000000000000000" pitchFamily="2" charset="2"/>
              <a:buNone/>
            </a:pPr>
            <a:r>
              <a:rPr lang="en-US" altLang="en-US" dirty="0" smtClean="0"/>
              <a:t>	SELECT </a:t>
            </a:r>
            <a:r>
              <a:rPr lang="en-US" altLang="en-US" dirty="0" err="1" smtClean="0"/>
              <a:t>Pub_name</a:t>
            </a:r>
            <a:endParaRPr lang="en-US" altLang="en-US" dirty="0" smtClean="0"/>
          </a:p>
          <a:p>
            <a:pPr eaLnBrk="1" hangingPunct="1">
              <a:buFont typeface="Wingdings" panose="05000000000000000000" pitchFamily="2" charset="2"/>
              <a:buNone/>
            </a:pPr>
            <a:r>
              <a:rPr lang="en-US" altLang="en-US" dirty="0" smtClean="0"/>
              <a:t>	FROM Publishers</a:t>
            </a:r>
          </a:p>
          <a:p>
            <a:pPr eaLnBrk="1" hangingPunct="1">
              <a:buFont typeface="Wingdings" panose="05000000000000000000" pitchFamily="2" charset="2"/>
              <a:buNone/>
            </a:pPr>
            <a:r>
              <a:rPr lang="en-US" altLang="en-US" dirty="0" smtClean="0"/>
              <a:t>	WHERE </a:t>
            </a:r>
            <a:r>
              <a:rPr lang="en-US" altLang="en-US" dirty="0" err="1" smtClean="0"/>
              <a:t>Pub_id</a:t>
            </a:r>
            <a:r>
              <a:rPr lang="en-US" altLang="en-US" dirty="0" smtClean="0"/>
              <a:t> IN</a:t>
            </a:r>
          </a:p>
          <a:p>
            <a:pPr eaLnBrk="1" hangingPunct="1">
              <a:buFont typeface="Wingdings" panose="05000000000000000000" pitchFamily="2" charset="2"/>
              <a:buNone/>
            </a:pPr>
            <a:r>
              <a:rPr lang="en-US" altLang="en-US" dirty="0" smtClean="0"/>
              <a:t>		(</a:t>
            </a:r>
          </a:p>
          <a:p>
            <a:pPr eaLnBrk="1" hangingPunct="1">
              <a:buFont typeface="Wingdings" panose="05000000000000000000" pitchFamily="2" charset="2"/>
              <a:buNone/>
            </a:pPr>
            <a:r>
              <a:rPr lang="en-US" altLang="en-US" dirty="0" smtClean="0"/>
              <a:t>		SELECT </a:t>
            </a:r>
            <a:r>
              <a:rPr lang="en-US" altLang="en-US" dirty="0" err="1" smtClean="0"/>
              <a:t>Pub_id</a:t>
            </a:r>
            <a:endParaRPr lang="en-US" altLang="en-US" dirty="0" smtClean="0"/>
          </a:p>
          <a:p>
            <a:pPr eaLnBrk="1" hangingPunct="1">
              <a:buFont typeface="Wingdings" panose="05000000000000000000" pitchFamily="2" charset="2"/>
              <a:buNone/>
            </a:pPr>
            <a:r>
              <a:rPr lang="en-US" altLang="en-US" dirty="0" smtClean="0"/>
              <a:t>		FROM Titles</a:t>
            </a:r>
          </a:p>
          <a:p>
            <a:pPr eaLnBrk="1" hangingPunct="1">
              <a:buFont typeface="Wingdings" panose="05000000000000000000" pitchFamily="2" charset="2"/>
              <a:buNone/>
            </a:pPr>
            <a:r>
              <a:rPr lang="en-US" altLang="en-US" dirty="0" smtClean="0"/>
              <a:t>		WHERE Type = ‘business’</a:t>
            </a:r>
          </a:p>
          <a:p>
            <a:pPr eaLnBrk="1" hangingPunct="1">
              <a:buFont typeface="Wingdings" panose="05000000000000000000" pitchFamily="2" charset="2"/>
              <a:buNone/>
            </a:pPr>
            <a:r>
              <a:rPr lang="en-US" altLang="en-US" dirty="0" smtClean="0"/>
              <a:t>		)</a:t>
            </a:r>
          </a:p>
        </p:txBody>
      </p:sp>
    </p:spTree>
    <p:extLst>
      <p:ext uri="{BB962C8B-B14F-4D97-AF65-F5344CB8AC3E}">
        <p14:creationId xmlns:p14="http://schemas.microsoft.com/office/powerpoint/2010/main" val="251963791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638300" y="948836"/>
            <a:ext cx="8686800" cy="806450"/>
          </a:xfrm>
        </p:spPr>
        <p:txBody>
          <a:bodyPr>
            <a:normAutofit fontScale="90000"/>
          </a:bodyPr>
          <a:lstStyle/>
          <a:p>
            <a:pPr eaLnBrk="1" hangingPunct="1"/>
            <a:r>
              <a:rPr lang="en-US" altLang="en-US" sz="3200" b="1"/>
              <a:t>Subqueries that Are Used with Comparison Operators</a:t>
            </a:r>
          </a:p>
        </p:txBody>
      </p:sp>
      <p:sp>
        <p:nvSpPr>
          <p:cNvPr id="140291" name="Rectangle 3"/>
          <p:cNvSpPr>
            <a:spLocks noGrp="1" noChangeArrowheads="1"/>
          </p:cNvSpPr>
          <p:nvPr>
            <p:ph type="body" idx="1"/>
          </p:nvPr>
        </p:nvSpPr>
        <p:spPr>
          <a:xfrm>
            <a:off x="553915" y="1863969"/>
            <a:ext cx="9656885" cy="4660657"/>
          </a:xfrm>
        </p:spPr>
        <p:txBody>
          <a:bodyPr/>
          <a:lstStyle/>
          <a:p>
            <a:pPr eaLnBrk="1" hangingPunct="1">
              <a:lnSpc>
                <a:spcPct val="90000"/>
              </a:lnSpc>
            </a:pPr>
            <a:endParaRPr lang="en-US" altLang="en-US" sz="800" dirty="0"/>
          </a:p>
          <a:p>
            <a:pPr eaLnBrk="1" hangingPunct="1">
              <a:lnSpc>
                <a:spcPct val="90000"/>
              </a:lnSpc>
            </a:pPr>
            <a:r>
              <a:rPr lang="en-US" altLang="en-US" sz="3200" dirty="0"/>
              <a:t>Comparison operators that introduce a subquery can be modified with the keyword ALL or ANY.</a:t>
            </a:r>
          </a:p>
          <a:p>
            <a:pPr eaLnBrk="1" hangingPunct="1">
              <a:lnSpc>
                <a:spcPct val="90000"/>
              </a:lnSpc>
            </a:pPr>
            <a:endParaRPr lang="en-US" altLang="en-US" sz="800" dirty="0"/>
          </a:p>
          <a:p>
            <a:pPr eaLnBrk="1" hangingPunct="1">
              <a:lnSpc>
                <a:spcPct val="90000"/>
              </a:lnSpc>
            </a:pPr>
            <a:r>
              <a:rPr lang="en-US" altLang="en-US" sz="3200" dirty="0"/>
              <a:t> Subqueries introduced with a modified comparison operator return a list of zero or more values and can include a GROUP BY or HAVING clause. </a:t>
            </a:r>
          </a:p>
          <a:p>
            <a:pPr eaLnBrk="1" hangingPunct="1">
              <a:lnSpc>
                <a:spcPct val="90000"/>
              </a:lnSpc>
            </a:pPr>
            <a:endParaRPr lang="en-US" altLang="en-US" sz="800" dirty="0"/>
          </a:p>
          <a:p>
            <a:pPr eaLnBrk="1" hangingPunct="1">
              <a:lnSpc>
                <a:spcPct val="90000"/>
              </a:lnSpc>
            </a:pPr>
            <a:r>
              <a:rPr lang="en-US" altLang="en-US" sz="3200" dirty="0"/>
              <a:t>These subqueries can be restated with EXISTS.</a:t>
            </a:r>
          </a:p>
        </p:txBody>
      </p:sp>
    </p:spTree>
    <p:extLst>
      <p:ext uri="{BB962C8B-B14F-4D97-AF65-F5344CB8AC3E}">
        <p14:creationId xmlns:p14="http://schemas.microsoft.com/office/powerpoint/2010/main" val="186422552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778977" y="787767"/>
            <a:ext cx="8229600" cy="990600"/>
          </a:xfrm>
        </p:spPr>
        <p:txBody>
          <a:bodyPr/>
          <a:lstStyle/>
          <a:p>
            <a:pPr eaLnBrk="1" hangingPunct="1"/>
            <a:r>
              <a:rPr lang="en-US" altLang="en-US" sz="3200" b="1" dirty="0"/>
              <a:t>Subqueries that Are Used with Comparison Operators</a:t>
            </a:r>
          </a:p>
        </p:txBody>
      </p:sp>
      <p:sp>
        <p:nvSpPr>
          <p:cNvPr id="141315" name="Rectangle 3"/>
          <p:cNvSpPr>
            <a:spLocks noGrp="1" noChangeArrowheads="1"/>
          </p:cNvSpPr>
          <p:nvPr>
            <p:ph type="body" idx="1"/>
          </p:nvPr>
        </p:nvSpPr>
        <p:spPr>
          <a:xfrm>
            <a:off x="465992" y="1899137"/>
            <a:ext cx="10202008" cy="4231787"/>
          </a:xfrm>
        </p:spPr>
        <p:txBody>
          <a:bodyPr>
            <a:normAutofit/>
          </a:bodyPr>
          <a:lstStyle/>
          <a:p>
            <a:pPr eaLnBrk="1" hangingPunct="1">
              <a:lnSpc>
                <a:spcPct val="90000"/>
              </a:lnSpc>
              <a:buFont typeface="Wingdings" panose="05000000000000000000" pitchFamily="2" charset="2"/>
              <a:buNone/>
            </a:pPr>
            <a:endParaRPr lang="en-US" altLang="en-US" sz="800" dirty="0"/>
          </a:p>
          <a:p>
            <a:pPr eaLnBrk="1" hangingPunct="1">
              <a:lnSpc>
                <a:spcPct val="90000"/>
              </a:lnSpc>
            </a:pPr>
            <a:r>
              <a:rPr lang="en-US" altLang="en-US" sz="3200" dirty="0"/>
              <a:t>The ALL and ANY keywords each compare a scalar value with a single-column set of values. </a:t>
            </a:r>
          </a:p>
          <a:p>
            <a:pPr eaLnBrk="1" hangingPunct="1">
              <a:lnSpc>
                <a:spcPct val="90000"/>
              </a:lnSpc>
            </a:pPr>
            <a:endParaRPr lang="en-US" altLang="en-US" sz="800" dirty="0"/>
          </a:p>
          <a:p>
            <a:pPr eaLnBrk="1" hangingPunct="1">
              <a:lnSpc>
                <a:spcPct val="90000"/>
              </a:lnSpc>
            </a:pPr>
            <a:r>
              <a:rPr lang="en-US" altLang="en-US" sz="3200" dirty="0"/>
              <a:t>The ALL keyword applies to every value, and the ANY keyword applies to at least one value. </a:t>
            </a:r>
          </a:p>
          <a:p>
            <a:pPr eaLnBrk="1" hangingPunct="1">
              <a:lnSpc>
                <a:spcPct val="90000"/>
              </a:lnSpc>
            </a:pPr>
            <a:endParaRPr lang="en-US" altLang="en-US" sz="800" dirty="0"/>
          </a:p>
          <a:p>
            <a:pPr eaLnBrk="1" hangingPunct="1">
              <a:lnSpc>
                <a:spcPct val="90000"/>
              </a:lnSpc>
            </a:pPr>
            <a:r>
              <a:rPr lang="en-US" altLang="en-US" sz="3200" dirty="0"/>
              <a:t>In the following example, the greater than (&gt;) comparison operator is used with the ANY keyword:</a:t>
            </a:r>
          </a:p>
          <a:p>
            <a:pPr eaLnBrk="1" hangingPunct="1">
              <a:lnSpc>
                <a:spcPct val="90000"/>
              </a:lnSpc>
            </a:pPr>
            <a:endParaRPr lang="en-US" altLang="en-US" sz="3200" dirty="0"/>
          </a:p>
        </p:txBody>
      </p:sp>
    </p:spTree>
    <p:extLst>
      <p:ext uri="{BB962C8B-B14F-4D97-AF65-F5344CB8AC3E}">
        <p14:creationId xmlns:p14="http://schemas.microsoft.com/office/powerpoint/2010/main" val="3253988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62A9560-2E7B-41A3-9F82-82295C59A7BE}" vid="{DD833A61-242F-4440-8F8C-EA11C2DDA7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IDL ppt temp</Template>
  <TotalTime>3447</TotalTime>
  <Words>3678</Words>
  <Application>Microsoft Office PowerPoint</Application>
  <PresentationFormat>Widescreen</PresentationFormat>
  <Paragraphs>530</Paragraphs>
  <Slides>104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104</vt:i4>
      </vt:variant>
    </vt:vector>
  </HeadingPairs>
  <TitlesOfParts>
    <vt:vector size="110" baseType="lpstr">
      <vt:lpstr>Arial</vt:lpstr>
      <vt:lpstr>Calibri</vt:lpstr>
      <vt:lpstr>Century Gothic</vt:lpstr>
      <vt:lpstr>Futura Md BT</vt:lpstr>
      <vt:lpstr>Wingdings</vt:lpstr>
      <vt:lpstr>Office Theme</vt:lpstr>
      <vt:lpstr>PowerPoint Presentation</vt:lpstr>
      <vt:lpstr>PowerPoint Presentation</vt:lpstr>
      <vt:lpstr>PowerPoint Presentation</vt:lpstr>
      <vt:lpstr>PowerPoint Presentation</vt:lpstr>
      <vt:lpstr>PowerPoint Presentation</vt:lpstr>
      <vt:lpstr>QUERY 1: Retrieve the birth date and address of the employee(s) whose name is ‘John B. Smith’. </vt:lpstr>
      <vt:lpstr>QUERY 2: Retrieve the name and address of all employees who work for the 'Research' department. </vt:lpstr>
      <vt:lpstr>PowerPoint Presentation</vt:lpstr>
      <vt:lpstr>QUERY 3: For every project located in 'Stafford', list the project number, the controlling department number, and the department manager's last name, address, and birthdate. </vt:lpstr>
      <vt:lpstr>QUERY 4: The following statement retrieves the CustomerID, CompanyName, and ContactName data for companies who have a CustomerID value equal to alfki or anatr. The result is ordered according to the ContactName value: </vt:lpstr>
      <vt:lpstr>Ambiguous Attribute Names, Aliasing, and Tuple Variables </vt:lpstr>
      <vt:lpstr>Example: Ambiguous Attribute Names</vt:lpstr>
      <vt:lpstr>Ambiguous Attribute Names, Aliasing, and Tuple Variables</vt:lpstr>
      <vt:lpstr>Ambiguous Attribute Names, Aliasing, and Tuple Variables</vt:lpstr>
      <vt:lpstr>Unspecified WHERE Clause and Use of the Asterisk </vt:lpstr>
      <vt:lpstr> </vt:lpstr>
      <vt:lpstr>Use of Asterisk </vt:lpstr>
      <vt:lpstr>Use of Asterisk </vt:lpstr>
      <vt:lpstr>Aggregate Functions in SQL </vt:lpstr>
      <vt:lpstr>Aggregate Functions in SQL</vt:lpstr>
      <vt:lpstr>Aggregate Functions in SQL</vt:lpstr>
      <vt:lpstr>Find the sum of the salaries of all employees, the maximum salary, the minimum salary, and the average salary.</vt:lpstr>
      <vt:lpstr>Query 9: Find the sum of the salaries of all employees of the ‘Research’ department, as well as the maximum salary, the minimum salary, and the average salary in this department. </vt:lpstr>
      <vt:lpstr>Queries 10 and 11. Retrieve the total number of employees in the company (Q10) and the number of employees in the ‘Research’ department (Q11).</vt:lpstr>
      <vt:lpstr>Grouping: The GROUP BY and HAVING Clauses </vt:lpstr>
      <vt:lpstr>Grouping: The GROUP BY and HAVING Clauses</vt:lpstr>
      <vt:lpstr>Grouping: The GROUP BY and HAVING Clauses</vt:lpstr>
      <vt:lpstr>For each department, retrieve the department number, the number of employees in the department, and their average salary. </vt:lpstr>
      <vt:lpstr>GROUP BY EXAMPLE</vt:lpstr>
      <vt:lpstr>GROUP BY EXAMPLE</vt:lpstr>
      <vt:lpstr>PowerPoint Presentation</vt:lpstr>
      <vt:lpstr>HAVING Clauses</vt:lpstr>
      <vt:lpstr>HAVING Clause</vt:lpstr>
      <vt:lpstr>HAVING Clause Example</vt:lpstr>
      <vt:lpstr>The ORDER BY Clause </vt:lpstr>
      <vt:lpstr>The ORDER BY Clause - Example</vt:lpstr>
      <vt:lpstr>INSERT, DELETE and UPDATE Statements in SQL </vt:lpstr>
      <vt:lpstr>INSERT -Example</vt:lpstr>
      <vt:lpstr>INSERT – Example 2</vt:lpstr>
      <vt:lpstr>INSERT –Type 2</vt:lpstr>
      <vt:lpstr>INSERT</vt:lpstr>
      <vt:lpstr>INSERT –Type 2 Example</vt:lpstr>
      <vt:lpstr>UPDATE</vt:lpstr>
      <vt:lpstr>UPDATE</vt:lpstr>
      <vt:lpstr>UPDATE - Example</vt:lpstr>
      <vt:lpstr>DELETE STATEMENT</vt:lpstr>
      <vt:lpstr>DELETE STATEMENT - Example</vt:lpstr>
      <vt:lpstr>DELETE STATEMENT - Example</vt:lpstr>
      <vt:lpstr>End</vt:lpstr>
      <vt:lpstr>Thank You</vt:lpstr>
      <vt:lpstr>VIEWS</vt:lpstr>
      <vt:lpstr>VIEWS</vt:lpstr>
      <vt:lpstr>VIEWS</vt:lpstr>
      <vt:lpstr>VIEWS</vt:lpstr>
      <vt:lpstr>SYNTAX</vt:lpstr>
      <vt:lpstr>PowerPoint Presentation</vt:lpstr>
      <vt:lpstr>VIEW – Example</vt:lpstr>
      <vt:lpstr>VIEW – Example</vt:lpstr>
      <vt:lpstr>Querying A View</vt:lpstr>
      <vt:lpstr>Using Advanced Query Techniques To Access Data </vt:lpstr>
      <vt:lpstr>Using Joins To Retrieve Data </vt:lpstr>
      <vt:lpstr>JOINS</vt:lpstr>
      <vt:lpstr>JOINS</vt:lpstr>
      <vt:lpstr>JOINS</vt:lpstr>
      <vt:lpstr>JOINS</vt:lpstr>
      <vt:lpstr>INNER JOIN</vt:lpstr>
      <vt:lpstr>PowerPoint Presentation</vt:lpstr>
      <vt:lpstr>PowerPoint Presentation</vt:lpstr>
      <vt:lpstr>PowerPoint Presentation</vt:lpstr>
      <vt:lpstr>PowerPoint Presentation</vt:lpstr>
      <vt:lpstr>Outer Joins</vt:lpstr>
      <vt:lpstr>Using Left Outer Joins </vt:lpstr>
      <vt:lpstr>Using Left Outer Joins </vt:lpstr>
      <vt:lpstr>Using Left Outer Joins </vt:lpstr>
      <vt:lpstr>Using Left Outer Joins </vt:lpstr>
      <vt:lpstr>PowerPoint Presentation</vt:lpstr>
      <vt:lpstr>Using Right Outer Joins </vt:lpstr>
      <vt:lpstr>Using Right Outer Joins</vt:lpstr>
      <vt:lpstr>Using Full Outer Joins</vt:lpstr>
      <vt:lpstr>Using Full Outer Joins</vt:lpstr>
      <vt:lpstr>Using Full Outer Joins</vt:lpstr>
      <vt:lpstr>PowerPoint Presentation</vt:lpstr>
      <vt:lpstr>Defining Subqueries inside SELECT Statement</vt:lpstr>
      <vt:lpstr>Subqueries</vt:lpstr>
      <vt:lpstr>Subquery - Example</vt:lpstr>
      <vt:lpstr>Subqueries</vt:lpstr>
      <vt:lpstr>PowerPoint Presentation</vt:lpstr>
      <vt:lpstr>Subqueries that Are used with IN or NOT IN</vt:lpstr>
      <vt:lpstr>SQL LIKE Operator </vt:lpstr>
      <vt:lpstr>For example:</vt:lpstr>
      <vt:lpstr>SQL LIKE Operator</vt:lpstr>
      <vt:lpstr>Example</vt:lpstr>
      <vt:lpstr>SQL BETWEEN ... AND Operator</vt:lpstr>
      <vt:lpstr>SQL IN Operator:</vt:lpstr>
      <vt:lpstr>PowerPoint Presentation</vt:lpstr>
      <vt:lpstr>SQL IS NULL Operator</vt:lpstr>
      <vt:lpstr>Subquery - Example</vt:lpstr>
      <vt:lpstr>Subqueries that Are Used with Comparison Operators</vt:lpstr>
      <vt:lpstr>Subqueries that Are Used with Comparison Operators</vt:lpstr>
      <vt:lpstr>Subquery - Example</vt:lpstr>
      <vt:lpstr>Subqueries that Are Used with EXISTS and NOT EXISTS </vt:lpstr>
      <vt:lpstr>Subquery - Example</vt:lpstr>
      <vt:lpstr>PowerPoint Presentation</vt:lpstr>
      <vt:lpstr>Thank You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 557</dc:title>
  <dc:creator>Examination Officer</dc:creator>
  <cp:lastModifiedBy>HP</cp:lastModifiedBy>
  <cp:revision>111</cp:revision>
  <cp:lastPrinted>2016-05-18T09:32:34Z</cp:lastPrinted>
  <dcterms:created xsi:type="dcterms:W3CDTF">2015-11-05T16:22:45Z</dcterms:created>
  <dcterms:modified xsi:type="dcterms:W3CDTF">2023-07-23T07:51:26Z</dcterms:modified>
</cp:coreProperties>
</file>