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53"/>
  </p:notesMasterIdLst>
  <p:handoutMasterIdLst>
    <p:handoutMasterId r:id="rId54"/>
  </p:handout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398" r:id="rId21"/>
    <p:sldId id="278" r:id="rId22"/>
    <p:sldId id="279" r:id="rId23"/>
    <p:sldId id="280" r:id="rId24"/>
    <p:sldId id="281" r:id="rId25"/>
    <p:sldId id="282" r:id="rId26"/>
    <p:sldId id="283" r:id="rId27"/>
    <p:sldId id="401"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99" r:id="rId49"/>
    <p:sldId id="400" r:id="rId50"/>
    <p:sldId id="397" r:id="rId51"/>
    <p:sldId id="258" r:id="rId5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551"/>
    <a:srgbClr val="055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76" autoAdjust="0"/>
    <p:restoredTop sz="94660"/>
  </p:normalViewPr>
  <p:slideViewPr>
    <p:cSldViewPr snapToGrid="0">
      <p:cViewPr varScale="1">
        <p:scale>
          <a:sx n="87" d="100"/>
          <a:sy n="87" d="100"/>
        </p:scale>
        <p:origin x="869" y="58"/>
      </p:cViewPr>
      <p:guideLst/>
    </p:cSldViewPr>
  </p:slideViewPr>
  <p:notesTextViewPr>
    <p:cViewPr>
      <p:scale>
        <a:sx n="1" d="1"/>
        <a:sy n="1" d="1"/>
      </p:scale>
      <p:origin x="0" y="0"/>
    </p:cViewPr>
  </p:notesTextViewPr>
  <p:sorterViewPr>
    <p:cViewPr>
      <p:scale>
        <a:sx n="116" d="100"/>
        <a:sy n="116" d="100"/>
      </p:scale>
      <p:origin x="0" y="-470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2EBFC5A5-4446-44F5-9568-506595D2F6D8}" type="datetimeFigureOut">
              <a:rPr lang="en-US" smtClean="0"/>
              <a:t>7/22/2023</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0946F41-7ECD-493A-AD22-B7EA862B110C}" type="slidenum">
              <a:rPr lang="en-US" smtClean="0"/>
              <a:t>‹#›</a:t>
            </a:fld>
            <a:endParaRPr lang="en-US"/>
          </a:p>
        </p:txBody>
      </p:sp>
    </p:spTree>
    <p:extLst>
      <p:ext uri="{BB962C8B-B14F-4D97-AF65-F5344CB8AC3E}">
        <p14:creationId xmlns:p14="http://schemas.microsoft.com/office/powerpoint/2010/main" val="215536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GB"/>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98384BE-9D6B-4024-A985-C0EE99A58AEA}" type="datetimeFigureOut">
              <a:rPr lang="en-GB" smtClean="0"/>
              <a:t>22/07/2023</a:t>
            </a:fld>
            <a:endParaRPr lang="en-GB"/>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GB"/>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GB"/>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7F05C70-BB3D-46DD-9A54-15208EA29ECC}" type="slidenum">
              <a:rPr lang="en-GB" smtClean="0"/>
              <a:t>‹#›</a:t>
            </a:fld>
            <a:endParaRPr lang="en-GB"/>
          </a:p>
        </p:txBody>
      </p:sp>
    </p:spTree>
    <p:extLst>
      <p:ext uri="{BB962C8B-B14F-4D97-AF65-F5344CB8AC3E}">
        <p14:creationId xmlns:p14="http://schemas.microsoft.com/office/powerpoint/2010/main" val="393686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F05C70-BB3D-46DD-9A54-15208EA29ECC}" type="slidenum">
              <a:rPr lang="en-GB" smtClean="0"/>
              <a:t>0</a:t>
            </a:fld>
            <a:endParaRPr lang="en-GB"/>
          </a:p>
        </p:txBody>
      </p:sp>
    </p:spTree>
    <p:extLst>
      <p:ext uri="{BB962C8B-B14F-4D97-AF65-F5344CB8AC3E}">
        <p14:creationId xmlns:p14="http://schemas.microsoft.com/office/powerpoint/2010/main" val="310040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F05C70-BB3D-46DD-9A54-15208EA29ECC}" type="slidenum">
              <a:rPr lang="en-GB" smtClean="0"/>
              <a:t>48</a:t>
            </a:fld>
            <a:endParaRPr lang="en-GB"/>
          </a:p>
        </p:txBody>
      </p:sp>
    </p:spTree>
    <p:extLst>
      <p:ext uri="{BB962C8B-B14F-4D97-AF65-F5344CB8AC3E}">
        <p14:creationId xmlns:p14="http://schemas.microsoft.com/office/powerpoint/2010/main" val="2834692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7F05C70-BB3D-46DD-9A54-15208EA29ECC}" type="slidenum">
              <a:rPr lang="en-GB" smtClean="0"/>
              <a:t>50</a:t>
            </a:fld>
            <a:endParaRPr lang="en-GB"/>
          </a:p>
        </p:txBody>
      </p:sp>
    </p:spTree>
    <p:extLst>
      <p:ext uri="{BB962C8B-B14F-4D97-AF65-F5344CB8AC3E}">
        <p14:creationId xmlns:p14="http://schemas.microsoft.com/office/powerpoint/2010/main" val="6574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800"/>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fld id="{828A36ED-2655-4C9E-8238-9E1AC381F723}" type="datetime1">
              <a:rPr lang="en-GB" smtClean="0"/>
              <a:t>22/07/2023</a:t>
            </a:fld>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84123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145382A-FB3C-41FB-984A-BFFAA7F5560F}" type="datetime1">
              <a:rPr lang="en-GB" smtClean="0"/>
              <a:t>22/07/2023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32216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5FBEA2C-DD99-4E79-ABCE-86762D8C2888}" type="datetime1">
              <a:rPr lang="en-GB" smtClean="0"/>
              <a:t>22/07/2023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3372794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4FFC8644-480C-453D-8744-E89F274AE230}" type="datetime1">
              <a:rPr lang="en-GB" smtClean="0"/>
              <a:t>22/07/2023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216038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800"/>
            </a:lvl1pPr>
          </a:lstStyle>
          <a:p>
            <a:r>
              <a:rPr lang="en-US"/>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409890-E927-4619-80BA-BBAB8952703D}" type="datetime1">
              <a:rPr lang="en-GB" smtClean="0"/>
              <a:t>22/07/2023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112377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40612A9-8B8A-4D76-8338-090742D648FA}" type="datetime1">
              <a:rPr lang="en-GB" smtClean="0"/>
              <a:t>22/07/2023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229698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261A052-6A62-4DEB-B39A-DF865DC294D7}" type="datetime1">
              <a:rPr lang="en-GB" smtClean="0"/>
              <a:t>22/07/2023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282282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4AB992-C49D-4348-A525-E164DFDC1373}" type="datetime1">
              <a:rPr lang="en-GB" smtClean="0"/>
              <a:t>22/07/2023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52045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6EBD4-D843-440F-970F-CE2EAFC7B9B6}" type="datetime1">
              <a:rPr lang="en-GB" smtClean="0"/>
              <a:t>22/07/2023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311316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4A8E3E-CF5D-4FA7-AE13-1DBF934E5A7C}" type="datetime1">
              <a:rPr lang="en-GB" smtClean="0"/>
              <a:t>22/07/2023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89823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9247F5-100F-4260-9B69-A3B55AF74742}" type="datetime1">
              <a:rPr lang="en-GB" smtClean="0"/>
              <a:t>22/07/2023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50C373-F1D0-494F-8D6D-366C958B3429}" type="slidenum">
              <a:rPr lang="en-GB" smtClean="0"/>
              <a:t>‹#›</a:t>
            </a:fld>
            <a:endParaRPr lang="en-GB"/>
          </a:p>
        </p:txBody>
      </p:sp>
    </p:spTree>
    <p:extLst>
      <p:ext uri="{BB962C8B-B14F-4D97-AF65-F5344CB8AC3E}">
        <p14:creationId xmlns:p14="http://schemas.microsoft.com/office/powerpoint/2010/main" val="290032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88276"/>
            <a:ext cx="10515600" cy="902412"/>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BCB05-1F2F-4A45-AFF2-CC62B780D79B}" type="datetime1">
              <a:rPr lang="en-GB" smtClean="0"/>
              <a:t>22/07/2023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48296" y="6464739"/>
            <a:ext cx="409135" cy="365125"/>
          </a:xfrm>
          <a:prstGeom prst="rect">
            <a:avLst/>
          </a:prstGeom>
        </p:spPr>
        <p:txBody>
          <a:bodyPr vert="horz" lIns="91440" tIns="45720" rIns="91440" bIns="45720" rtlCol="0" anchor="ctr"/>
          <a:lstStyle>
            <a:lvl1pPr algn="r">
              <a:defRPr sz="1400" b="1">
                <a:solidFill>
                  <a:srgbClr val="FFC551"/>
                </a:solidFill>
                <a:latin typeface="Century Gothic" panose="020B0502020202020204" pitchFamily="34" charset="0"/>
              </a:defRPr>
            </a:lvl1pPr>
          </a:lstStyle>
          <a:p>
            <a:fld id="{7E50C373-F1D0-494F-8D6D-366C958B3429}" type="slidenum">
              <a:rPr lang="en-GB" smtClean="0"/>
              <a:pPr/>
              <a:t>‹#›</a:t>
            </a:fld>
            <a:endParaRPr lang="en-GB" dirty="0"/>
          </a:p>
        </p:txBody>
      </p:sp>
    </p:spTree>
    <p:extLst>
      <p:ext uri="{BB962C8B-B14F-4D97-AF65-F5344CB8AC3E}">
        <p14:creationId xmlns:p14="http://schemas.microsoft.com/office/powerpoint/2010/main" val="1534290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600" kern="1200">
          <a:solidFill>
            <a:srgbClr val="055D13"/>
          </a:solidFill>
          <a:latin typeface="Futura Md BT" panose="020B06020202040203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7254" y="2097924"/>
            <a:ext cx="3357489" cy="1272736"/>
          </a:xfrm>
        </p:spPr>
        <p:txBody>
          <a:bodyPr>
            <a:normAutofit/>
          </a:bodyPr>
          <a:lstStyle/>
          <a:p>
            <a:r>
              <a:rPr lang="en-GB" sz="4000" dirty="0" smtClean="0"/>
              <a:t>DIT 216</a:t>
            </a:r>
            <a:endParaRPr lang="en-GB" sz="4000" dirty="0"/>
          </a:p>
        </p:txBody>
      </p:sp>
      <p:sp>
        <p:nvSpPr>
          <p:cNvPr id="3" name="Subtitle 2"/>
          <p:cNvSpPr>
            <a:spLocks noGrp="1"/>
          </p:cNvSpPr>
          <p:nvPr>
            <p:ph type="subTitle" idx="1"/>
          </p:nvPr>
        </p:nvSpPr>
        <p:spPr>
          <a:xfrm>
            <a:off x="1523999" y="3973624"/>
            <a:ext cx="9144000" cy="484764"/>
          </a:xfrm>
        </p:spPr>
        <p:txBody>
          <a:bodyPr/>
          <a:lstStyle/>
          <a:p>
            <a:r>
              <a:rPr lang="en-GB" b="1" dirty="0"/>
              <a:t>Lecture </a:t>
            </a:r>
            <a:r>
              <a:rPr lang="en-GB" b="1" dirty="0" smtClean="0"/>
              <a:t>1</a:t>
            </a:r>
            <a:endParaRPr lang="en-GB" b="1" dirty="0"/>
          </a:p>
        </p:txBody>
      </p:sp>
      <p:sp>
        <p:nvSpPr>
          <p:cNvPr id="4" name="Date Placeholder 3"/>
          <p:cNvSpPr>
            <a:spLocks noGrp="1"/>
          </p:cNvSpPr>
          <p:nvPr>
            <p:ph type="dt" sz="half" idx="10"/>
          </p:nvPr>
        </p:nvSpPr>
        <p:spPr>
          <a:xfrm>
            <a:off x="1161757" y="6464739"/>
            <a:ext cx="1243819" cy="365125"/>
          </a:xfrm>
        </p:spPr>
        <p:txBody>
          <a:bodyPr/>
          <a:lstStyle/>
          <a:p>
            <a:r>
              <a:rPr lang="en-GB" sz="1400" b="1" dirty="0">
                <a:solidFill>
                  <a:schemeClr val="bg1"/>
                </a:solidFill>
                <a:latin typeface="Century Gothic" panose="020B0502020202020204" pitchFamily="34" charset="0"/>
              </a:rPr>
              <a:t>Jan 2014</a:t>
            </a:r>
          </a:p>
        </p:txBody>
      </p:sp>
      <p:sp>
        <p:nvSpPr>
          <p:cNvPr id="5" name="Title 1"/>
          <p:cNvSpPr txBox="1">
            <a:spLocks/>
          </p:cNvSpPr>
          <p:nvPr/>
        </p:nvSpPr>
        <p:spPr>
          <a:xfrm>
            <a:off x="633045" y="3309498"/>
            <a:ext cx="11015003" cy="6641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rgbClr val="055D13"/>
                </a:solidFill>
                <a:latin typeface="Futura Md BT" panose="020B0602020204020303" pitchFamily="34" charset="0"/>
                <a:ea typeface="+mj-ea"/>
                <a:cs typeface="+mj-cs"/>
              </a:defRPr>
            </a:lvl1pPr>
          </a:lstStyle>
          <a:p>
            <a:r>
              <a:rPr lang="en-US" sz="4000" dirty="0"/>
              <a:t>Database Concepts &amp; Technologies </a:t>
            </a:r>
            <a:r>
              <a:rPr lang="en-US" sz="4000" dirty="0" smtClean="0"/>
              <a:t>II</a:t>
            </a:r>
            <a:endParaRPr lang="en-GB" sz="4000" dirty="0">
              <a:solidFill>
                <a:srgbClr val="FFC551"/>
              </a:solidFill>
            </a:endParaRPr>
          </a:p>
        </p:txBody>
      </p:sp>
      <p:sp>
        <p:nvSpPr>
          <p:cNvPr id="6" name="Title 1"/>
          <p:cNvSpPr txBox="1">
            <a:spLocks/>
          </p:cNvSpPr>
          <p:nvPr/>
        </p:nvSpPr>
        <p:spPr>
          <a:xfrm>
            <a:off x="1523999" y="5212956"/>
            <a:ext cx="9144000" cy="599531"/>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rgbClr val="055D13"/>
                </a:solidFill>
                <a:latin typeface="Futura Md BT" panose="020B0602020204020303" pitchFamily="34" charset="0"/>
                <a:ea typeface="+mj-ea"/>
                <a:cs typeface="+mj-cs"/>
              </a:defRPr>
            </a:lvl1pPr>
          </a:lstStyle>
          <a:p>
            <a:r>
              <a:rPr lang="en-GB" sz="4000" dirty="0">
                <a:solidFill>
                  <a:schemeClr val="tx1"/>
                </a:solidFill>
              </a:rPr>
              <a:t>K. O. Peasah</a:t>
            </a:r>
          </a:p>
        </p:txBody>
      </p:sp>
      <p:sp>
        <p:nvSpPr>
          <p:cNvPr id="7" name="Subtitle 2"/>
          <p:cNvSpPr txBox="1">
            <a:spLocks/>
          </p:cNvSpPr>
          <p:nvPr/>
        </p:nvSpPr>
        <p:spPr>
          <a:xfrm>
            <a:off x="1568546" y="5812487"/>
            <a:ext cx="9144000" cy="4406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Century Gothic" panose="020B0502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Century Gothic" panose="020B0502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Century Gothic" panose="020B0502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kopeasah.cos@knust.edu.gh   // 024-426-3434</a:t>
            </a:r>
          </a:p>
        </p:txBody>
      </p:sp>
    </p:spTree>
    <p:extLst>
      <p:ext uri="{BB962C8B-B14F-4D97-AF65-F5344CB8AC3E}">
        <p14:creationId xmlns:p14="http://schemas.microsoft.com/office/powerpoint/2010/main" val="19965275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891048" y="741453"/>
            <a:ext cx="8229600" cy="774700"/>
          </a:xfrm>
        </p:spPr>
        <p:txBody>
          <a:bodyPr/>
          <a:lstStyle/>
          <a:p>
            <a:pPr eaLnBrk="1" hangingPunct="1"/>
            <a:r>
              <a:rPr lang="en-US" altLang="en-US" b="1" dirty="0" smtClean="0"/>
              <a:t>CREATE TABLE</a:t>
            </a:r>
          </a:p>
        </p:txBody>
      </p:sp>
      <p:sp>
        <p:nvSpPr>
          <p:cNvPr id="1229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dirty="0" smtClean="0"/>
              <a:t>USE </a:t>
            </a:r>
            <a:r>
              <a:rPr lang="en-US" altLang="en-US" dirty="0" err="1" smtClean="0"/>
              <a:t>Northwind</a:t>
            </a:r>
            <a:endParaRPr lang="en-US" altLang="en-US" dirty="0" smtClean="0"/>
          </a:p>
          <a:p>
            <a:pPr eaLnBrk="1" hangingPunct="1">
              <a:buFont typeface="Wingdings" panose="05000000000000000000" pitchFamily="2" charset="2"/>
              <a:buNone/>
            </a:pPr>
            <a:r>
              <a:rPr lang="en-US" altLang="en-US" dirty="0" smtClean="0"/>
              <a:t>CREATE TABLE Importers</a:t>
            </a:r>
          </a:p>
          <a:p>
            <a:pPr eaLnBrk="1" hangingPunct="1">
              <a:buFont typeface="Wingdings" panose="05000000000000000000" pitchFamily="2" charset="2"/>
              <a:buNone/>
            </a:pPr>
            <a:r>
              <a:rPr lang="en-US" altLang="en-US" dirty="0" smtClean="0"/>
              <a:t>(</a:t>
            </a:r>
          </a:p>
          <a:p>
            <a:pPr eaLnBrk="1" hangingPunct="1">
              <a:buFont typeface="Wingdings" panose="05000000000000000000" pitchFamily="2" charset="2"/>
              <a:buNone/>
            </a:pPr>
            <a:r>
              <a:rPr lang="en-US" altLang="en-US" dirty="0" smtClean="0"/>
              <a:t>	</a:t>
            </a:r>
            <a:r>
              <a:rPr lang="en-US" altLang="en-US" dirty="0" err="1" smtClean="0"/>
              <a:t>CompanyID</a:t>
            </a:r>
            <a:r>
              <a:rPr lang="en-US" altLang="en-US" dirty="0" smtClean="0"/>
              <a:t> </a:t>
            </a:r>
            <a:r>
              <a:rPr lang="en-US" altLang="en-US" dirty="0" err="1" smtClean="0"/>
              <a:t>int</a:t>
            </a:r>
            <a:r>
              <a:rPr lang="en-US" altLang="en-US" dirty="0" smtClean="0"/>
              <a:t> NOT NULL,</a:t>
            </a:r>
          </a:p>
          <a:p>
            <a:pPr eaLnBrk="1" hangingPunct="1">
              <a:buFont typeface="Wingdings" panose="05000000000000000000" pitchFamily="2" charset="2"/>
              <a:buNone/>
            </a:pPr>
            <a:r>
              <a:rPr lang="en-US" altLang="en-US" dirty="0" smtClean="0"/>
              <a:t>	</a:t>
            </a:r>
            <a:r>
              <a:rPr lang="en-US" altLang="en-US" dirty="0" err="1" smtClean="0"/>
              <a:t>CompanyName</a:t>
            </a:r>
            <a:r>
              <a:rPr lang="en-US" altLang="en-US" dirty="0" smtClean="0"/>
              <a:t> </a:t>
            </a:r>
            <a:r>
              <a:rPr lang="en-US" altLang="en-US" dirty="0" err="1" smtClean="0"/>
              <a:t>varchar</a:t>
            </a:r>
            <a:r>
              <a:rPr lang="en-US" altLang="en-US" dirty="0" smtClean="0"/>
              <a:t>(40) NOT NULL,</a:t>
            </a:r>
          </a:p>
          <a:p>
            <a:pPr eaLnBrk="1" hangingPunct="1">
              <a:buFont typeface="Wingdings" panose="05000000000000000000" pitchFamily="2" charset="2"/>
              <a:buNone/>
            </a:pPr>
            <a:r>
              <a:rPr lang="en-US" altLang="en-US" dirty="0" smtClean="0"/>
              <a:t>	Contact </a:t>
            </a:r>
            <a:r>
              <a:rPr lang="en-US" altLang="en-US" dirty="0" err="1" smtClean="0"/>
              <a:t>varchar</a:t>
            </a:r>
            <a:r>
              <a:rPr lang="en-US" altLang="en-US" dirty="0" smtClean="0"/>
              <a:t>(40) NOT NULL</a:t>
            </a:r>
          </a:p>
          <a:p>
            <a:pPr eaLnBrk="1" hangingPunct="1">
              <a:buFont typeface="Wingdings" panose="05000000000000000000" pitchFamily="2" charset="2"/>
              <a:buNone/>
            </a:pPr>
            <a:r>
              <a:rPr lang="en-US" altLang="en-US" dirty="0" smtClean="0"/>
              <a:t>);</a:t>
            </a:r>
          </a:p>
        </p:txBody>
      </p:sp>
    </p:spTree>
    <p:extLst>
      <p:ext uri="{BB962C8B-B14F-4D97-AF65-F5344CB8AC3E}">
        <p14:creationId xmlns:p14="http://schemas.microsoft.com/office/powerpoint/2010/main" val="56654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852411" y="857363"/>
            <a:ext cx="8229600" cy="558800"/>
          </a:xfrm>
        </p:spPr>
        <p:txBody>
          <a:bodyPr>
            <a:normAutofit fontScale="90000"/>
          </a:bodyPr>
          <a:lstStyle/>
          <a:p>
            <a:pPr eaLnBrk="1" hangingPunct="1"/>
            <a:r>
              <a:rPr lang="en-US" altLang="en-US" sz="3800" b="1" dirty="0"/>
              <a:t>ALTER TABLE</a:t>
            </a:r>
          </a:p>
        </p:txBody>
      </p:sp>
      <p:sp>
        <p:nvSpPr>
          <p:cNvPr id="10243" name="Rectangle 3"/>
          <p:cNvSpPr>
            <a:spLocks noGrp="1" noChangeArrowheads="1"/>
          </p:cNvSpPr>
          <p:nvPr>
            <p:ph type="body" idx="1"/>
          </p:nvPr>
        </p:nvSpPr>
        <p:spPr>
          <a:xfrm>
            <a:off x="618186" y="1712891"/>
            <a:ext cx="9592614" cy="4418036"/>
          </a:xfrm>
        </p:spPr>
        <p:txBody>
          <a:bodyPr/>
          <a:lstStyle/>
          <a:p>
            <a:pPr eaLnBrk="1" hangingPunct="1">
              <a:buFont typeface="Wingdings" panose="05000000000000000000" pitchFamily="2" charset="2"/>
              <a:buNone/>
              <a:defRPr/>
            </a:pPr>
            <a:endParaRPr lang="en-US" altLang="en-US" dirty="0"/>
          </a:p>
          <a:p>
            <a:pPr eaLnBrk="1" hangingPunct="1">
              <a:defRPr/>
            </a:pPr>
            <a:r>
              <a:rPr lang="en-US" altLang="en-US" dirty="0"/>
              <a:t>The ALTER TABLE statement enables you to modify a table definition by altering, adding, or dropping columns and constraints or by disabling or enabling constraints and triggers</a:t>
            </a:r>
            <a:r>
              <a:rPr lang="en-US" altLang="en-US" dirty="0" smtClean="0"/>
              <a:t>.</a:t>
            </a:r>
          </a:p>
          <a:p>
            <a:pPr marL="0" indent="0" eaLnBrk="1" hangingPunct="1">
              <a:buNone/>
              <a:defRPr/>
            </a:pPr>
            <a:endParaRPr lang="en-US" altLang="en-US" dirty="0"/>
          </a:p>
          <a:p>
            <a:pPr eaLnBrk="1" hangingPunct="1">
              <a:defRPr/>
            </a:pPr>
            <a:r>
              <a:rPr lang="en-US" dirty="0"/>
              <a:t>To add a column in a table, use the following syntax:</a:t>
            </a:r>
          </a:p>
          <a:p>
            <a:pPr marL="679450" lvl="2" indent="0">
              <a:buNone/>
              <a:defRPr/>
            </a:pPr>
            <a:r>
              <a:rPr lang="en-US" sz="3000" b="1" dirty="0">
                <a:solidFill>
                  <a:schemeClr val="accent6"/>
                </a:solidFill>
              </a:rPr>
              <a:t>ALTER TABLE </a:t>
            </a:r>
            <a:r>
              <a:rPr lang="en-US" sz="3000" b="1" dirty="0" err="1">
                <a:solidFill>
                  <a:schemeClr val="accent6"/>
                </a:solidFill>
              </a:rPr>
              <a:t>table_name</a:t>
            </a:r>
            <a:r>
              <a:rPr lang="en-US" sz="3000" b="1" dirty="0">
                <a:solidFill>
                  <a:schemeClr val="accent6"/>
                </a:solidFill>
              </a:rPr>
              <a:t/>
            </a:r>
            <a:br>
              <a:rPr lang="en-US" sz="3000" b="1" dirty="0">
                <a:solidFill>
                  <a:schemeClr val="accent6"/>
                </a:solidFill>
              </a:rPr>
            </a:br>
            <a:r>
              <a:rPr lang="en-US" sz="3000" b="1" dirty="0">
                <a:solidFill>
                  <a:schemeClr val="accent6"/>
                </a:solidFill>
              </a:rPr>
              <a:t>ADD </a:t>
            </a:r>
            <a:r>
              <a:rPr lang="en-US" sz="3000" b="1" dirty="0" err="1">
                <a:solidFill>
                  <a:schemeClr val="accent6"/>
                </a:solidFill>
              </a:rPr>
              <a:t>column_name</a:t>
            </a:r>
            <a:r>
              <a:rPr lang="en-US" sz="3000" b="1" dirty="0">
                <a:solidFill>
                  <a:schemeClr val="accent6"/>
                </a:solidFill>
              </a:rPr>
              <a:t> datatype</a:t>
            </a:r>
            <a:r>
              <a:rPr lang="en-US" altLang="en-US" sz="3000" b="1" dirty="0">
                <a:solidFill>
                  <a:schemeClr val="accent6"/>
                </a:solidFill>
              </a:rPr>
              <a:t> </a:t>
            </a:r>
          </a:p>
        </p:txBody>
      </p:sp>
    </p:spTree>
    <p:extLst>
      <p:ext uri="{BB962C8B-B14F-4D97-AF65-F5344CB8AC3E}">
        <p14:creationId xmlns:p14="http://schemas.microsoft.com/office/powerpoint/2010/main" val="2027001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z="4400" b="1"/>
              <a:t>ALTER TABLE</a:t>
            </a:r>
            <a:endParaRPr lang="en-US" smtClean="0"/>
          </a:p>
        </p:txBody>
      </p:sp>
      <p:sp>
        <p:nvSpPr>
          <p:cNvPr id="3" name="Content Placeholder 2"/>
          <p:cNvSpPr>
            <a:spLocks noGrp="1"/>
          </p:cNvSpPr>
          <p:nvPr>
            <p:ph idx="1"/>
          </p:nvPr>
        </p:nvSpPr>
        <p:spPr>
          <a:xfrm>
            <a:off x="579549" y="1519707"/>
            <a:ext cx="11178862" cy="4904906"/>
          </a:xfrm>
        </p:spPr>
        <p:txBody>
          <a:bodyPr>
            <a:normAutofit/>
          </a:bodyPr>
          <a:lstStyle/>
          <a:p>
            <a:pPr>
              <a:defRPr/>
            </a:pPr>
            <a:r>
              <a:rPr lang="en-US" dirty="0"/>
              <a:t>To delete a column in a table, use the following syntax (notice that some database systems don't allow deleting a column):</a:t>
            </a:r>
          </a:p>
          <a:p>
            <a:pPr marL="344487" lvl="1" indent="0">
              <a:buNone/>
              <a:defRPr/>
            </a:pPr>
            <a:r>
              <a:rPr lang="en-US" b="1" dirty="0">
                <a:solidFill>
                  <a:schemeClr val="accent6"/>
                </a:solidFill>
              </a:rPr>
              <a:t>ALTER TABLE </a:t>
            </a:r>
            <a:r>
              <a:rPr lang="en-US" b="1" dirty="0" err="1">
                <a:solidFill>
                  <a:schemeClr val="accent6"/>
                </a:solidFill>
              </a:rPr>
              <a:t>table_name</a:t>
            </a:r>
            <a:r>
              <a:rPr lang="en-US" b="1" dirty="0">
                <a:solidFill>
                  <a:schemeClr val="accent6"/>
                </a:solidFill>
              </a:rPr>
              <a:t/>
            </a:r>
            <a:br>
              <a:rPr lang="en-US" b="1" dirty="0">
                <a:solidFill>
                  <a:schemeClr val="accent6"/>
                </a:solidFill>
              </a:rPr>
            </a:br>
            <a:r>
              <a:rPr lang="en-US" b="1" dirty="0">
                <a:solidFill>
                  <a:schemeClr val="accent6"/>
                </a:solidFill>
              </a:rPr>
              <a:t>DROP COLUMN </a:t>
            </a:r>
            <a:r>
              <a:rPr lang="en-US" b="1" dirty="0" err="1">
                <a:solidFill>
                  <a:schemeClr val="accent6"/>
                </a:solidFill>
              </a:rPr>
              <a:t>column_name</a:t>
            </a:r>
            <a:endParaRPr lang="en-US" b="1" dirty="0">
              <a:solidFill>
                <a:schemeClr val="accent6"/>
              </a:solidFill>
            </a:endParaRPr>
          </a:p>
          <a:p>
            <a:pPr>
              <a:defRPr/>
            </a:pPr>
            <a:r>
              <a:rPr lang="en-US" dirty="0"/>
              <a:t>To change the data type of a column in a table, use the following syntax:(</a:t>
            </a:r>
            <a:r>
              <a:rPr lang="en-US" sz="2500" dirty="0"/>
              <a:t>SQL Server / MS Access)</a:t>
            </a:r>
          </a:p>
          <a:p>
            <a:pPr marL="327025" lvl="1" indent="0">
              <a:buNone/>
              <a:defRPr/>
            </a:pPr>
            <a:r>
              <a:rPr lang="en-US" b="1" dirty="0">
                <a:solidFill>
                  <a:schemeClr val="accent6"/>
                </a:solidFill>
              </a:rPr>
              <a:t>ALTER TABLE </a:t>
            </a:r>
            <a:r>
              <a:rPr lang="en-US" b="1" dirty="0" err="1">
                <a:solidFill>
                  <a:schemeClr val="accent6"/>
                </a:solidFill>
              </a:rPr>
              <a:t>table_name</a:t>
            </a:r>
            <a:r>
              <a:rPr lang="en-US" b="1" dirty="0">
                <a:solidFill>
                  <a:schemeClr val="accent6"/>
                </a:solidFill>
              </a:rPr>
              <a:t/>
            </a:r>
            <a:br>
              <a:rPr lang="en-US" b="1" dirty="0">
                <a:solidFill>
                  <a:schemeClr val="accent6"/>
                </a:solidFill>
              </a:rPr>
            </a:br>
            <a:r>
              <a:rPr lang="en-US" b="1" dirty="0">
                <a:solidFill>
                  <a:schemeClr val="accent6"/>
                </a:solidFill>
              </a:rPr>
              <a:t>ALTER COLUMN </a:t>
            </a:r>
            <a:r>
              <a:rPr lang="en-US" b="1" dirty="0" err="1">
                <a:solidFill>
                  <a:schemeClr val="accent6"/>
                </a:solidFill>
              </a:rPr>
              <a:t>column_name</a:t>
            </a:r>
            <a:r>
              <a:rPr lang="en-US" b="1" dirty="0">
                <a:solidFill>
                  <a:schemeClr val="accent6"/>
                </a:solidFill>
              </a:rPr>
              <a:t> datatype</a:t>
            </a:r>
          </a:p>
          <a:p>
            <a:pPr marL="327025" lvl="1" indent="0">
              <a:buNone/>
              <a:defRPr/>
            </a:pPr>
            <a:r>
              <a:rPr lang="en-US" b="1" dirty="0"/>
              <a:t>                 OR               (My SQL / Oracle)</a:t>
            </a:r>
          </a:p>
          <a:p>
            <a:pPr marL="327025" lvl="1" indent="0">
              <a:buNone/>
              <a:defRPr/>
            </a:pPr>
            <a:r>
              <a:rPr lang="en-US" b="1" dirty="0">
                <a:solidFill>
                  <a:schemeClr val="accent6"/>
                </a:solidFill>
              </a:rPr>
              <a:t>ALTER TABLE </a:t>
            </a:r>
            <a:r>
              <a:rPr lang="en-US" b="1" dirty="0" err="1">
                <a:solidFill>
                  <a:schemeClr val="accent6"/>
                </a:solidFill>
              </a:rPr>
              <a:t>table_name</a:t>
            </a:r>
            <a:r>
              <a:rPr lang="en-US" b="1" dirty="0">
                <a:solidFill>
                  <a:schemeClr val="accent6"/>
                </a:solidFill>
              </a:rPr>
              <a:t/>
            </a:r>
            <a:br>
              <a:rPr lang="en-US" b="1" dirty="0">
                <a:solidFill>
                  <a:schemeClr val="accent6"/>
                </a:solidFill>
              </a:rPr>
            </a:br>
            <a:r>
              <a:rPr lang="en-US" b="1" dirty="0">
                <a:solidFill>
                  <a:schemeClr val="accent6"/>
                </a:solidFill>
              </a:rPr>
              <a:t>MODIFY COLUMN </a:t>
            </a:r>
            <a:r>
              <a:rPr lang="en-US" b="1" dirty="0" err="1">
                <a:solidFill>
                  <a:schemeClr val="accent6"/>
                </a:solidFill>
              </a:rPr>
              <a:t>column_name</a:t>
            </a:r>
            <a:r>
              <a:rPr lang="en-US" b="1" dirty="0">
                <a:solidFill>
                  <a:schemeClr val="accent6"/>
                </a:solidFill>
              </a:rPr>
              <a:t> datatype</a:t>
            </a:r>
          </a:p>
        </p:txBody>
      </p:sp>
    </p:spTree>
    <p:extLst>
      <p:ext uri="{BB962C8B-B14F-4D97-AF65-F5344CB8AC3E}">
        <p14:creationId xmlns:p14="http://schemas.microsoft.com/office/powerpoint/2010/main" val="4166768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ALTER TABLE</a:t>
            </a:r>
          </a:p>
        </p:txBody>
      </p:sp>
      <p:sp>
        <p:nvSpPr>
          <p:cNvPr id="15363" name="Rectangle 3"/>
          <p:cNvSpPr>
            <a:spLocks noGrp="1" noChangeArrowheads="1"/>
          </p:cNvSpPr>
          <p:nvPr>
            <p:ph type="body" idx="1"/>
          </p:nvPr>
        </p:nvSpPr>
        <p:spPr/>
        <p:txBody>
          <a:bodyPr/>
          <a:lstStyle/>
          <a:p>
            <a:pPr eaLnBrk="1" hangingPunct="1"/>
            <a:r>
              <a:rPr lang="en-US" altLang="en-US" dirty="0" smtClean="0"/>
              <a:t>The following statement will alter the Importers table in the </a:t>
            </a:r>
            <a:r>
              <a:rPr lang="en-US" altLang="en-US" dirty="0" err="1" smtClean="0"/>
              <a:t>Northwind</a:t>
            </a:r>
            <a:r>
              <a:rPr lang="en-US" altLang="en-US" dirty="0" smtClean="0"/>
              <a:t> database by adding a column named </a:t>
            </a:r>
            <a:r>
              <a:rPr lang="en-US" altLang="en-US" dirty="0" err="1" smtClean="0"/>
              <a:t>ContactTitle</a:t>
            </a:r>
            <a:r>
              <a:rPr lang="en-US" altLang="en-US" dirty="0" smtClean="0"/>
              <a:t> to the table.</a:t>
            </a:r>
          </a:p>
          <a:p>
            <a:pPr eaLnBrk="1" hangingPunct="1">
              <a:buFont typeface="Wingdings" panose="05000000000000000000" pitchFamily="2" charset="2"/>
              <a:buNone/>
            </a:pPr>
            <a:r>
              <a:rPr lang="en-US" altLang="en-US" dirty="0" smtClean="0"/>
              <a:t>	</a:t>
            </a:r>
          </a:p>
          <a:p>
            <a:pPr eaLnBrk="1" hangingPunct="1">
              <a:buFont typeface="Wingdings" panose="05000000000000000000" pitchFamily="2" charset="2"/>
              <a:buNone/>
            </a:pPr>
            <a:r>
              <a:rPr lang="en-US" altLang="en-US" dirty="0" smtClean="0"/>
              <a:t>	USE </a:t>
            </a:r>
            <a:r>
              <a:rPr lang="en-US" altLang="en-US" dirty="0" err="1" smtClean="0"/>
              <a:t>Northwind</a:t>
            </a:r>
            <a:endParaRPr lang="en-US" altLang="en-US" dirty="0" smtClean="0"/>
          </a:p>
          <a:p>
            <a:pPr eaLnBrk="1" hangingPunct="1">
              <a:buFont typeface="Wingdings" panose="05000000000000000000" pitchFamily="2" charset="2"/>
              <a:buNone/>
            </a:pPr>
            <a:r>
              <a:rPr lang="en-US" altLang="en-US" dirty="0" smtClean="0"/>
              <a:t>	ALTER TABLE Importers</a:t>
            </a:r>
          </a:p>
          <a:p>
            <a:pPr eaLnBrk="1" hangingPunct="1">
              <a:buFont typeface="Wingdings" panose="05000000000000000000" pitchFamily="2" charset="2"/>
              <a:buNone/>
            </a:pPr>
            <a:r>
              <a:rPr lang="en-US" altLang="en-US" dirty="0" smtClean="0"/>
              <a:t>	ADD </a:t>
            </a:r>
            <a:r>
              <a:rPr lang="en-US" altLang="en-US" dirty="0" err="1" smtClean="0"/>
              <a:t>ContactTitle</a:t>
            </a:r>
            <a:r>
              <a:rPr lang="en-US" altLang="en-US" dirty="0" smtClean="0"/>
              <a:t> </a:t>
            </a:r>
            <a:r>
              <a:rPr lang="en-US" altLang="en-US" dirty="0" err="1" smtClean="0"/>
              <a:t>varchar</a:t>
            </a:r>
            <a:r>
              <a:rPr lang="en-US" altLang="en-US" dirty="0" smtClean="0"/>
              <a:t>(20) NULL</a:t>
            </a:r>
          </a:p>
          <a:p>
            <a:pPr eaLnBrk="1" hangingPunct="1"/>
            <a:endParaRPr lang="en-US" altLang="en-US" dirty="0" smtClean="0"/>
          </a:p>
        </p:txBody>
      </p:sp>
    </p:spTree>
    <p:extLst>
      <p:ext uri="{BB962C8B-B14F-4D97-AF65-F5344CB8AC3E}">
        <p14:creationId xmlns:p14="http://schemas.microsoft.com/office/powerpoint/2010/main" val="2181893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b="1" dirty="0" smtClean="0"/>
              <a:t>Implementing Integrity Constraints</a:t>
            </a:r>
          </a:p>
        </p:txBody>
      </p:sp>
      <p:sp>
        <p:nvSpPr>
          <p:cNvPr id="16387" name="Content Placeholder 2"/>
          <p:cNvSpPr>
            <a:spLocks noGrp="1"/>
          </p:cNvSpPr>
          <p:nvPr>
            <p:ph idx="1"/>
          </p:nvPr>
        </p:nvSpPr>
        <p:spPr>
          <a:xfrm>
            <a:off x="631065" y="1690688"/>
            <a:ext cx="9579735" cy="4440238"/>
          </a:xfrm>
        </p:spPr>
        <p:txBody>
          <a:bodyPr>
            <a:normAutofit/>
          </a:bodyPr>
          <a:lstStyle/>
          <a:p>
            <a:r>
              <a:rPr lang="en-US" altLang="en-US" sz="3600" dirty="0"/>
              <a:t>A constraint is a property assigned to a table or a column within a table that prevents invalid data values from being placed in specified column(s).</a:t>
            </a:r>
          </a:p>
          <a:p>
            <a:endParaRPr lang="en-US" altLang="en-US" sz="3600" dirty="0"/>
          </a:p>
          <a:p>
            <a:r>
              <a:rPr lang="en-US" altLang="en-US" sz="3600" dirty="0"/>
              <a:t>Examples include </a:t>
            </a:r>
            <a:r>
              <a:rPr lang="en-US" altLang="en-US" sz="3600" dirty="0" smtClean="0"/>
              <a:t>UNIQUE </a:t>
            </a:r>
            <a:r>
              <a:rPr lang="en-US" altLang="en-US" sz="3600" dirty="0"/>
              <a:t>constraints, PRIMARY KEY constraints and FOREIGN KEY constraints</a:t>
            </a:r>
          </a:p>
        </p:txBody>
      </p:sp>
    </p:spTree>
    <p:extLst>
      <p:ext uri="{BB962C8B-B14F-4D97-AF65-F5344CB8AC3E}">
        <p14:creationId xmlns:p14="http://schemas.microsoft.com/office/powerpoint/2010/main" val="3806110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646350" y="855953"/>
            <a:ext cx="8229600" cy="650875"/>
          </a:xfrm>
        </p:spPr>
        <p:txBody>
          <a:bodyPr/>
          <a:lstStyle/>
          <a:p>
            <a:r>
              <a:rPr lang="en-US" altLang="en-US" smtClean="0"/>
              <a:t>Creating PRIMARY KEY Constraints</a:t>
            </a:r>
          </a:p>
        </p:txBody>
      </p:sp>
      <p:sp>
        <p:nvSpPr>
          <p:cNvPr id="17411" name="Content Placeholder 2"/>
          <p:cNvSpPr>
            <a:spLocks noGrp="1"/>
          </p:cNvSpPr>
          <p:nvPr>
            <p:ph idx="1"/>
          </p:nvPr>
        </p:nvSpPr>
        <p:spPr>
          <a:xfrm>
            <a:off x="502276" y="1506828"/>
            <a:ext cx="10165725" cy="5136860"/>
          </a:xfrm>
        </p:spPr>
        <p:txBody>
          <a:bodyPr>
            <a:normAutofit/>
          </a:bodyPr>
          <a:lstStyle/>
          <a:p>
            <a:pPr>
              <a:buFont typeface="Wingdings" panose="05000000000000000000" pitchFamily="2" charset="2"/>
              <a:buNone/>
            </a:pPr>
            <a:r>
              <a:rPr lang="en-US" altLang="en-US" sz="3600" dirty="0"/>
              <a:t>You can create a PRIMARY KEY </a:t>
            </a:r>
            <a:r>
              <a:rPr lang="en-US" altLang="en-US" sz="3600" dirty="0" smtClean="0"/>
              <a:t>Constraint </a:t>
            </a:r>
            <a:endParaRPr lang="en-US" altLang="en-US" sz="3600" dirty="0"/>
          </a:p>
          <a:p>
            <a:pPr>
              <a:buFont typeface="Wingdings" panose="05000000000000000000" pitchFamily="2" charset="2"/>
              <a:buNone/>
            </a:pPr>
            <a:r>
              <a:rPr lang="en-US" altLang="en-US" sz="3600" dirty="0"/>
              <a:t>by using one of the following methods:</a:t>
            </a:r>
          </a:p>
          <a:p>
            <a:pPr>
              <a:buFont typeface="Wingdings" panose="05000000000000000000" pitchFamily="2" charset="2"/>
              <a:buNone/>
            </a:pPr>
            <a:endParaRPr lang="en-US" altLang="en-US" sz="1800" dirty="0"/>
          </a:p>
          <a:p>
            <a:endParaRPr lang="en-US" altLang="en-US" sz="800" dirty="0"/>
          </a:p>
          <a:p>
            <a:r>
              <a:rPr lang="en-US" altLang="en-US" sz="3600" dirty="0"/>
              <a:t>Creating the constraint when the table is created (as part of the table definition)</a:t>
            </a:r>
          </a:p>
          <a:p>
            <a:endParaRPr lang="en-US" altLang="en-US" sz="1000" dirty="0"/>
          </a:p>
          <a:p>
            <a:r>
              <a:rPr lang="en-US" altLang="en-US" sz="3600" dirty="0"/>
              <a:t>Adding the constraint to an existing  table, provided that no other PRIMARY KEY constraint already exists.</a:t>
            </a:r>
          </a:p>
          <a:p>
            <a:endParaRPr lang="en-US" altLang="en-US" sz="3600" dirty="0"/>
          </a:p>
        </p:txBody>
      </p:sp>
    </p:spTree>
    <p:extLst>
      <p:ext uri="{BB962C8B-B14F-4D97-AF65-F5344CB8AC3E}">
        <p14:creationId xmlns:p14="http://schemas.microsoft.com/office/powerpoint/2010/main" val="1038562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PRIMARY KEY -EXAMPLE</a:t>
            </a:r>
          </a:p>
        </p:txBody>
      </p:sp>
      <p:sp>
        <p:nvSpPr>
          <p:cNvPr id="18435" name="Content Placeholder 2"/>
          <p:cNvSpPr>
            <a:spLocks noGrp="1"/>
          </p:cNvSpPr>
          <p:nvPr>
            <p:ph idx="1"/>
          </p:nvPr>
        </p:nvSpPr>
        <p:spPr>
          <a:xfrm>
            <a:off x="502276" y="1690687"/>
            <a:ext cx="9708524" cy="4440237"/>
          </a:xfrm>
        </p:spPr>
        <p:txBody>
          <a:bodyPr/>
          <a:lstStyle/>
          <a:p>
            <a:pPr>
              <a:buFont typeface="Wingdings" panose="05000000000000000000" pitchFamily="2" charset="2"/>
              <a:buNone/>
            </a:pPr>
            <a:r>
              <a:rPr lang="en-US" altLang="en-US" sz="4000" dirty="0"/>
              <a:t>CREATE TABLE Table1</a:t>
            </a:r>
          </a:p>
          <a:p>
            <a:pPr>
              <a:buFont typeface="Wingdings" panose="05000000000000000000" pitchFamily="2" charset="2"/>
              <a:buNone/>
            </a:pPr>
            <a:r>
              <a:rPr lang="en-US" altLang="en-US" sz="4000" dirty="0"/>
              <a:t>(</a:t>
            </a:r>
          </a:p>
          <a:p>
            <a:pPr>
              <a:buFont typeface="Wingdings" panose="05000000000000000000" pitchFamily="2" charset="2"/>
              <a:buNone/>
            </a:pPr>
            <a:r>
              <a:rPr lang="en-US" altLang="en-US" sz="4000" dirty="0"/>
              <a:t>	col1 </a:t>
            </a:r>
            <a:r>
              <a:rPr lang="en-US" altLang="en-US" sz="4000" dirty="0" err="1"/>
              <a:t>int</a:t>
            </a:r>
            <a:r>
              <a:rPr lang="en-US" altLang="en-US" sz="4000" dirty="0"/>
              <a:t> PRIMARY KEY,</a:t>
            </a:r>
          </a:p>
          <a:p>
            <a:pPr>
              <a:buFont typeface="Wingdings" panose="05000000000000000000" pitchFamily="2" charset="2"/>
              <a:buNone/>
            </a:pPr>
            <a:r>
              <a:rPr lang="en-US" altLang="en-US" sz="4000" dirty="0"/>
              <a:t>	col2 </a:t>
            </a:r>
            <a:r>
              <a:rPr lang="en-US" altLang="en-US" sz="4000" dirty="0" err="1"/>
              <a:t>varchar</a:t>
            </a:r>
            <a:r>
              <a:rPr lang="en-US" altLang="en-US" sz="4000" dirty="0"/>
              <a:t>(30)</a:t>
            </a:r>
          </a:p>
          <a:p>
            <a:pPr>
              <a:buFont typeface="Wingdings" panose="05000000000000000000" pitchFamily="2" charset="2"/>
              <a:buNone/>
            </a:pPr>
            <a:r>
              <a:rPr lang="en-US" altLang="en-US" sz="4000" dirty="0" smtClean="0"/>
              <a:t>);</a:t>
            </a:r>
            <a:endParaRPr lang="en-US" altLang="en-US" sz="4000" dirty="0"/>
          </a:p>
        </p:txBody>
      </p:sp>
    </p:spTree>
    <p:extLst>
      <p:ext uri="{BB962C8B-B14F-4D97-AF65-F5344CB8AC3E}">
        <p14:creationId xmlns:p14="http://schemas.microsoft.com/office/powerpoint/2010/main" val="3876113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524000" y="870242"/>
            <a:ext cx="8686800" cy="865187"/>
          </a:xfrm>
        </p:spPr>
        <p:txBody>
          <a:bodyPr/>
          <a:lstStyle/>
          <a:p>
            <a:r>
              <a:rPr lang="en-US" altLang="en-US" dirty="0" smtClean="0"/>
              <a:t>PRIMARY KEY – table level constraint</a:t>
            </a:r>
          </a:p>
        </p:txBody>
      </p:sp>
      <p:sp>
        <p:nvSpPr>
          <p:cNvPr id="19459" name="Content Placeholder 2"/>
          <p:cNvSpPr>
            <a:spLocks noGrp="1"/>
          </p:cNvSpPr>
          <p:nvPr>
            <p:ph idx="1"/>
          </p:nvPr>
        </p:nvSpPr>
        <p:spPr>
          <a:xfrm>
            <a:off x="1120462" y="2099256"/>
            <a:ext cx="9090338" cy="4031670"/>
          </a:xfrm>
        </p:spPr>
        <p:txBody>
          <a:bodyPr/>
          <a:lstStyle/>
          <a:p>
            <a:pPr>
              <a:buFont typeface="Wingdings" panose="05000000000000000000" pitchFamily="2" charset="2"/>
              <a:buNone/>
            </a:pPr>
            <a:r>
              <a:rPr lang="en-US" altLang="en-US" dirty="0" smtClean="0"/>
              <a:t>CREATE TABLE Table1</a:t>
            </a:r>
          </a:p>
          <a:p>
            <a:pPr>
              <a:buFont typeface="Wingdings" panose="05000000000000000000" pitchFamily="2" charset="2"/>
              <a:buNone/>
            </a:pPr>
            <a:r>
              <a:rPr lang="en-US" altLang="en-US" dirty="0" smtClean="0"/>
              <a:t>(</a:t>
            </a:r>
          </a:p>
          <a:p>
            <a:pPr>
              <a:buFont typeface="Wingdings" panose="05000000000000000000" pitchFamily="2" charset="2"/>
              <a:buNone/>
            </a:pPr>
            <a:r>
              <a:rPr lang="en-US" altLang="en-US" dirty="0" smtClean="0"/>
              <a:t>	col1 </a:t>
            </a:r>
            <a:r>
              <a:rPr lang="en-US" altLang="en-US" dirty="0" err="1" smtClean="0"/>
              <a:t>int</a:t>
            </a:r>
            <a:r>
              <a:rPr lang="en-US" altLang="en-US" dirty="0" smtClean="0"/>
              <a:t> ,</a:t>
            </a:r>
          </a:p>
          <a:p>
            <a:pPr>
              <a:buFont typeface="Wingdings" panose="05000000000000000000" pitchFamily="2" charset="2"/>
              <a:buNone/>
            </a:pPr>
            <a:r>
              <a:rPr lang="en-US" altLang="en-US" dirty="0" smtClean="0"/>
              <a:t>	col2 </a:t>
            </a:r>
            <a:r>
              <a:rPr lang="en-US" altLang="en-US" dirty="0" err="1" smtClean="0"/>
              <a:t>varchar</a:t>
            </a:r>
            <a:r>
              <a:rPr lang="en-US" altLang="en-US" dirty="0" smtClean="0"/>
              <a:t>(30), </a:t>
            </a:r>
          </a:p>
          <a:p>
            <a:pPr>
              <a:buFont typeface="Wingdings" panose="05000000000000000000" pitchFamily="2" charset="2"/>
              <a:buNone/>
            </a:pPr>
            <a:r>
              <a:rPr lang="en-US" altLang="en-US" dirty="0" smtClean="0"/>
              <a:t>	CONSTRAINT </a:t>
            </a:r>
            <a:r>
              <a:rPr lang="en-US" altLang="en-US" dirty="0" err="1" smtClean="0"/>
              <a:t>table_pk</a:t>
            </a:r>
            <a:r>
              <a:rPr lang="en-US" altLang="en-US" dirty="0" smtClean="0"/>
              <a:t> PRIMARY KEY (col1)</a:t>
            </a:r>
          </a:p>
          <a:p>
            <a:pPr>
              <a:buFont typeface="Wingdings" panose="05000000000000000000" pitchFamily="2" charset="2"/>
              <a:buNone/>
            </a:pPr>
            <a:r>
              <a:rPr lang="en-US" altLang="en-US" dirty="0" smtClean="0"/>
              <a:t>);</a:t>
            </a:r>
          </a:p>
          <a:p>
            <a:endParaRPr lang="en-US" altLang="en-US" dirty="0" smtClean="0"/>
          </a:p>
        </p:txBody>
      </p:sp>
    </p:spTree>
    <p:extLst>
      <p:ext uri="{BB962C8B-B14F-4D97-AF65-F5344CB8AC3E}">
        <p14:creationId xmlns:p14="http://schemas.microsoft.com/office/powerpoint/2010/main" val="1977183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066800" y="767210"/>
            <a:ext cx="8229600" cy="722312"/>
          </a:xfrm>
        </p:spPr>
        <p:txBody>
          <a:bodyPr/>
          <a:lstStyle/>
          <a:p>
            <a:r>
              <a:rPr lang="en-US" altLang="en-US" dirty="0" smtClean="0"/>
              <a:t>Composite Key</a:t>
            </a:r>
          </a:p>
        </p:txBody>
      </p:sp>
      <p:sp>
        <p:nvSpPr>
          <p:cNvPr id="20483" name="Content Placeholder 2"/>
          <p:cNvSpPr>
            <a:spLocks noGrp="1"/>
          </p:cNvSpPr>
          <p:nvPr>
            <p:ph idx="1"/>
          </p:nvPr>
        </p:nvSpPr>
        <p:spPr>
          <a:xfrm>
            <a:off x="875764" y="1596980"/>
            <a:ext cx="9792238" cy="5118146"/>
          </a:xfrm>
        </p:spPr>
        <p:txBody>
          <a:bodyPr/>
          <a:lstStyle/>
          <a:p>
            <a:pPr>
              <a:buFont typeface="Wingdings" panose="05000000000000000000" pitchFamily="2" charset="2"/>
              <a:buNone/>
            </a:pPr>
            <a:r>
              <a:rPr lang="en-US" altLang="en-US" dirty="0" smtClean="0"/>
              <a:t>CREATE TABLE </a:t>
            </a:r>
            <a:r>
              <a:rPr lang="en-US" altLang="en-US" dirty="0" err="1" smtClean="0"/>
              <a:t>FactoryProcess</a:t>
            </a:r>
            <a:r>
              <a:rPr lang="en-US" altLang="en-US" dirty="0" smtClean="0"/>
              <a:t> </a:t>
            </a:r>
          </a:p>
          <a:p>
            <a:pPr>
              <a:buFont typeface="Wingdings" panose="05000000000000000000" pitchFamily="2" charset="2"/>
              <a:buNone/>
            </a:pPr>
            <a:r>
              <a:rPr lang="en-US" altLang="en-US" dirty="0" smtClean="0"/>
              <a:t>	( </a:t>
            </a:r>
          </a:p>
          <a:p>
            <a:pPr>
              <a:buFont typeface="Wingdings" panose="05000000000000000000" pitchFamily="2" charset="2"/>
              <a:buNone/>
            </a:pPr>
            <a:r>
              <a:rPr lang="en-US" altLang="en-US" dirty="0" smtClean="0"/>
              <a:t>	</a:t>
            </a:r>
            <a:r>
              <a:rPr lang="en-US" altLang="en-US" dirty="0" err="1" smtClean="0"/>
              <a:t>EventType</a:t>
            </a:r>
            <a:r>
              <a:rPr lang="en-US" altLang="en-US" dirty="0" smtClean="0"/>
              <a:t> INT, </a:t>
            </a:r>
          </a:p>
          <a:p>
            <a:pPr>
              <a:buFont typeface="Wingdings" panose="05000000000000000000" pitchFamily="2" charset="2"/>
              <a:buNone/>
            </a:pPr>
            <a:r>
              <a:rPr lang="en-US" altLang="en-US" dirty="0" smtClean="0"/>
              <a:t>	</a:t>
            </a:r>
            <a:r>
              <a:rPr lang="en-US" altLang="en-US" dirty="0" err="1" smtClean="0"/>
              <a:t>EventTime</a:t>
            </a:r>
            <a:r>
              <a:rPr lang="en-US" altLang="en-US" dirty="0" smtClean="0"/>
              <a:t> DATETIME, </a:t>
            </a:r>
          </a:p>
          <a:p>
            <a:pPr>
              <a:buFont typeface="Wingdings" panose="05000000000000000000" pitchFamily="2" charset="2"/>
              <a:buNone/>
            </a:pPr>
            <a:r>
              <a:rPr lang="en-US" altLang="en-US" dirty="0" smtClean="0"/>
              <a:t>	</a:t>
            </a:r>
            <a:r>
              <a:rPr lang="en-US" altLang="en-US" dirty="0" err="1" smtClean="0"/>
              <a:t>EventSite</a:t>
            </a:r>
            <a:r>
              <a:rPr lang="en-US" altLang="en-US" dirty="0" smtClean="0"/>
              <a:t> CHAR(50), </a:t>
            </a:r>
          </a:p>
          <a:p>
            <a:pPr>
              <a:buFont typeface="Wingdings" panose="05000000000000000000" pitchFamily="2" charset="2"/>
              <a:buNone/>
            </a:pPr>
            <a:r>
              <a:rPr lang="en-US" altLang="en-US" dirty="0" smtClean="0"/>
              <a:t>	</a:t>
            </a:r>
            <a:r>
              <a:rPr lang="en-US" altLang="en-US" dirty="0" err="1" smtClean="0"/>
              <a:t>EventDesc</a:t>
            </a:r>
            <a:r>
              <a:rPr lang="en-US" altLang="en-US" dirty="0" smtClean="0"/>
              <a:t> CHAR(1024), </a:t>
            </a:r>
          </a:p>
          <a:p>
            <a:pPr>
              <a:buFont typeface="Wingdings" panose="05000000000000000000" pitchFamily="2" charset="2"/>
              <a:buNone/>
            </a:pPr>
            <a:r>
              <a:rPr lang="en-US" altLang="en-US" dirty="0" smtClean="0"/>
              <a:t>	CONSTRAINT </a:t>
            </a:r>
            <a:r>
              <a:rPr lang="en-US" altLang="en-US" dirty="0" err="1" smtClean="0"/>
              <a:t>event_key</a:t>
            </a:r>
            <a:r>
              <a:rPr lang="en-US" altLang="en-US" dirty="0" smtClean="0"/>
              <a:t> PRIMARY KEY (</a:t>
            </a:r>
            <a:r>
              <a:rPr lang="en-US" altLang="en-US" dirty="0" err="1" smtClean="0"/>
              <a:t>EventType</a:t>
            </a:r>
            <a:r>
              <a:rPr lang="en-US" altLang="en-US" dirty="0" smtClean="0"/>
              <a:t>, </a:t>
            </a:r>
            <a:r>
              <a:rPr lang="en-US" altLang="en-US" dirty="0" err="1" smtClean="0"/>
              <a:t>EventTime</a:t>
            </a:r>
            <a:r>
              <a:rPr lang="en-US" altLang="en-US" dirty="0" smtClean="0"/>
              <a:t>) </a:t>
            </a:r>
          </a:p>
          <a:p>
            <a:pPr>
              <a:buFont typeface="Wingdings" panose="05000000000000000000" pitchFamily="2" charset="2"/>
              <a:buNone/>
            </a:pPr>
            <a:r>
              <a:rPr lang="en-US" altLang="en-US" dirty="0" smtClean="0"/>
              <a:t>	) </a:t>
            </a:r>
          </a:p>
        </p:txBody>
      </p:sp>
    </p:spTree>
    <p:extLst>
      <p:ext uri="{BB962C8B-B14F-4D97-AF65-F5344CB8AC3E}">
        <p14:creationId xmlns:p14="http://schemas.microsoft.com/office/powerpoint/2010/main" val="11532081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Adding a Primary to an Existing Table </a:t>
            </a:r>
          </a:p>
        </p:txBody>
      </p:sp>
      <p:sp>
        <p:nvSpPr>
          <p:cNvPr id="21507" name="Content Placeholder 2"/>
          <p:cNvSpPr>
            <a:spLocks noGrp="1"/>
          </p:cNvSpPr>
          <p:nvPr>
            <p:ph idx="1"/>
          </p:nvPr>
        </p:nvSpPr>
        <p:spPr>
          <a:xfrm>
            <a:off x="1184856" y="1600201"/>
            <a:ext cx="9483145" cy="4530725"/>
          </a:xfrm>
        </p:spPr>
        <p:txBody>
          <a:bodyPr/>
          <a:lstStyle/>
          <a:p>
            <a:pPr>
              <a:buFont typeface="Wingdings" panose="05000000000000000000" pitchFamily="2" charset="2"/>
              <a:buNone/>
            </a:pPr>
            <a:endParaRPr lang="en-US" altLang="en-US" dirty="0" smtClean="0"/>
          </a:p>
          <a:p>
            <a:pPr>
              <a:buFont typeface="Wingdings" panose="05000000000000000000" pitchFamily="2" charset="2"/>
              <a:buNone/>
            </a:pPr>
            <a:r>
              <a:rPr lang="en-US" altLang="en-US" dirty="0" smtClean="0"/>
              <a:t>ALTER TABLE Table1</a:t>
            </a:r>
          </a:p>
          <a:p>
            <a:pPr>
              <a:buFont typeface="Wingdings" panose="05000000000000000000" pitchFamily="2" charset="2"/>
              <a:buNone/>
            </a:pPr>
            <a:r>
              <a:rPr lang="en-US" altLang="en-US" dirty="0" smtClean="0"/>
              <a:t>ADD CONSTRAINT </a:t>
            </a:r>
            <a:r>
              <a:rPr lang="en-US" altLang="en-US" dirty="0" err="1" smtClean="0"/>
              <a:t>table_pk</a:t>
            </a:r>
            <a:r>
              <a:rPr lang="en-US" altLang="en-US" dirty="0" smtClean="0"/>
              <a:t> PRIMARY KEY (col1)</a:t>
            </a:r>
          </a:p>
        </p:txBody>
      </p:sp>
    </p:spTree>
    <p:extLst>
      <p:ext uri="{BB962C8B-B14F-4D97-AF65-F5344CB8AC3E}">
        <p14:creationId xmlns:p14="http://schemas.microsoft.com/office/powerpoint/2010/main" val="1086348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063750" y="1412876"/>
            <a:ext cx="7918450" cy="3095625"/>
          </a:xfrm>
        </p:spPr>
        <p:txBody>
          <a:bodyPr/>
          <a:lstStyle/>
          <a:p>
            <a:pPr eaLnBrk="1" hangingPunct="1"/>
            <a:r>
              <a:rPr lang="en-US" altLang="en-US" smtClean="0"/>
              <a:t>SQL: Schema Definition, Constraints, and Queries and Views</a:t>
            </a:r>
            <a:r>
              <a:rPr lang="en-US" altLang="en-US" smtClean="0">
                <a:solidFill>
                  <a:srgbClr val="000000"/>
                </a:solidFill>
              </a:rPr>
              <a:t/>
            </a:r>
            <a:br>
              <a:rPr lang="en-US" altLang="en-US" smtClean="0">
                <a:solidFill>
                  <a:srgbClr val="000000"/>
                </a:solidFill>
              </a:rPr>
            </a:br>
            <a:endParaRPr lang="en-GB" altLang="en-US" smtClean="0">
              <a:solidFill>
                <a:srgbClr val="000000"/>
              </a:solidFill>
            </a:endParaRPr>
          </a:p>
        </p:txBody>
      </p:sp>
    </p:spTree>
    <p:extLst>
      <p:ext uri="{BB962C8B-B14F-4D97-AF65-F5344CB8AC3E}">
        <p14:creationId xmlns:p14="http://schemas.microsoft.com/office/powerpoint/2010/main" val="2244216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8276"/>
            <a:ext cx="10515600" cy="615521"/>
          </a:xfrm>
        </p:spPr>
        <p:txBody>
          <a:bodyPr>
            <a:normAutofit fontScale="90000"/>
          </a:bodyPr>
          <a:lstStyle/>
          <a:p>
            <a:r>
              <a:rPr lang="en-US" dirty="0"/>
              <a:t>Data </a:t>
            </a:r>
            <a:r>
              <a:rPr lang="en-US" dirty="0" smtClean="0"/>
              <a:t>type			</a:t>
            </a:r>
            <a:r>
              <a:rPr lang="en-US" dirty="0"/>
              <a:t>Description</a:t>
            </a:r>
            <a:br>
              <a:rPr lang="en-US" dirty="0"/>
            </a:br>
            <a:endParaRPr lang="en-US" dirty="0"/>
          </a:p>
        </p:txBody>
      </p:sp>
      <p:sp>
        <p:nvSpPr>
          <p:cNvPr id="3" name="Content Placeholder 2"/>
          <p:cNvSpPr>
            <a:spLocks noGrp="1"/>
          </p:cNvSpPr>
          <p:nvPr>
            <p:ph idx="1"/>
          </p:nvPr>
        </p:nvSpPr>
        <p:spPr>
          <a:xfrm>
            <a:off x="148296" y="1184857"/>
            <a:ext cx="11764662" cy="5434884"/>
          </a:xfrm>
        </p:spPr>
        <p:txBody>
          <a:bodyPr>
            <a:normAutofit lnSpcReduction="10000"/>
          </a:bodyPr>
          <a:lstStyle/>
          <a:p>
            <a:pPr marL="0" indent="0">
              <a:buNone/>
            </a:pPr>
            <a:r>
              <a:rPr lang="en-US" dirty="0" smtClean="0"/>
              <a:t>CHARACTER(n</a:t>
            </a:r>
            <a:r>
              <a:rPr lang="en-US" dirty="0"/>
              <a:t>)	</a:t>
            </a:r>
            <a:r>
              <a:rPr lang="en-US" dirty="0" smtClean="0"/>
              <a:t>   Character </a:t>
            </a:r>
            <a:r>
              <a:rPr lang="en-US" dirty="0"/>
              <a:t>string. Fixed-length n</a:t>
            </a:r>
          </a:p>
          <a:p>
            <a:pPr marL="0" indent="0">
              <a:buNone/>
            </a:pPr>
            <a:r>
              <a:rPr lang="en-US" dirty="0"/>
              <a:t>VARCHAR(n) 	</a:t>
            </a:r>
            <a:r>
              <a:rPr lang="en-US" dirty="0" smtClean="0"/>
              <a:t>  Character </a:t>
            </a:r>
            <a:r>
              <a:rPr lang="en-US" dirty="0"/>
              <a:t>string. Variable length</a:t>
            </a:r>
            <a:r>
              <a:rPr lang="en-US" sz="2600" dirty="0"/>
              <a:t>. </a:t>
            </a:r>
            <a:r>
              <a:rPr lang="en-US" sz="2600" dirty="0" smtClean="0"/>
              <a:t>Max </a:t>
            </a:r>
            <a:r>
              <a:rPr lang="en-US" sz="2600" dirty="0"/>
              <a:t>length n</a:t>
            </a:r>
          </a:p>
          <a:p>
            <a:pPr marL="0" indent="0">
              <a:buNone/>
            </a:pPr>
            <a:r>
              <a:rPr lang="en-US" dirty="0"/>
              <a:t>BINARY(n)		</a:t>
            </a:r>
            <a:r>
              <a:rPr lang="en-US" dirty="0" smtClean="0"/>
              <a:t>  Binary </a:t>
            </a:r>
            <a:r>
              <a:rPr lang="en-US" dirty="0"/>
              <a:t>string. Fixed-length n</a:t>
            </a:r>
          </a:p>
          <a:p>
            <a:pPr marL="0" indent="0">
              <a:buNone/>
            </a:pPr>
            <a:r>
              <a:rPr lang="en-US" dirty="0"/>
              <a:t>BOOLEAN		</a:t>
            </a:r>
            <a:r>
              <a:rPr lang="en-US" dirty="0" smtClean="0"/>
              <a:t>  Stores </a:t>
            </a:r>
            <a:r>
              <a:rPr lang="en-US" dirty="0"/>
              <a:t>TRUE or FALSE values</a:t>
            </a:r>
          </a:p>
          <a:p>
            <a:pPr marL="0" indent="0">
              <a:buNone/>
            </a:pPr>
            <a:r>
              <a:rPr lang="en-US" dirty="0"/>
              <a:t>INTEGER(p)	</a:t>
            </a:r>
            <a:r>
              <a:rPr lang="en-US" dirty="0" smtClean="0"/>
              <a:t>  Integer </a:t>
            </a:r>
            <a:r>
              <a:rPr lang="en-US" dirty="0"/>
              <a:t>numerical (no decimal). </a:t>
            </a:r>
            <a:r>
              <a:rPr lang="en-US" sz="2500" dirty="0" smtClean="0"/>
              <a:t>Precision </a:t>
            </a:r>
            <a:r>
              <a:rPr lang="en-US" sz="2200" dirty="0" smtClean="0"/>
              <a:t>p</a:t>
            </a:r>
            <a:r>
              <a:rPr lang="en-US" sz="2500" dirty="0" smtClean="0"/>
              <a:t> </a:t>
            </a:r>
            <a:endParaRPr lang="en-US" sz="2500" dirty="0"/>
          </a:p>
          <a:p>
            <a:pPr marL="0" indent="0">
              <a:buNone/>
            </a:pPr>
            <a:r>
              <a:rPr lang="en-US" dirty="0"/>
              <a:t>SMALLINT	</a:t>
            </a:r>
            <a:r>
              <a:rPr lang="en-US" dirty="0" smtClean="0"/>
              <a:t>	  Integer </a:t>
            </a:r>
            <a:r>
              <a:rPr lang="en-US" dirty="0"/>
              <a:t>numerical (no decimal). Precision 5</a:t>
            </a:r>
          </a:p>
          <a:p>
            <a:pPr marL="0" indent="0">
              <a:buNone/>
            </a:pPr>
            <a:r>
              <a:rPr lang="en-US" dirty="0"/>
              <a:t>INTEGER		</a:t>
            </a:r>
            <a:r>
              <a:rPr lang="en-US" dirty="0" smtClean="0"/>
              <a:t>  Integer </a:t>
            </a:r>
            <a:r>
              <a:rPr lang="en-US" dirty="0"/>
              <a:t>numerical (no decimal). Precision 10</a:t>
            </a:r>
          </a:p>
          <a:p>
            <a:pPr marL="0" indent="0">
              <a:buNone/>
            </a:pPr>
            <a:r>
              <a:rPr lang="en-US" dirty="0"/>
              <a:t>BIGINT	</a:t>
            </a:r>
            <a:r>
              <a:rPr lang="en-US" dirty="0" smtClean="0"/>
              <a:t>	  Integer </a:t>
            </a:r>
            <a:r>
              <a:rPr lang="en-US" dirty="0"/>
              <a:t>numerical (no decimal). </a:t>
            </a:r>
            <a:r>
              <a:rPr lang="en-US" dirty="0" smtClean="0"/>
              <a:t> Precision 19</a:t>
            </a:r>
          </a:p>
          <a:p>
            <a:pPr marL="0" indent="0">
              <a:buNone/>
            </a:pPr>
            <a:r>
              <a:rPr lang="en-US" dirty="0"/>
              <a:t>DECIMAL(</a:t>
            </a:r>
            <a:r>
              <a:rPr lang="en-US" dirty="0" err="1"/>
              <a:t>p,s</a:t>
            </a:r>
            <a:r>
              <a:rPr lang="en-US" dirty="0" smtClean="0"/>
              <a:t>)	 </a:t>
            </a:r>
            <a:r>
              <a:rPr lang="en-US" sz="2400" dirty="0" smtClean="0"/>
              <a:t>Exact </a:t>
            </a:r>
            <a:r>
              <a:rPr lang="en-US" sz="2400" dirty="0"/>
              <a:t>numerical, precision p, scale s. </a:t>
            </a:r>
            <a:r>
              <a:rPr lang="en-US" sz="1800" dirty="0"/>
              <a:t>Example: decimal(5,2</a:t>
            </a:r>
            <a:r>
              <a:rPr lang="en-US" sz="1800" dirty="0" smtClean="0"/>
              <a:t>)</a:t>
            </a:r>
          </a:p>
          <a:p>
            <a:pPr marL="0" indent="0">
              <a:buNone/>
            </a:pPr>
            <a:r>
              <a:rPr lang="en-US" sz="2500" dirty="0"/>
              <a:t>NUMERIC(</a:t>
            </a:r>
            <a:r>
              <a:rPr lang="en-US" sz="2500" dirty="0" err="1"/>
              <a:t>p,s</a:t>
            </a:r>
            <a:r>
              <a:rPr lang="en-US" sz="2500" dirty="0"/>
              <a:t>)	</a:t>
            </a:r>
            <a:r>
              <a:rPr lang="en-US" sz="2500" dirty="0" smtClean="0"/>
              <a:t> Exact </a:t>
            </a:r>
            <a:r>
              <a:rPr lang="en-US" sz="2500" dirty="0"/>
              <a:t>numerical, precision p, scale s. (Same as DECIMAL)</a:t>
            </a:r>
          </a:p>
          <a:p>
            <a:pPr marL="0" indent="0">
              <a:buNone/>
            </a:pPr>
            <a:r>
              <a:rPr lang="en-US" sz="2500" dirty="0" smtClean="0"/>
              <a:t>DATE			 Stores </a:t>
            </a:r>
            <a:r>
              <a:rPr lang="en-US" sz="2500" dirty="0"/>
              <a:t>year, month, and day value</a:t>
            </a:r>
          </a:p>
        </p:txBody>
      </p:sp>
      <p:sp>
        <p:nvSpPr>
          <p:cNvPr id="4" name="Slide Number Placeholder 3"/>
          <p:cNvSpPr>
            <a:spLocks noGrp="1"/>
          </p:cNvSpPr>
          <p:nvPr>
            <p:ph type="sldNum" sz="quarter" idx="12"/>
          </p:nvPr>
        </p:nvSpPr>
        <p:spPr/>
        <p:txBody>
          <a:bodyPr/>
          <a:lstStyle/>
          <a:p>
            <a:fld id="{7E50C373-F1D0-494F-8D6D-366C958B3429}" type="slidenum">
              <a:rPr lang="en-GB" smtClean="0"/>
              <a:t>19</a:t>
            </a:fld>
            <a:endParaRPr lang="en-GB"/>
          </a:p>
        </p:txBody>
      </p:sp>
    </p:spTree>
    <p:extLst>
      <p:ext uri="{BB962C8B-B14F-4D97-AF65-F5344CB8AC3E}">
        <p14:creationId xmlns:p14="http://schemas.microsoft.com/office/powerpoint/2010/main" val="3321864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981200" y="784515"/>
            <a:ext cx="8229600" cy="722312"/>
          </a:xfrm>
        </p:spPr>
        <p:txBody>
          <a:bodyPr/>
          <a:lstStyle/>
          <a:p>
            <a:r>
              <a:rPr lang="en-US" altLang="en-US" dirty="0" smtClean="0"/>
              <a:t>UNIQUE CONSTRAINTS</a:t>
            </a:r>
          </a:p>
        </p:txBody>
      </p:sp>
      <p:sp>
        <p:nvSpPr>
          <p:cNvPr id="22531" name="Content Placeholder 2"/>
          <p:cNvSpPr>
            <a:spLocks noGrp="1"/>
          </p:cNvSpPr>
          <p:nvPr>
            <p:ph idx="1"/>
          </p:nvPr>
        </p:nvSpPr>
        <p:spPr>
          <a:xfrm>
            <a:off x="953037" y="1506827"/>
            <a:ext cx="9257763" cy="4624097"/>
          </a:xfrm>
        </p:spPr>
        <p:txBody>
          <a:bodyPr/>
          <a:lstStyle/>
          <a:p>
            <a:r>
              <a:rPr lang="en-US" altLang="en-US" dirty="0" smtClean="0"/>
              <a:t>You can use UNIQUE constraints to ensure that no duplicate values are entered in specific columns that do not participate in a primary key. </a:t>
            </a:r>
          </a:p>
          <a:p>
            <a:endParaRPr lang="en-US" altLang="en-US" dirty="0" smtClean="0"/>
          </a:p>
          <a:p>
            <a:r>
              <a:rPr lang="en-US" altLang="en-US" dirty="0" smtClean="0"/>
              <a:t>Although both a UNIQUE constraint and a PRIMARY KEY constraint enforce uniqueness, you should use a UNIQUE constraint instead of a PRIMARY KEY constraint in the following situations: </a:t>
            </a:r>
          </a:p>
          <a:p>
            <a:endParaRPr lang="en-US" altLang="en-US" dirty="0" smtClean="0"/>
          </a:p>
          <a:p>
            <a:endParaRPr lang="en-US" altLang="en-US" dirty="0" smtClean="0"/>
          </a:p>
        </p:txBody>
      </p:sp>
    </p:spTree>
    <p:extLst>
      <p:ext uri="{BB962C8B-B14F-4D97-AF65-F5344CB8AC3E}">
        <p14:creationId xmlns:p14="http://schemas.microsoft.com/office/powerpoint/2010/main" val="19722721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UNIQUE CONSTRAINTS</a:t>
            </a:r>
          </a:p>
        </p:txBody>
      </p:sp>
      <p:sp>
        <p:nvSpPr>
          <p:cNvPr id="23555" name="Content Placeholder 2"/>
          <p:cNvSpPr>
            <a:spLocks noGrp="1"/>
          </p:cNvSpPr>
          <p:nvPr>
            <p:ph idx="1"/>
          </p:nvPr>
        </p:nvSpPr>
        <p:spPr/>
        <p:txBody>
          <a:bodyPr/>
          <a:lstStyle/>
          <a:p>
            <a:r>
              <a:rPr lang="en-US" altLang="en-US" b="1" smtClean="0"/>
              <a:t>If a column (or combination of columns) is not the primary key.  </a:t>
            </a:r>
            <a:r>
              <a:rPr lang="en-US" altLang="en-US" smtClean="0"/>
              <a:t>Multiple UNIQUE constraints can be defined on a table, whereas only one PRIMARY KEY constraint can be defined on a table. </a:t>
            </a:r>
          </a:p>
        </p:txBody>
      </p:sp>
    </p:spTree>
    <p:extLst>
      <p:ext uri="{BB962C8B-B14F-4D97-AF65-F5344CB8AC3E}">
        <p14:creationId xmlns:p14="http://schemas.microsoft.com/office/powerpoint/2010/main" val="1961019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952625" y="816109"/>
            <a:ext cx="8229600" cy="793750"/>
          </a:xfrm>
        </p:spPr>
        <p:txBody>
          <a:bodyPr/>
          <a:lstStyle/>
          <a:p>
            <a:r>
              <a:rPr lang="en-US" altLang="en-US" dirty="0" smtClean="0"/>
              <a:t>UNIQUE CONSTRAINTS</a:t>
            </a:r>
          </a:p>
        </p:txBody>
      </p:sp>
      <p:sp>
        <p:nvSpPr>
          <p:cNvPr id="24579" name="Content Placeholder 2"/>
          <p:cNvSpPr>
            <a:spLocks noGrp="1"/>
          </p:cNvSpPr>
          <p:nvPr>
            <p:ph idx="1"/>
          </p:nvPr>
        </p:nvSpPr>
        <p:spPr>
          <a:xfrm>
            <a:off x="978794" y="1609859"/>
            <a:ext cx="9203431" cy="4135305"/>
          </a:xfrm>
        </p:spPr>
        <p:txBody>
          <a:bodyPr/>
          <a:lstStyle/>
          <a:p>
            <a:r>
              <a:rPr lang="en-US" altLang="en-US" b="1" dirty="0" smtClean="0"/>
              <a:t>If a column allows null values.  </a:t>
            </a:r>
            <a:r>
              <a:rPr lang="en-US" altLang="en-US" dirty="0" smtClean="0"/>
              <a:t>UNIQUE constraints can be defined for columns that allow null values, whereas PRIMARY KEY constraints can be defined only on columns that do not allow null values. </a:t>
            </a:r>
          </a:p>
          <a:p>
            <a:endParaRPr lang="en-US" altLang="en-US" dirty="0" smtClean="0"/>
          </a:p>
          <a:p>
            <a:endParaRPr lang="en-US" altLang="en-US" dirty="0" smtClean="0"/>
          </a:p>
          <a:p>
            <a:r>
              <a:rPr lang="en-US" altLang="en-US" dirty="0" smtClean="0"/>
              <a:t>A UNIQUE constraint can also be referenced by a FOREIGN KEY constraint.</a:t>
            </a:r>
          </a:p>
          <a:p>
            <a:endParaRPr lang="en-US" altLang="en-US" dirty="0" smtClean="0"/>
          </a:p>
        </p:txBody>
      </p:sp>
    </p:spTree>
    <p:extLst>
      <p:ext uri="{BB962C8B-B14F-4D97-AF65-F5344CB8AC3E}">
        <p14:creationId xmlns:p14="http://schemas.microsoft.com/office/powerpoint/2010/main" val="1497216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805122" y="871136"/>
            <a:ext cx="8229600" cy="722312"/>
          </a:xfrm>
        </p:spPr>
        <p:txBody>
          <a:bodyPr>
            <a:normAutofit fontScale="90000"/>
          </a:bodyPr>
          <a:lstStyle/>
          <a:p>
            <a:r>
              <a:rPr lang="en-US" altLang="en-US" b="1" dirty="0" smtClean="0"/>
              <a:t>Creating UNIQUE Constraints </a:t>
            </a:r>
            <a:br>
              <a:rPr lang="en-US" altLang="en-US" b="1" dirty="0" smtClean="0"/>
            </a:br>
            <a:endParaRPr lang="en-US" altLang="en-US" dirty="0" smtClean="0"/>
          </a:p>
        </p:txBody>
      </p:sp>
      <p:sp>
        <p:nvSpPr>
          <p:cNvPr id="25603" name="Content Placeholder 2"/>
          <p:cNvSpPr>
            <a:spLocks noGrp="1"/>
          </p:cNvSpPr>
          <p:nvPr>
            <p:ph idx="1"/>
          </p:nvPr>
        </p:nvSpPr>
        <p:spPr>
          <a:xfrm>
            <a:off x="373488" y="1738648"/>
            <a:ext cx="10008764" cy="4762166"/>
          </a:xfrm>
        </p:spPr>
        <p:txBody>
          <a:bodyPr/>
          <a:lstStyle/>
          <a:p>
            <a:r>
              <a:rPr lang="en-US" altLang="en-US" dirty="0" smtClean="0"/>
              <a:t>You can create a UNIQUE constraint in the same way that you create a PRIMARY KEY constraint: </a:t>
            </a:r>
          </a:p>
          <a:p>
            <a:endParaRPr lang="en-US" altLang="en-US" sz="1000" dirty="0"/>
          </a:p>
          <a:p>
            <a:r>
              <a:rPr lang="en-US" altLang="en-US" dirty="0" smtClean="0"/>
              <a:t>By creating the constraint when the table is created (as part of the table definition) </a:t>
            </a:r>
          </a:p>
          <a:p>
            <a:endParaRPr lang="en-US" altLang="en-US" sz="1000" dirty="0"/>
          </a:p>
          <a:p>
            <a:r>
              <a:rPr lang="en-US" altLang="en-US" dirty="0" smtClean="0"/>
              <a:t>By adding the constraint to an existing table, provided that the column or combination of columns comprising the UNIQUE constraint contains only unique or NULL values. A table can contain multiple UNIQUE constraints. </a:t>
            </a:r>
          </a:p>
          <a:p>
            <a:endParaRPr lang="en-US" altLang="en-US" dirty="0" smtClean="0"/>
          </a:p>
        </p:txBody>
      </p:sp>
    </p:spTree>
    <p:extLst>
      <p:ext uri="{BB962C8B-B14F-4D97-AF65-F5344CB8AC3E}">
        <p14:creationId xmlns:p14="http://schemas.microsoft.com/office/powerpoint/2010/main" val="27550659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b="1" smtClean="0"/>
              <a:t>Creating UNIQUE Constraints</a:t>
            </a:r>
            <a:endParaRPr lang="en-US" altLang="en-US" smtClean="0"/>
          </a:p>
        </p:txBody>
      </p:sp>
      <p:sp>
        <p:nvSpPr>
          <p:cNvPr id="26627" name="Content Placeholder 2"/>
          <p:cNvSpPr>
            <a:spLocks noGrp="1"/>
          </p:cNvSpPr>
          <p:nvPr>
            <p:ph idx="1"/>
          </p:nvPr>
        </p:nvSpPr>
        <p:spPr/>
        <p:txBody>
          <a:bodyPr/>
          <a:lstStyle/>
          <a:p>
            <a:r>
              <a:rPr lang="en-US" altLang="en-US" smtClean="0"/>
              <a:t>You can use the same Transact-SQL statements to create a UNIQUE constraint that you used to create a PRIMARY KEY constraint. </a:t>
            </a:r>
          </a:p>
          <a:p>
            <a:endParaRPr lang="en-US" altLang="en-US" smtClean="0"/>
          </a:p>
          <a:p>
            <a:r>
              <a:rPr lang="en-US" altLang="en-US" smtClean="0"/>
              <a:t>Simply replace the words PRIMARY KEY with the word UNIQUE. </a:t>
            </a:r>
          </a:p>
        </p:txBody>
      </p:sp>
    </p:spTree>
    <p:extLst>
      <p:ext uri="{BB962C8B-B14F-4D97-AF65-F5344CB8AC3E}">
        <p14:creationId xmlns:p14="http://schemas.microsoft.com/office/powerpoint/2010/main" val="8100123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764404" y="934636"/>
            <a:ext cx="8229600" cy="722312"/>
          </a:xfrm>
        </p:spPr>
        <p:txBody>
          <a:bodyPr>
            <a:normAutofit fontScale="90000"/>
          </a:bodyPr>
          <a:lstStyle/>
          <a:p>
            <a:r>
              <a:rPr lang="en-US" altLang="en-US" b="1" dirty="0" smtClean="0"/>
              <a:t>FOREIGN KEY Constraints </a:t>
            </a:r>
            <a:br>
              <a:rPr lang="en-US" altLang="en-US" b="1" dirty="0" smtClean="0"/>
            </a:br>
            <a:endParaRPr lang="en-US" altLang="en-US" dirty="0" smtClean="0"/>
          </a:p>
        </p:txBody>
      </p:sp>
      <p:sp>
        <p:nvSpPr>
          <p:cNvPr id="27651" name="Content Placeholder 2"/>
          <p:cNvSpPr>
            <a:spLocks noGrp="1"/>
          </p:cNvSpPr>
          <p:nvPr>
            <p:ph idx="1"/>
          </p:nvPr>
        </p:nvSpPr>
        <p:spPr>
          <a:xfrm>
            <a:off x="360607" y="1455313"/>
            <a:ext cx="11037195" cy="4675612"/>
          </a:xfrm>
        </p:spPr>
        <p:txBody>
          <a:bodyPr>
            <a:normAutofit/>
          </a:bodyPr>
          <a:lstStyle/>
          <a:p>
            <a:r>
              <a:rPr lang="en-US" altLang="en-US" dirty="0" smtClean="0"/>
              <a:t>A foreign key is a column or combination of columns used to establish and enforce a link between the data in two tables. </a:t>
            </a:r>
          </a:p>
          <a:p>
            <a:endParaRPr lang="en-US" altLang="en-US" sz="1000" dirty="0"/>
          </a:p>
          <a:p>
            <a:r>
              <a:rPr lang="en-US" altLang="en-US" dirty="0" smtClean="0"/>
              <a:t>Create a link between two tables by adding a column (or columns) to one of the tables and defining those columns with a FOREIGN KEY constraint. </a:t>
            </a:r>
          </a:p>
          <a:p>
            <a:endParaRPr lang="en-US" altLang="en-US" sz="1000" dirty="0"/>
          </a:p>
          <a:p>
            <a:r>
              <a:rPr lang="en-US" altLang="en-US" dirty="0" smtClean="0"/>
              <a:t>The columns will hold the primary key values from the second table. A table can contain multiple FOREIGN KEY constraints. </a:t>
            </a:r>
          </a:p>
          <a:p>
            <a:endParaRPr lang="en-US" altLang="en-US" dirty="0" smtClean="0"/>
          </a:p>
        </p:txBody>
      </p:sp>
    </p:spTree>
    <p:extLst>
      <p:ext uri="{BB962C8B-B14F-4D97-AF65-F5344CB8AC3E}">
        <p14:creationId xmlns:p14="http://schemas.microsoft.com/office/powerpoint/2010/main" val="21657531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FOREIGN KEY Constraints</a:t>
            </a:r>
            <a:endParaRPr lang="en-US" dirty="0"/>
          </a:p>
        </p:txBody>
      </p:sp>
      <p:pic>
        <p:nvPicPr>
          <p:cNvPr id="5" name="Content Placeholder 4"/>
          <p:cNvPicPr>
            <a:picLocks noGrp="1" noChangeAspect="1"/>
          </p:cNvPicPr>
          <p:nvPr>
            <p:ph idx="1"/>
          </p:nvPr>
        </p:nvPicPr>
        <p:blipFill>
          <a:blip r:embed="rId2"/>
          <a:stretch>
            <a:fillRect/>
          </a:stretch>
        </p:blipFill>
        <p:spPr>
          <a:xfrm>
            <a:off x="557430" y="2087008"/>
            <a:ext cx="10796369" cy="4377731"/>
          </a:xfrm>
          <a:prstGeom prst="rect">
            <a:avLst/>
          </a:prstGeom>
        </p:spPr>
      </p:pic>
      <p:sp>
        <p:nvSpPr>
          <p:cNvPr id="4" name="Slide Number Placeholder 3"/>
          <p:cNvSpPr>
            <a:spLocks noGrp="1"/>
          </p:cNvSpPr>
          <p:nvPr>
            <p:ph type="sldNum" sz="quarter" idx="12"/>
          </p:nvPr>
        </p:nvSpPr>
        <p:spPr/>
        <p:txBody>
          <a:bodyPr/>
          <a:lstStyle/>
          <a:p>
            <a:fld id="{7E50C373-F1D0-494F-8D6D-366C958B3429}" type="slidenum">
              <a:rPr lang="en-GB" smtClean="0"/>
              <a:t>26</a:t>
            </a:fld>
            <a:endParaRPr lang="en-GB"/>
          </a:p>
        </p:txBody>
      </p:sp>
    </p:spTree>
    <p:extLst>
      <p:ext uri="{BB962C8B-B14F-4D97-AF65-F5344CB8AC3E}">
        <p14:creationId xmlns:p14="http://schemas.microsoft.com/office/powerpoint/2010/main" val="457458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r>
              <a:rPr lang="en-GB" altLang="en-US" smtClean="0"/>
              <a:t>SQL FOREIGN KEY Constraint</a:t>
            </a:r>
            <a:br>
              <a:rPr lang="en-GB" altLang="en-US" smtClean="0"/>
            </a:br>
            <a:endParaRPr lang="en-GB" altLang="en-US" smtClean="0"/>
          </a:p>
        </p:txBody>
      </p:sp>
      <p:sp>
        <p:nvSpPr>
          <p:cNvPr id="28675" name="Content Placeholder 2"/>
          <p:cNvSpPr>
            <a:spLocks noGrp="1"/>
          </p:cNvSpPr>
          <p:nvPr>
            <p:ph idx="1"/>
          </p:nvPr>
        </p:nvSpPr>
        <p:spPr/>
        <p:txBody>
          <a:bodyPr/>
          <a:lstStyle/>
          <a:p>
            <a:r>
              <a:rPr lang="en-GB" altLang="en-US" smtClean="0"/>
              <a:t>A FOREIGN KEY in one table points to a PRIMARY KEY in another table.</a:t>
            </a:r>
          </a:p>
          <a:p>
            <a:r>
              <a:rPr lang="en-GB" altLang="en-US" smtClean="0"/>
              <a:t>Let's illustrate the foreign key with an example. Look at the following two tables:</a:t>
            </a:r>
          </a:p>
          <a:p>
            <a:endParaRPr lang="en-GB" altLang="en-US" smtClean="0"/>
          </a:p>
          <a:p>
            <a:r>
              <a:rPr lang="en-GB" altLang="en-US" smtClean="0"/>
              <a:t>The "Persons" table:</a:t>
            </a:r>
          </a:p>
        </p:txBody>
      </p:sp>
    </p:spTree>
    <p:extLst>
      <p:ext uri="{BB962C8B-B14F-4D97-AF65-F5344CB8AC3E}">
        <p14:creationId xmlns:p14="http://schemas.microsoft.com/office/powerpoint/2010/main" val="16910587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919288" y="836613"/>
            <a:ext cx="8229600" cy="703262"/>
          </a:xfrm>
        </p:spPr>
        <p:txBody>
          <a:bodyPr/>
          <a:lstStyle/>
          <a:p>
            <a:r>
              <a:rPr lang="en-GB" altLang="en-US" sz="3200"/>
              <a:t>The "Persons" table</a:t>
            </a:r>
            <a:endParaRPr lang="en-GB" altLang="en-US" smtClean="0"/>
          </a:p>
        </p:txBody>
      </p:sp>
      <p:graphicFrame>
        <p:nvGraphicFramePr>
          <p:cNvPr id="4" name="Content Placeholder 3"/>
          <p:cNvGraphicFramePr>
            <a:graphicFrameLocks noGrp="1"/>
          </p:cNvGraphicFramePr>
          <p:nvPr>
            <p:ph idx="1"/>
          </p:nvPr>
        </p:nvGraphicFramePr>
        <p:xfrm>
          <a:off x="1919288" y="1484314"/>
          <a:ext cx="8229600" cy="1463676"/>
        </p:xfrm>
        <a:graphic>
          <a:graphicData uri="http://schemas.openxmlformats.org/drawingml/2006/table">
            <a:tbl>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65919">
                <a:tc>
                  <a:txBody>
                    <a:bodyPr/>
                    <a:lstStyle/>
                    <a:p>
                      <a:pPr algn="l"/>
                      <a:r>
                        <a:rPr lang="en-GB" sz="1800" dirty="0" err="1"/>
                        <a:t>P_Id</a:t>
                      </a:r>
                      <a:endParaRPr lang="en-GB" sz="1800" dirty="0"/>
                    </a:p>
                  </a:txBody>
                  <a:tcPr marT="45740" marB="45740" anchor="ctr">
                    <a:lnL>
                      <a:noFill/>
                    </a:lnL>
                    <a:lnR>
                      <a:noFill/>
                    </a:lnR>
                    <a:lnT>
                      <a:noFill/>
                    </a:lnT>
                    <a:lnB>
                      <a:noFill/>
                    </a:lnB>
                  </a:tcPr>
                </a:tc>
                <a:tc>
                  <a:txBody>
                    <a:bodyPr/>
                    <a:lstStyle/>
                    <a:p>
                      <a:pPr algn="l"/>
                      <a:r>
                        <a:rPr lang="en-GB" sz="1800"/>
                        <a:t>LastName</a:t>
                      </a:r>
                    </a:p>
                  </a:txBody>
                  <a:tcPr marT="45740" marB="45740" anchor="ctr">
                    <a:lnL>
                      <a:noFill/>
                    </a:lnL>
                    <a:lnR>
                      <a:noFill/>
                    </a:lnR>
                    <a:lnT>
                      <a:noFill/>
                    </a:lnT>
                    <a:lnB>
                      <a:noFill/>
                    </a:lnB>
                  </a:tcPr>
                </a:tc>
                <a:tc>
                  <a:txBody>
                    <a:bodyPr/>
                    <a:lstStyle/>
                    <a:p>
                      <a:pPr algn="l"/>
                      <a:r>
                        <a:rPr lang="en-GB" sz="1800"/>
                        <a:t>FirstName</a:t>
                      </a:r>
                    </a:p>
                  </a:txBody>
                  <a:tcPr marT="45740" marB="45740" anchor="ctr">
                    <a:lnL>
                      <a:noFill/>
                    </a:lnL>
                    <a:lnR>
                      <a:noFill/>
                    </a:lnR>
                    <a:lnT>
                      <a:noFill/>
                    </a:lnT>
                    <a:lnB>
                      <a:noFill/>
                    </a:lnB>
                  </a:tcPr>
                </a:tc>
                <a:tc>
                  <a:txBody>
                    <a:bodyPr/>
                    <a:lstStyle/>
                    <a:p>
                      <a:pPr algn="l"/>
                      <a:r>
                        <a:rPr lang="en-GB" sz="1800"/>
                        <a:t>Address</a:t>
                      </a:r>
                    </a:p>
                  </a:txBody>
                  <a:tcPr marT="45740" marB="45740" anchor="ctr">
                    <a:lnL>
                      <a:noFill/>
                    </a:lnL>
                    <a:lnR>
                      <a:noFill/>
                    </a:lnR>
                    <a:lnT>
                      <a:noFill/>
                    </a:lnT>
                    <a:lnB>
                      <a:noFill/>
                    </a:lnB>
                  </a:tcPr>
                </a:tc>
                <a:tc>
                  <a:txBody>
                    <a:bodyPr/>
                    <a:lstStyle/>
                    <a:p>
                      <a:pPr algn="l"/>
                      <a:r>
                        <a:rPr lang="en-GB" sz="1800"/>
                        <a:t>City</a:t>
                      </a:r>
                    </a:p>
                  </a:txBody>
                  <a:tcPr marT="45740" marB="45740" anchor="ctr">
                    <a:lnL>
                      <a:noFill/>
                    </a:lnL>
                    <a:lnR>
                      <a:noFill/>
                    </a:lnR>
                    <a:lnT>
                      <a:noFill/>
                    </a:lnT>
                    <a:lnB>
                      <a:noFill/>
                    </a:lnB>
                  </a:tcPr>
                </a:tc>
                <a:extLst>
                  <a:ext uri="{0D108BD9-81ED-4DB2-BD59-A6C34878D82A}">
                    <a16:rowId xmlns:a16="http://schemas.microsoft.com/office/drawing/2014/main" val="10000"/>
                  </a:ext>
                </a:extLst>
              </a:tr>
              <a:tr h="365919">
                <a:tc>
                  <a:txBody>
                    <a:bodyPr/>
                    <a:lstStyle/>
                    <a:p>
                      <a:r>
                        <a:rPr lang="en-GB" sz="1800"/>
                        <a:t>1</a:t>
                      </a:r>
                    </a:p>
                  </a:txBody>
                  <a:tcPr marT="45740" marB="45740" anchor="ctr">
                    <a:lnL>
                      <a:noFill/>
                    </a:lnL>
                    <a:lnR>
                      <a:noFill/>
                    </a:lnR>
                    <a:lnT>
                      <a:noFill/>
                    </a:lnT>
                    <a:lnB>
                      <a:noFill/>
                    </a:lnB>
                  </a:tcPr>
                </a:tc>
                <a:tc>
                  <a:txBody>
                    <a:bodyPr/>
                    <a:lstStyle/>
                    <a:p>
                      <a:r>
                        <a:rPr lang="en-GB" sz="1800"/>
                        <a:t>Hansen</a:t>
                      </a:r>
                    </a:p>
                  </a:txBody>
                  <a:tcPr marT="45740" marB="45740" anchor="ctr">
                    <a:lnL>
                      <a:noFill/>
                    </a:lnL>
                    <a:lnR>
                      <a:noFill/>
                    </a:lnR>
                    <a:lnT>
                      <a:noFill/>
                    </a:lnT>
                    <a:lnB>
                      <a:noFill/>
                    </a:lnB>
                  </a:tcPr>
                </a:tc>
                <a:tc>
                  <a:txBody>
                    <a:bodyPr/>
                    <a:lstStyle/>
                    <a:p>
                      <a:r>
                        <a:rPr lang="en-GB" sz="1800"/>
                        <a:t>Ola</a:t>
                      </a:r>
                    </a:p>
                  </a:txBody>
                  <a:tcPr marT="45740" marB="45740" anchor="ctr">
                    <a:lnL>
                      <a:noFill/>
                    </a:lnL>
                    <a:lnR>
                      <a:noFill/>
                    </a:lnR>
                    <a:lnT>
                      <a:noFill/>
                    </a:lnT>
                    <a:lnB>
                      <a:noFill/>
                    </a:lnB>
                  </a:tcPr>
                </a:tc>
                <a:tc>
                  <a:txBody>
                    <a:bodyPr/>
                    <a:lstStyle/>
                    <a:p>
                      <a:r>
                        <a:rPr lang="en-GB" sz="1800"/>
                        <a:t>Timoteivn 10</a:t>
                      </a:r>
                    </a:p>
                  </a:txBody>
                  <a:tcPr marT="45740" marB="45740" anchor="ctr">
                    <a:lnL>
                      <a:noFill/>
                    </a:lnL>
                    <a:lnR>
                      <a:noFill/>
                    </a:lnR>
                    <a:lnT>
                      <a:noFill/>
                    </a:lnT>
                    <a:lnB>
                      <a:noFill/>
                    </a:lnB>
                  </a:tcPr>
                </a:tc>
                <a:tc>
                  <a:txBody>
                    <a:bodyPr/>
                    <a:lstStyle/>
                    <a:p>
                      <a:r>
                        <a:rPr lang="en-GB" sz="1800"/>
                        <a:t>Sandnes</a:t>
                      </a:r>
                    </a:p>
                  </a:txBody>
                  <a:tcPr marT="45740" marB="45740" anchor="ctr">
                    <a:lnL>
                      <a:noFill/>
                    </a:lnL>
                    <a:lnR>
                      <a:noFill/>
                    </a:lnR>
                    <a:lnT>
                      <a:noFill/>
                    </a:lnT>
                    <a:lnB>
                      <a:noFill/>
                    </a:lnB>
                  </a:tcPr>
                </a:tc>
                <a:extLst>
                  <a:ext uri="{0D108BD9-81ED-4DB2-BD59-A6C34878D82A}">
                    <a16:rowId xmlns:a16="http://schemas.microsoft.com/office/drawing/2014/main" val="10001"/>
                  </a:ext>
                </a:extLst>
              </a:tr>
              <a:tr h="365919">
                <a:tc>
                  <a:txBody>
                    <a:bodyPr/>
                    <a:lstStyle/>
                    <a:p>
                      <a:r>
                        <a:rPr lang="en-GB" sz="1800"/>
                        <a:t>2</a:t>
                      </a:r>
                    </a:p>
                  </a:txBody>
                  <a:tcPr marT="45740" marB="45740" anchor="ctr">
                    <a:lnL>
                      <a:noFill/>
                    </a:lnL>
                    <a:lnR>
                      <a:noFill/>
                    </a:lnR>
                    <a:lnT>
                      <a:noFill/>
                    </a:lnT>
                    <a:lnB>
                      <a:noFill/>
                    </a:lnB>
                  </a:tcPr>
                </a:tc>
                <a:tc>
                  <a:txBody>
                    <a:bodyPr/>
                    <a:lstStyle/>
                    <a:p>
                      <a:r>
                        <a:rPr lang="en-GB" sz="1800"/>
                        <a:t>Svendson</a:t>
                      </a:r>
                    </a:p>
                  </a:txBody>
                  <a:tcPr marT="45740" marB="45740" anchor="ctr">
                    <a:lnL>
                      <a:noFill/>
                    </a:lnL>
                    <a:lnR>
                      <a:noFill/>
                    </a:lnR>
                    <a:lnT>
                      <a:noFill/>
                    </a:lnT>
                    <a:lnB>
                      <a:noFill/>
                    </a:lnB>
                  </a:tcPr>
                </a:tc>
                <a:tc>
                  <a:txBody>
                    <a:bodyPr/>
                    <a:lstStyle/>
                    <a:p>
                      <a:r>
                        <a:rPr lang="en-GB" sz="1800"/>
                        <a:t>Tove</a:t>
                      </a:r>
                    </a:p>
                  </a:txBody>
                  <a:tcPr marT="45740" marB="45740" anchor="ctr">
                    <a:lnL>
                      <a:noFill/>
                    </a:lnL>
                    <a:lnR>
                      <a:noFill/>
                    </a:lnR>
                    <a:lnT>
                      <a:noFill/>
                    </a:lnT>
                    <a:lnB>
                      <a:noFill/>
                    </a:lnB>
                  </a:tcPr>
                </a:tc>
                <a:tc>
                  <a:txBody>
                    <a:bodyPr/>
                    <a:lstStyle/>
                    <a:p>
                      <a:r>
                        <a:rPr lang="en-GB" sz="1800"/>
                        <a:t>Borgvn 23</a:t>
                      </a:r>
                    </a:p>
                  </a:txBody>
                  <a:tcPr marT="45740" marB="45740" anchor="ctr">
                    <a:lnL>
                      <a:noFill/>
                    </a:lnL>
                    <a:lnR>
                      <a:noFill/>
                    </a:lnR>
                    <a:lnT>
                      <a:noFill/>
                    </a:lnT>
                    <a:lnB>
                      <a:noFill/>
                    </a:lnB>
                  </a:tcPr>
                </a:tc>
                <a:tc>
                  <a:txBody>
                    <a:bodyPr/>
                    <a:lstStyle/>
                    <a:p>
                      <a:r>
                        <a:rPr lang="en-GB" sz="1800"/>
                        <a:t>Sandnes</a:t>
                      </a:r>
                    </a:p>
                  </a:txBody>
                  <a:tcPr marT="45740" marB="45740" anchor="ctr">
                    <a:lnL>
                      <a:noFill/>
                    </a:lnL>
                    <a:lnR>
                      <a:noFill/>
                    </a:lnR>
                    <a:lnT>
                      <a:noFill/>
                    </a:lnT>
                    <a:lnB>
                      <a:noFill/>
                    </a:lnB>
                  </a:tcPr>
                </a:tc>
                <a:extLst>
                  <a:ext uri="{0D108BD9-81ED-4DB2-BD59-A6C34878D82A}">
                    <a16:rowId xmlns:a16="http://schemas.microsoft.com/office/drawing/2014/main" val="10002"/>
                  </a:ext>
                </a:extLst>
              </a:tr>
              <a:tr h="365919">
                <a:tc>
                  <a:txBody>
                    <a:bodyPr/>
                    <a:lstStyle/>
                    <a:p>
                      <a:r>
                        <a:rPr lang="en-GB" sz="1800"/>
                        <a:t>3</a:t>
                      </a:r>
                    </a:p>
                  </a:txBody>
                  <a:tcPr marT="45740" marB="45740" anchor="ctr">
                    <a:lnL>
                      <a:noFill/>
                    </a:lnL>
                    <a:lnR>
                      <a:noFill/>
                    </a:lnR>
                    <a:lnT>
                      <a:noFill/>
                    </a:lnT>
                    <a:lnB>
                      <a:noFill/>
                    </a:lnB>
                  </a:tcPr>
                </a:tc>
                <a:tc>
                  <a:txBody>
                    <a:bodyPr/>
                    <a:lstStyle/>
                    <a:p>
                      <a:r>
                        <a:rPr lang="en-GB" sz="1800" dirty="0" err="1"/>
                        <a:t>Pettersen</a:t>
                      </a:r>
                      <a:endParaRPr lang="en-GB" sz="1800" dirty="0"/>
                    </a:p>
                  </a:txBody>
                  <a:tcPr marT="45740" marB="45740" anchor="ctr">
                    <a:lnL>
                      <a:noFill/>
                    </a:lnL>
                    <a:lnR>
                      <a:noFill/>
                    </a:lnR>
                    <a:lnT>
                      <a:noFill/>
                    </a:lnT>
                    <a:lnB>
                      <a:noFill/>
                    </a:lnB>
                  </a:tcPr>
                </a:tc>
                <a:tc>
                  <a:txBody>
                    <a:bodyPr/>
                    <a:lstStyle/>
                    <a:p>
                      <a:r>
                        <a:rPr lang="en-GB" sz="1800"/>
                        <a:t>Kari</a:t>
                      </a:r>
                    </a:p>
                  </a:txBody>
                  <a:tcPr marT="45740" marB="45740" anchor="ctr">
                    <a:lnL>
                      <a:noFill/>
                    </a:lnL>
                    <a:lnR>
                      <a:noFill/>
                    </a:lnR>
                    <a:lnT>
                      <a:noFill/>
                    </a:lnT>
                    <a:lnB>
                      <a:noFill/>
                    </a:lnB>
                  </a:tcPr>
                </a:tc>
                <a:tc>
                  <a:txBody>
                    <a:bodyPr/>
                    <a:lstStyle/>
                    <a:p>
                      <a:r>
                        <a:rPr lang="en-GB" sz="1800"/>
                        <a:t>Storgt 20</a:t>
                      </a:r>
                    </a:p>
                  </a:txBody>
                  <a:tcPr marT="45740" marB="45740" anchor="ctr">
                    <a:lnL>
                      <a:noFill/>
                    </a:lnL>
                    <a:lnR>
                      <a:noFill/>
                    </a:lnR>
                    <a:lnT>
                      <a:noFill/>
                    </a:lnT>
                    <a:lnB>
                      <a:noFill/>
                    </a:lnB>
                  </a:tcPr>
                </a:tc>
                <a:tc>
                  <a:txBody>
                    <a:bodyPr/>
                    <a:lstStyle/>
                    <a:p>
                      <a:r>
                        <a:rPr lang="en-GB" sz="1800" dirty="0"/>
                        <a:t>Stavanger</a:t>
                      </a:r>
                    </a:p>
                  </a:txBody>
                  <a:tcPr marT="45740" marB="45740" anchor="ctr">
                    <a:lnL>
                      <a:noFill/>
                    </a:lnL>
                    <a:lnR>
                      <a:noFill/>
                    </a:lnR>
                    <a:lnT>
                      <a:noFill/>
                    </a:lnT>
                    <a:lnB>
                      <a:noFill/>
                    </a:lnB>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1919288" y="3644900"/>
          <a:ext cx="7993062" cy="1828800"/>
        </p:xfrm>
        <a:graphic>
          <a:graphicData uri="http://schemas.openxmlformats.org/drawingml/2006/table">
            <a:tbl>
              <a:tblPr/>
              <a:tblGrid>
                <a:gridCol w="2397918">
                  <a:extLst>
                    <a:ext uri="{9D8B030D-6E8A-4147-A177-3AD203B41FA5}">
                      <a16:colId xmlns:a16="http://schemas.microsoft.com/office/drawing/2014/main" val="20000"/>
                    </a:ext>
                  </a:extLst>
                </a:gridCol>
                <a:gridCol w="3197226">
                  <a:extLst>
                    <a:ext uri="{9D8B030D-6E8A-4147-A177-3AD203B41FA5}">
                      <a16:colId xmlns:a16="http://schemas.microsoft.com/office/drawing/2014/main" val="20001"/>
                    </a:ext>
                  </a:extLst>
                </a:gridCol>
                <a:gridCol w="2397918">
                  <a:extLst>
                    <a:ext uri="{9D8B030D-6E8A-4147-A177-3AD203B41FA5}">
                      <a16:colId xmlns:a16="http://schemas.microsoft.com/office/drawing/2014/main" val="20002"/>
                    </a:ext>
                  </a:extLst>
                </a:gridCol>
              </a:tblGrid>
              <a:tr h="365760">
                <a:tc>
                  <a:txBody>
                    <a:bodyPr/>
                    <a:lstStyle/>
                    <a:p>
                      <a:pPr algn="l"/>
                      <a:r>
                        <a:rPr lang="en-GB"/>
                        <a:t>O_Id</a:t>
                      </a:r>
                    </a:p>
                  </a:txBody>
                  <a:tcPr marL="91442" marR="91442" anchor="ctr">
                    <a:lnL>
                      <a:noFill/>
                    </a:lnL>
                    <a:lnR>
                      <a:noFill/>
                    </a:lnR>
                    <a:lnT>
                      <a:noFill/>
                    </a:lnT>
                    <a:lnB>
                      <a:noFill/>
                    </a:lnB>
                  </a:tcPr>
                </a:tc>
                <a:tc>
                  <a:txBody>
                    <a:bodyPr/>
                    <a:lstStyle/>
                    <a:p>
                      <a:pPr algn="l"/>
                      <a:r>
                        <a:rPr lang="en-GB"/>
                        <a:t>OrderNo</a:t>
                      </a:r>
                    </a:p>
                  </a:txBody>
                  <a:tcPr marL="91442" marR="91442" anchor="ctr">
                    <a:lnL>
                      <a:noFill/>
                    </a:lnL>
                    <a:lnR>
                      <a:noFill/>
                    </a:lnR>
                    <a:lnT>
                      <a:noFill/>
                    </a:lnT>
                    <a:lnB>
                      <a:noFill/>
                    </a:lnB>
                  </a:tcPr>
                </a:tc>
                <a:tc>
                  <a:txBody>
                    <a:bodyPr/>
                    <a:lstStyle/>
                    <a:p>
                      <a:pPr algn="l"/>
                      <a:r>
                        <a:rPr lang="en-GB"/>
                        <a:t>P_Id</a:t>
                      </a:r>
                    </a:p>
                  </a:txBody>
                  <a:tcPr marL="91442" marR="91442" anchor="ctr">
                    <a:lnL>
                      <a:noFill/>
                    </a:lnL>
                    <a:lnR>
                      <a:noFill/>
                    </a:lnR>
                    <a:lnT>
                      <a:noFill/>
                    </a:lnT>
                    <a:lnB>
                      <a:noFill/>
                    </a:lnB>
                  </a:tcPr>
                </a:tc>
                <a:extLst>
                  <a:ext uri="{0D108BD9-81ED-4DB2-BD59-A6C34878D82A}">
                    <a16:rowId xmlns:a16="http://schemas.microsoft.com/office/drawing/2014/main" val="10000"/>
                  </a:ext>
                </a:extLst>
              </a:tr>
              <a:tr h="365760">
                <a:tc>
                  <a:txBody>
                    <a:bodyPr/>
                    <a:lstStyle/>
                    <a:p>
                      <a:r>
                        <a:rPr lang="en-GB" dirty="0"/>
                        <a:t>1</a:t>
                      </a:r>
                    </a:p>
                  </a:txBody>
                  <a:tcPr marL="91442" marR="91442" anchor="ctr">
                    <a:lnL>
                      <a:noFill/>
                    </a:lnL>
                    <a:lnR>
                      <a:noFill/>
                    </a:lnR>
                    <a:lnT>
                      <a:noFill/>
                    </a:lnT>
                    <a:lnB>
                      <a:noFill/>
                    </a:lnB>
                  </a:tcPr>
                </a:tc>
                <a:tc>
                  <a:txBody>
                    <a:bodyPr/>
                    <a:lstStyle/>
                    <a:p>
                      <a:r>
                        <a:rPr lang="en-GB"/>
                        <a:t>77895</a:t>
                      </a:r>
                    </a:p>
                  </a:txBody>
                  <a:tcPr marL="91442" marR="91442" anchor="ctr">
                    <a:lnL>
                      <a:noFill/>
                    </a:lnL>
                    <a:lnR>
                      <a:noFill/>
                    </a:lnR>
                    <a:lnT>
                      <a:noFill/>
                    </a:lnT>
                    <a:lnB>
                      <a:noFill/>
                    </a:lnB>
                  </a:tcPr>
                </a:tc>
                <a:tc>
                  <a:txBody>
                    <a:bodyPr/>
                    <a:lstStyle/>
                    <a:p>
                      <a:r>
                        <a:rPr lang="en-GB"/>
                        <a:t>3</a:t>
                      </a:r>
                    </a:p>
                  </a:txBody>
                  <a:tcPr marL="91442" marR="91442" anchor="ctr">
                    <a:lnL>
                      <a:noFill/>
                    </a:lnL>
                    <a:lnR>
                      <a:noFill/>
                    </a:lnR>
                    <a:lnT>
                      <a:noFill/>
                    </a:lnT>
                    <a:lnB>
                      <a:noFill/>
                    </a:lnB>
                  </a:tcPr>
                </a:tc>
                <a:extLst>
                  <a:ext uri="{0D108BD9-81ED-4DB2-BD59-A6C34878D82A}">
                    <a16:rowId xmlns:a16="http://schemas.microsoft.com/office/drawing/2014/main" val="10001"/>
                  </a:ext>
                </a:extLst>
              </a:tr>
              <a:tr h="365760">
                <a:tc>
                  <a:txBody>
                    <a:bodyPr/>
                    <a:lstStyle/>
                    <a:p>
                      <a:r>
                        <a:rPr lang="en-GB" dirty="0"/>
                        <a:t>2</a:t>
                      </a:r>
                    </a:p>
                  </a:txBody>
                  <a:tcPr marL="91442" marR="91442" anchor="ctr">
                    <a:lnL>
                      <a:noFill/>
                    </a:lnL>
                    <a:lnR>
                      <a:noFill/>
                    </a:lnR>
                    <a:lnT>
                      <a:noFill/>
                    </a:lnT>
                    <a:lnB>
                      <a:noFill/>
                    </a:lnB>
                  </a:tcPr>
                </a:tc>
                <a:tc>
                  <a:txBody>
                    <a:bodyPr/>
                    <a:lstStyle/>
                    <a:p>
                      <a:r>
                        <a:rPr lang="en-GB"/>
                        <a:t>44678</a:t>
                      </a:r>
                    </a:p>
                  </a:txBody>
                  <a:tcPr marL="91442" marR="91442" anchor="ctr">
                    <a:lnL>
                      <a:noFill/>
                    </a:lnL>
                    <a:lnR>
                      <a:noFill/>
                    </a:lnR>
                    <a:lnT>
                      <a:noFill/>
                    </a:lnT>
                    <a:lnB>
                      <a:noFill/>
                    </a:lnB>
                  </a:tcPr>
                </a:tc>
                <a:tc>
                  <a:txBody>
                    <a:bodyPr/>
                    <a:lstStyle/>
                    <a:p>
                      <a:r>
                        <a:rPr lang="en-GB"/>
                        <a:t>3</a:t>
                      </a:r>
                    </a:p>
                  </a:txBody>
                  <a:tcPr marL="91442" marR="91442" anchor="ctr">
                    <a:lnL>
                      <a:noFill/>
                    </a:lnL>
                    <a:lnR>
                      <a:noFill/>
                    </a:lnR>
                    <a:lnT>
                      <a:noFill/>
                    </a:lnT>
                    <a:lnB>
                      <a:noFill/>
                    </a:lnB>
                  </a:tcPr>
                </a:tc>
                <a:extLst>
                  <a:ext uri="{0D108BD9-81ED-4DB2-BD59-A6C34878D82A}">
                    <a16:rowId xmlns:a16="http://schemas.microsoft.com/office/drawing/2014/main" val="10002"/>
                  </a:ext>
                </a:extLst>
              </a:tr>
              <a:tr h="365760">
                <a:tc>
                  <a:txBody>
                    <a:bodyPr/>
                    <a:lstStyle/>
                    <a:p>
                      <a:r>
                        <a:rPr lang="en-GB" dirty="0"/>
                        <a:t>3</a:t>
                      </a:r>
                    </a:p>
                  </a:txBody>
                  <a:tcPr marL="91442" marR="91442" anchor="ctr">
                    <a:lnL>
                      <a:noFill/>
                    </a:lnL>
                    <a:lnR>
                      <a:noFill/>
                    </a:lnR>
                    <a:lnT>
                      <a:noFill/>
                    </a:lnT>
                    <a:lnB>
                      <a:noFill/>
                    </a:lnB>
                  </a:tcPr>
                </a:tc>
                <a:tc>
                  <a:txBody>
                    <a:bodyPr/>
                    <a:lstStyle/>
                    <a:p>
                      <a:r>
                        <a:rPr lang="en-GB"/>
                        <a:t>22456</a:t>
                      </a:r>
                    </a:p>
                  </a:txBody>
                  <a:tcPr marL="91442" marR="91442" anchor="ctr">
                    <a:lnL>
                      <a:noFill/>
                    </a:lnL>
                    <a:lnR>
                      <a:noFill/>
                    </a:lnR>
                    <a:lnT>
                      <a:noFill/>
                    </a:lnT>
                    <a:lnB>
                      <a:noFill/>
                    </a:lnB>
                  </a:tcPr>
                </a:tc>
                <a:tc>
                  <a:txBody>
                    <a:bodyPr/>
                    <a:lstStyle/>
                    <a:p>
                      <a:r>
                        <a:rPr lang="en-GB"/>
                        <a:t>2</a:t>
                      </a:r>
                    </a:p>
                  </a:txBody>
                  <a:tcPr marL="91442" marR="91442" anchor="ctr">
                    <a:lnL>
                      <a:noFill/>
                    </a:lnL>
                    <a:lnR>
                      <a:noFill/>
                    </a:lnR>
                    <a:lnT>
                      <a:noFill/>
                    </a:lnT>
                    <a:lnB>
                      <a:noFill/>
                    </a:lnB>
                  </a:tcPr>
                </a:tc>
                <a:extLst>
                  <a:ext uri="{0D108BD9-81ED-4DB2-BD59-A6C34878D82A}">
                    <a16:rowId xmlns:a16="http://schemas.microsoft.com/office/drawing/2014/main" val="10003"/>
                  </a:ext>
                </a:extLst>
              </a:tr>
              <a:tr h="365760">
                <a:tc>
                  <a:txBody>
                    <a:bodyPr/>
                    <a:lstStyle/>
                    <a:p>
                      <a:r>
                        <a:rPr lang="en-GB" dirty="0"/>
                        <a:t>4</a:t>
                      </a:r>
                    </a:p>
                  </a:txBody>
                  <a:tcPr marL="91442" marR="91442" anchor="ctr">
                    <a:lnL>
                      <a:noFill/>
                    </a:lnL>
                    <a:lnR>
                      <a:noFill/>
                    </a:lnR>
                    <a:lnT>
                      <a:noFill/>
                    </a:lnT>
                    <a:lnB>
                      <a:noFill/>
                    </a:lnB>
                  </a:tcPr>
                </a:tc>
                <a:tc>
                  <a:txBody>
                    <a:bodyPr/>
                    <a:lstStyle/>
                    <a:p>
                      <a:r>
                        <a:rPr lang="en-GB"/>
                        <a:t>24562</a:t>
                      </a:r>
                    </a:p>
                  </a:txBody>
                  <a:tcPr marL="91442" marR="91442" anchor="ctr">
                    <a:lnL>
                      <a:noFill/>
                    </a:lnL>
                    <a:lnR>
                      <a:noFill/>
                    </a:lnR>
                    <a:lnT>
                      <a:noFill/>
                    </a:lnT>
                    <a:lnB>
                      <a:noFill/>
                    </a:lnB>
                  </a:tcPr>
                </a:tc>
                <a:tc>
                  <a:txBody>
                    <a:bodyPr/>
                    <a:lstStyle/>
                    <a:p>
                      <a:r>
                        <a:rPr lang="en-GB" dirty="0"/>
                        <a:t>1</a:t>
                      </a:r>
                    </a:p>
                  </a:txBody>
                  <a:tcPr marL="91442" marR="91442" anchor="ctr">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29736" name="Rectangle 5"/>
          <p:cNvSpPr>
            <a:spLocks noChangeArrowheads="1"/>
          </p:cNvSpPr>
          <p:nvPr/>
        </p:nvSpPr>
        <p:spPr bwMode="auto">
          <a:xfrm>
            <a:off x="2063750" y="3244851"/>
            <a:ext cx="27765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GB" altLang="en-US" sz="2400"/>
              <a:t>The "Orders" table</a:t>
            </a:r>
            <a:r>
              <a:rPr lang="en-GB" altLang="en-US" sz="1800"/>
              <a:t>:</a:t>
            </a:r>
          </a:p>
        </p:txBody>
      </p:sp>
    </p:spTree>
    <p:extLst>
      <p:ext uri="{BB962C8B-B14F-4D97-AF65-F5344CB8AC3E}">
        <p14:creationId xmlns:p14="http://schemas.microsoft.com/office/powerpoint/2010/main" val="572091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SQL</a:t>
            </a:r>
          </a:p>
        </p:txBody>
      </p:sp>
      <p:sp>
        <p:nvSpPr>
          <p:cNvPr id="5123" name="Rectangle 3"/>
          <p:cNvSpPr>
            <a:spLocks noGrp="1" noChangeArrowheads="1"/>
          </p:cNvSpPr>
          <p:nvPr>
            <p:ph type="body" idx="1"/>
          </p:nvPr>
        </p:nvSpPr>
        <p:spPr>
          <a:xfrm>
            <a:off x="838200" y="1519707"/>
            <a:ext cx="10095963" cy="4606457"/>
          </a:xfrm>
        </p:spPr>
        <p:txBody>
          <a:bodyPr>
            <a:normAutofit/>
          </a:bodyPr>
          <a:lstStyle/>
          <a:p>
            <a:r>
              <a:rPr lang="en-US" sz="3200" dirty="0"/>
              <a:t>SQL lets you access and manipulate databases</a:t>
            </a:r>
          </a:p>
          <a:p>
            <a:pPr eaLnBrk="1" hangingPunct="1"/>
            <a:r>
              <a:rPr lang="en-US" altLang="en-US" sz="3200" dirty="0" smtClean="0"/>
              <a:t>SQL </a:t>
            </a:r>
            <a:r>
              <a:rPr lang="en-US" altLang="en-US" sz="3200" dirty="0"/>
              <a:t>is a comprehensive database language: It has statements for data definitions, queries, and updates. </a:t>
            </a:r>
          </a:p>
          <a:p>
            <a:pPr eaLnBrk="1" hangingPunct="1"/>
            <a:r>
              <a:rPr lang="en-US" altLang="en-US" sz="3200" dirty="0"/>
              <a:t>It is both a DDL and a DML. </a:t>
            </a:r>
          </a:p>
          <a:p>
            <a:r>
              <a:rPr lang="en-US" sz="3200" dirty="0"/>
              <a:t>SQL stands for Structured Query Language</a:t>
            </a:r>
          </a:p>
          <a:p>
            <a:r>
              <a:rPr lang="en-US" sz="3200" dirty="0" smtClean="0"/>
              <a:t>SQL </a:t>
            </a:r>
            <a:r>
              <a:rPr lang="en-US" sz="3200" dirty="0"/>
              <a:t>is an ANSI (American National Standards Institute) standard</a:t>
            </a:r>
          </a:p>
          <a:p>
            <a:pPr eaLnBrk="1" hangingPunct="1"/>
            <a:endParaRPr lang="en-US" altLang="en-US" sz="3200" dirty="0"/>
          </a:p>
        </p:txBody>
      </p:sp>
    </p:spTree>
    <p:extLst>
      <p:ext uri="{BB962C8B-B14F-4D97-AF65-F5344CB8AC3E}">
        <p14:creationId xmlns:p14="http://schemas.microsoft.com/office/powerpoint/2010/main" val="13204211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605307" y="914400"/>
            <a:ext cx="10805375" cy="5538788"/>
          </a:xfrm>
        </p:spPr>
        <p:txBody>
          <a:bodyPr>
            <a:normAutofit/>
          </a:bodyPr>
          <a:lstStyle/>
          <a:p>
            <a:endParaRPr lang="en-GB" altLang="en-US" sz="2700" dirty="0"/>
          </a:p>
          <a:p>
            <a:r>
              <a:rPr lang="en-GB" altLang="en-US" sz="2700" dirty="0"/>
              <a:t>Note that the "</a:t>
            </a:r>
            <a:r>
              <a:rPr lang="en-GB" altLang="en-US" sz="2700" dirty="0" err="1"/>
              <a:t>P_Id</a:t>
            </a:r>
            <a:r>
              <a:rPr lang="en-GB" altLang="en-US" sz="2700" dirty="0"/>
              <a:t>" column in the "Orders" table points to the "</a:t>
            </a:r>
            <a:r>
              <a:rPr lang="en-GB" altLang="en-US" sz="2700" dirty="0" err="1"/>
              <a:t>P_Id</a:t>
            </a:r>
            <a:r>
              <a:rPr lang="en-GB" altLang="en-US" sz="2700" dirty="0"/>
              <a:t>" column in the "Persons" table.</a:t>
            </a:r>
          </a:p>
          <a:p>
            <a:r>
              <a:rPr lang="en-GB" altLang="en-US" sz="2700" dirty="0"/>
              <a:t>The "</a:t>
            </a:r>
            <a:r>
              <a:rPr lang="en-GB" altLang="en-US" sz="2700" dirty="0" err="1"/>
              <a:t>P_Id</a:t>
            </a:r>
            <a:r>
              <a:rPr lang="en-GB" altLang="en-US" sz="2700" dirty="0"/>
              <a:t>" column in the "Persons" table is the PRIMARY KEY in the "Persons" table.</a:t>
            </a:r>
          </a:p>
          <a:p>
            <a:r>
              <a:rPr lang="en-GB" altLang="en-US" sz="2700" dirty="0"/>
              <a:t>The "</a:t>
            </a:r>
            <a:r>
              <a:rPr lang="en-GB" altLang="en-US" sz="2700" dirty="0" err="1"/>
              <a:t>P_Id</a:t>
            </a:r>
            <a:r>
              <a:rPr lang="en-GB" altLang="en-US" sz="2700" dirty="0"/>
              <a:t>" column in the "Orders" table is a FOREIGN KEY in the "Orders" table.</a:t>
            </a:r>
          </a:p>
          <a:p>
            <a:r>
              <a:rPr lang="en-GB" altLang="en-US" sz="2700" dirty="0"/>
              <a:t>The FOREIGN KEY constraint is used to prevent actions that would destroy links between tables.</a:t>
            </a:r>
          </a:p>
          <a:p>
            <a:r>
              <a:rPr lang="en-GB" altLang="en-US" sz="2700" dirty="0"/>
              <a:t>The FOREIGN KEY constraint also prevents that invalid data form being inserted into the foreign key column, because it has to be one of the values contained in the table it points to.</a:t>
            </a:r>
          </a:p>
          <a:p>
            <a:endParaRPr lang="en-GB" altLang="en-US" sz="2700" dirty="0"/>
          </a:p>
        </p:txBody>
      </p:sp>
    </p:spTree>
    <p:extLst>
      <p:ext uri="{BB962C8B-B14F-4D97-AF65-F5344CB8AC3E}">
        <p14:creationId xmlns:p14="http://schemas.microsoft.com/office/powerpoint/2010/main" val="23969649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GB" altLang="en-US" sz="3500"/>
              <a:t>SQL FOREIGN KEY Constraint on CREATE TABLE</a:t>
            </a:r>
          </a:p>
        </p:txBody>
      </p:sp>
      <p:sp>
        <p:nvSpPr>
          <p:cNvPr id="31747" name="Content Placeholder 2"/>
          <p:cNvSpPr>
            <a:spLocks noGrp="1"/>
          </p:cNvSpPr>
          <p:nvPr>
            <p:ph idx="1"/>
          </p:nvPr>
        </p:nvSpPr>
        <p:spPr/>
        <p:txBody>
          <a:bodyPr/>
          <a:lstStyle/>
          <a:p>
            <a:pPr marL="0" indent="0">
              <a:buNone/>
            </a:pPr>
            <a:r>
              <a:rPr lang="en-GB" altLang="en-US" dirty="0" smtClean="0"/>
              <a:t>CREATE TABLE Orders</a:t>
            </a:r>
            <a:br>
              <a:rPr lang="en-GB" altLang="en-US" dirty="0" smtClean="0"/>
            </a:br>
            <a:r>
              <a:rPr lang="en-GB" altLang="en-US" dirty="0" smtClean="0"/>
              <a:t>(</a:t>
            </a:r>
            <a:br>
              <a:rPr lang="en-GB" altLang="en-US" dirty="0" smtClean="0"/>
            </a:br>
            <a:r>
              <a:rPr lang="en-GB" altLang="en-US" dirty="0" err="1" smtClean="0"/>
              <a:t>O_Id</a:t>
            </a:r>
            <a:r>
              <a:rPr lang="en-GB" altLang="en-US" dirty="0" smtClean="0"/>
              <a:t> </a:t>
            </a:r>
            <a:r>
              <a:rPr lang="en-GB" altLang="en-US" dirty="0" err="1" smtClean="0"/>
              <a:t>int</a:t>
            </a:r>
            <a:r>
              <a:rPr lang="en-GB" altLang="en-US" dirty="0" smtClean="0"/>
              <a:t> NOT NULL,</a:t>
            </a:r>
            <a:br>
              <a:rPr lang="en-GB" altLang="en-US" dirty="0" smtClean="0"/>
            </a:br>
            <a:r>
              <a:rPr lang="en-GB" altLang="en-US" dirty="0" err="1" smtClean="0"/>
              <a:t>OrderNo</a:t>
            </a:r>
            <a:r>
              <a:rPr lang="en-GB" altLang="en-US" dirty="0" smtClean="0"/>
              <a:t> </a:t>
            </a:r>
            <a:r>
              <a:rPr lang="en-GB" altLang="en-US" dirty="0" err="1" smtClean="0"/>
              <a:t>int</a:t>
            </a:r>
            <a:r>
              <a:rPr lang="en-GB" altLang="en-US" dirty="0" smtClean="0"/>
              <a:t> NOT NULL,</a:t>
            </a:r>
            <a:br>
              <a:rPr lang="en-GB" altLang="en-US" dirty="0" smtClean="0"/>
            </a:br>
            <a:r>
              <a:rPr lang="en-GB" altLang="en-US" dirty="0" err="1" smtClean="0"/>
              <a:t>P_Id</a:t>
            </a:r>
            <a:r>
              <a:rPr lang="en-GB" altLang="en-US" dirty="0" smtClean="0"/>
              <a:t> </a:t>
            </a:r>
            <a:r>
              <a:rPr lang="en-GB" altLang="en-US" dirty="0" err="1" smtClean="0"/>
              <a:t>int</a:t>
            </a:r>
            <a:r>
              <a:rPr lang="en-GB" altLang="en-US" dirty="0" smtClean="0"/>
              <a:t>,</a:t>
            </a:r>
            <a:br>
              <a:rPr lang="en-GB" altLang="en-US" dirty="0" smtClean="0"/>
            </a:br>
            <a:r>
              <a:rPr lang="en-GB" altLang="en-US" dirty="0" smtClean="0"/>
              <a:t>PRIMARY KEY (</a:t>
            </a:r>
            <a:r>
              <a:rPr lang="en-GB" altLang="en-US" dirty="0" err="1" smtClean="0"/>
              <a:t>O_Id</a:t>
            </a:r>
            <a:r>
              <a:rPr lang="en-GB" altLang="en-US" dirty="0" smtClean="0"/>
              <a:t>),</a:t>
            </a:r>
            <a:br>
              <a:rPr lang="en-GB" altLang="en-US" dirty="0" smtClean="0"/>
            </a:br>
            <a:r>
              <a:rPr lang="en-GB" altLang="en-US" dirty="0" smtClean="0"/>
              <a:t>FOREIGN KEY (</a:t>
            </a:r>
            <a:r>
              <a:rPr lang="en-GB" altLang="en-US" dirty="0" err="1" smtClean="0"/>
              <a:t>P_Id</a:t>
            </a:r>
            <a:r>
              <a:rPr lang="en-GB" altLang="en-US" dirty="0" smtClean="0"/>
              <a:t>) REFERENCES Persons(</a:t>
            </a:r>
            <a:r>
              <a:rPr lang="en-GB" altLang="en-US" dirty="0" err="1" smtClean="0"/>
              <a:t>P_Id</a:t>
            </a:r>
            <a:r>
              <a:rPr lang="en-GB" altLang="en-US" dirty="0" smtClean="0"/>
              <a:t>)</a:t>
            </a:r>
            <a:br>
              <a:rPr lang="en-GB" altLang="en-US" dirty="0" smtClean="0"/>
            </a:br>
            <a:r>
              <a:rPr lang="en-GB" altLang="en-US" dirty="0" smtClean="0"/>
              <a:t>);</a:t>
            </a:r>
          </a:p>
        </p:txBody>
      </p:sp>
    </p:spTree>
    <p:extLst>
      <p:ext uri="{BB962C8B-B14F-4D97-AF65-F5344CB8AC3E}">
        <p14:creationId xmlns:p14="http://schemas.microsoft.com/office/powerpoint/2010/main" val="896346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515155" y="1171977"/>
            <a:ext cx="11062952" cy="4958949"/>
          </a:xfrm>
        </p:spPr>
        <p:txBody>
          <a:bodyPr>
            <a:normAutofit/>
          </a:bodyPr>
          <a:lstStyle/>
          <a:p>
            <a:pPr marL="0" indent="0">
              <a:buNone/>
            </a:pPr>
            <a:r>
              <a:rPr lang="en-GB" altLang="en-US" sz="2400" dirty="0"/>
              <a:t>To allow naming of a FOREIGN KEY constraint, and for defining a FOREIGN KEY constraint on multiple columns, use the following SQL syntax:</a:t>
            </a:r>
          </a:p>
          <a:p>
            <a:pPr marL="0" indent="0">
              <a:buNone/>
            </a:pPr>
            <a:endParaRPr lang="en-GB" altLang="en-US" sz="2400" dirty="0"/>
          </a:p>
          <a:p>
            <a:pPr marL="0" indent="0">
              <a:buNone/>
            </a:pPr>
            <a:r>
              <a:rPr lang="en-GB" altLang="en-US" sz="2400" dirty="0" smtClean="0"/>
              <a:t>CREATE </a:t>
            </a:r>
            <a:r>
              <a:rPr lang="en-GB" altLang="en-US" sz="2400" dirty="0"/>
              <a:t>TABLE Orders</a:t>
            </a:r>
            <a:br>
              <a:rPr lang="en-GB" altLang="en-US" sz="2400" dirty="0"/>
            </a:br>
            <a:r>
              <a:rPr lang="en-GB" altLang="en-US" sz="2400" dirty="0"/>
              <a:t>(</a:t>
            </a:r>
            <a:br>
              <a:rPr lang="en-GB" altLang="en-US" sz="2400" dirty="0"/>
            </a:br>
            <a:r>
              <a:rPr lang="en-GB" altLang="en-US" sz="2400" dirty="0" err="1"/>
              <a:t>O_Id</a:t>
            </a:r>
            <a:r>
              <a:rPr lang="en-GB" altLang="en-US" sz="2400" dirty="0"/>
              <a:t> </a:t>
            </a:r>
            <a:r>
              <a:rPr lang="en-GB" altLang="en-US" sz="2400" dirty="0" err="1"/>
              <a:t>int</a:t>
            </a:r>
            <a:r>
              <a:rPr lang="en-GB" altLang="en-US" sz="2400" dirty="0"/>
              <a:t> NOT NULL,</a:t>
            </a:r>
            <a:br>
              <a:rPr lang="en-GB" altLang="en-US" sz="2400" dirty="0"/>
            </a:br>
            <a:r>
              <a:rPr lang="en-GB" altLang="en-US" sz="2400" dirty="0" err="1"/>
              <a:t>OrderNo</a:t>
            </a:r>
            <a:r>
              <a:rPr lang="en-GB" altLang="en-US" sz="2400" dirty="0"/>
              <a:t> </a:t>
            </a:r>
            <a:r>
              <a:rPr lang="en-GB" altLang="en-US" sz="2400" dirty="0" err="1"/>
              <a:t>int</a:t>
            </a:r>
            <a:r>
              <a:rPr lang="en-GB" altLang="en-US" sz="2400" dirty="0"/>
              <a:t> NOT NULL,</a:t>
            </a:r>
            <a:br>
              <a:rPr lang="en-GB" altLang="en-US" sz="2400" dirty="0"/>
            </a:br>
            <a:r>
              <a:rPr lang="en-GB" altLang="en-US" sz="2400" dirty="0" err="1"/>
              <a:t>P_Id</a:t>
            </a:r>
            <a:r>
              <a:rPr lang="en-GB" altLang="en-US" sz="2400" dirty="0"/>
              <a:t> </a:t>
            </a:r>
            <a:r>
              <a:rPr lang="en-GB" altLang="en-US" sz="2400" dirty="0" err="1"/>
              <a:t>int</a:t>
            </a:r>
            <a:r>
              <a:rPr lang="en-GB" altLang="en-US" sz="2400" dirty="0"/>
              <a:t>,</a:t>
            </a:r>
            <a:br>
              <a:rPr lang="en-GB" altLang="en-US" sz="2400" dirty="0"/>
            </a:br>
            <a:r>
              <a:rPr lang="en-GB" altLang="en-US" sz="2400" dirty="0"/>
              <a:t>PRIMARY KEY (</a:t>
            </a:r>
            <a:r>
              <a:rPr lang="en-GB" altLang="en-US" sz="2400" dirty="0" err="1"/>
              <a:t>O_Id</a:t>
            </a:r>
            <a:r>
              <a:rPr lang="en-GB" altLang="en-US" sz="2400" dirty="0"/>
              <a:t>),</a:t>
            </a:r>
            <a:br>
              <a:rPr lang="en-GB" altLang="en-US" sz="2400" dirty="0"/>
            </a:br>
            <a:r>
              <a:rPr lang="en-GB" altLang="en-US" sz="2400" dirty="0"/>
              <a:t>CONSTRAINT </a:t>
            </a:r>
            <a:r>
              <a:rPr lang="en-GB" altLang="en-US" sz="2400" dirty="0" err="1"/>
              <a:t>fk_PerOrders</a:t>
            </a:r>
            <a:r>
              <a:rPr lang="en-GB" altLang="en-US" sz="2400" dirty="0"/>
              <a:t> FOREIGN KEY (</a:t>
            </a:r>
            <a:r>
              <a:rPr lang="en-GB" altLang="en-US" sz="2400" dirty="0" err="1"/>
              <a:t>P_Id</a:t>
            </a:r>
            <a:r>
              <a:rPr lang="en-GB" altLang="en-US" sz="2400" dirty="0"/>
              <a:t>)</a:t>
            </a:r>
            <a:br>
              <a:rPr lang="en-GB" altLang="en-US" sz="2400" dirty="0"/>
            </a:br>
            <a:r>
              <a:rPr lang="en-GB" altLang="en-US" sz="2400" dirty="0"/>
              <a:t>REFERENCES Persons(</a:t>
            </a:r>
            <a:r>
              <a:rPr lang="en-GB" altLang="en-US" sz="2400" dirty="0" err="1"/>
              <a:t>P_Id</a:t>
            </a:r>
            <a:r>
              <a:rPr lang="en-GB" altLang="en-US" sz="2400" dirty="0"/>
              <a:t>)</a:t>
            </a:r>
            <a:br>
              <a:rPr lang="en-GB" altLang="en-US" sz="2400" dirty="0"/>
            </a:br>
            <a:r>
              <a:rPr lang="en-GB" altLang="en-US" sz="2400" dirty="0"/>
              <a:t>)</a:t>
            </a:r>
          </a:p>
        </p:txBody>
      </p:sp>
    </p:spTree>
    <p:extLst>
      <p:ext uri="{BB962C8B-B14F-4D97-AF65-F5344CB8AC3E}">
        <p14:creationId xmlns:p14="http://schemas.microsoft.com/office/powerpoint/2010/main" val="42681762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endParaRPr lang="en-US" altLang="en-US" smtClean="0"/>
          </a:p>
        </p:txBody>
      </p:sp>
      <p:sp>
        <p:nvSpPr>
          <p:cNvPr id="33795" name="Content Placeholder 2"/>
          <p:cNvSpPr>
            <a:spLocks noGrp="1"/>
          </p:cNvSpPr>
          <p:nvPr>
            <p:ph idx="1"/>
          </p:nvPr>
        </p:nvSpPr>
        <p:spPr/>
        <p:txBody>
          <a:bodyPr/>
          <a:lstStyle/>
          <a:p>
            <a:endParaRPr lang="en-GB" altLang="en-US" smtClean="0"/>
          </a:p>
          <a:p>
            <a:endParaRPr lang="en-GB" altLang="en-US" smtClean="0"/>
          </a:p>
          <a:p>
            <a:endParaRPr lang="en-GB" altLang="en-US" smtClean="0"/>
          </a:p>
          <a:p>
            <a:r>
              <a:rPr lang="en-GB" altLang="en-US" smtClean="0"/>
              <a:t>http://www.w3schools.com/sql/sql_foreignkey.asp</a:t>
            </a:r>
          </a:p>
        </p:txBody>
      </p:sp>
    </p:spTree>
    <p:extLst>
      <p:ext uri="{BB962C8B-B14F-4D97-AF65-F5344CB8AC3E}">
        <p14:creationId xmlns:p14="http://schemas.microsoft.com/office/powerpoint/2010/main" val="37837092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976513" y="1127819"/>
            <a:ext cx="9429750" cy="508000"/>
          </a:xfrm>
        </p:spPr>
        <p:txBody>
          <a:bodyPr>
            <a:normAutofit fontScale="90000"/>
          </a:bodyPr>
          <a:lstStyle/>
          <a:p>
            <a:r>
              <a:rPr lang="en-US" altLang="en-US" b="1" dirty="0" smtClean="0"/>
              <a:t>Creating FOREIGN KEY Constraints </a:t>
            </a:r>
            <a:br>
              <a:rPr lang="en-US" altLang="en-US" b="1" dirty="0" smtClean="0"/>
            </a:br>
            <a:endParaRPr lang="en-US" altLang="en-US" dirty="0" smtClean="0"/>
          </a:p>
        </p:txBody>
      </p:sp>
      <p:sp>
        <p:nvSpPr>
          <p:cNvPr id="34819" name="Content Placeholder 2"/>
          <p:cNvSpPr>
            <a:spLocks noGrp="1"/>
          </p:cNvSpPr>
          <p:nvPr>
            <p:ph idx="1"/>
          </p:nvPr>
        </p:nvSpPr>
        <p:spPr>
          <a:xfrm>
            <a:off x="1171977" y="1880315"/>
            <a:ext cx="9038823" cy="4763374"/>
          </a:xfrm>
        </p:spPr>
        <p:txBody>
          <a:bodyPr/>
          <a:lstStyle/>
          <a:p>
            <a:pPr>
              <a:buFont typeface="Wingdings" panose="05000000000000000000" pitchFamily="2" charset="2"/>
              <a:buNone/>
            </a:pPr>
            <a:r>
              <a:rPr lang="en-US" altLang="en-US" dirty="0" smtClean="0"/>
              <a:t>You can create a FOREIGN KEY constraint by </a:t>
            </a:r>
          </a:p>
          <a:p>
            <a:pPr>
              <a:buFont typeface="Wingdings" panose="05000000000000000000" pitchFamily="2" charset="2"/>
              <a:buNone/>
            </a:pPr>
            <a:r>
              <a:rPr lang="en-US" altLang="en-US" dirty="0" smtClean="0"/>
              <a:t>using one of the following methods: </a:t>
            </a:r>
          </a:p>
          <a:p>
            <a:pPr>
              <a:buFont typeface="Wingdings" panose="05000000000000000000" pitchFamily="2" charset="2"/>
              <a:buNone/>
            </a:pPr>
            <a:endParaRPr lang="en-US" altLang="en-US" sz="800" dirty="0"/>
          </a:p>
          <a:p>
            <a:r>
              <a:rPr lang="en-US" altLang="en-US" dirty="0" smtClean="0"/>
              <a:t>Creating the constraint when the table is created (as part of the table definition) </a:t>
            </a:r>
          </a:p>
          <a:p>
            <a:endParaRPr lang="en-US" altLang="en-US" sz="800" dirty="0"/>
          </a:p>
          <a:p>
            <a:r>
              <a:rPr lang="en-US" altLang="en-US" dirty="0" smtClean="0"/>
              <a:t>Adding the constraint to an existing table, provided that the FOREIGN KEY constraint is linked to an existing PRIMARY KEY constraint or a UNIQUE constraint in another (or the same) table </a:t>
            </a:r>
          </a:p>
          <a:p>
            <a:endParaRPr lang="en-US" altLang="en-US" dirty="0" smtClean="0"/>
          </a:p>
        </p:txBody>
      </p:sp>
    </p:spTree>
    <p:extLst>
      <p:ext uri="{BB962C8B-B14F-4D97-AF65-F5344CB8AC3E}">
        <p14:creationId xmlns:p14="http://schemas.microsoft.com/office/powerpoint/2010/main" val="26959918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826653" y="728574"/>
            <a:ext cx="8229600" cy="722312"/>
          </a:xfrm>
        </p:spPr>
        <p:txBody>
          <a:bodyPr/>
          <a:lstStyle/>
          <a:p>
            <a:r>
              <a:rPr lang="en-US" altLang="en-US" dirty="0" smtClean="0"/>
              <a:t>Foreign Key Constraints</a:t>
            </a:r>
          </a:p>
        </p:txBody>
      </p:sp>
      <p:sp>
        <p:nvSpPr>
          <p:cNvPr id="35843" name="Content Placeholder 2"/>
          <p:cNvSpPr>
            <a:spLocks noGrp="1"/>
          </p:cNvSpPr>
          <p:nvPr>
            <p:ph idx="1"/>
          </p:nvPr>
        </p:nvSpPr>
        <p:spPr>
          <a:xfrm>
            <a:off x="528035" y="1571626"/>
            <a:ext cx="10568592" cy="4530725"/>
          </a:xfrm>
        </p:spPr>
        <p:txBody>
          <a:bodyPr/>
          <a:lstStyle/>
          <a:p>
            <a:pPr>
              <a:buFont typeface="Wingdings" panose="05000000000000000000" pitchFamily="2" charset="2"/>
              <a:buNone/>
            </a:pPr>
            <a:r>
              <a:rPr lang="en-US" altLang="en-US" dirty="0" smtClean="0"/>
              <a:t>CREATE TABLE Table1 </a:t>
            </a:r>
          </a:p>
          <a:p>
            <a:pPr>
              <a:buFont typeface="Wingdings" panose="05000000000000000000" pitchFamily="2" charset="2"/>
              <a:buNone/>
            </a:pPr>
            <a:r>
              <a:rPr lang="en-US" altLang="en-US" dirty="0" smtClean="0"/>
              <a:t> (</a:t>
            </a:r>
          </a:p>
          <a:p>
            <a:pPr>
              <a:buFont typeface="Wingdings" panose="05000000000000000000" pitchFamily="2" charset="2"/>
              <a:buNone/>
            </a:pPr>
            <a:r>
              <a:rPr lang="en-US" altLang="en-US" dirty="0" smtClean="0"/>
              <a:t>  Col1 INT PRIMARY KEY, </a:t>
            </a:r>
          </a:p>
          <a:p>
            <a:pPr>
              <a:buFont typeface="Wingdings" panose="05000000000000000000" pitchFamily="2" charset="2"/>
              <a:buNone/>
            </a:pPr>
            <a:r>
              <a:rPr lang="en-US" altLang="en-US" dirty="0" smtClean="0"/>
              <a:t>   Col2 INT  REFERENCES Employees(</a:t>
            </a:r>
            <a:r>
              <a:rPr lang="en-US" altLang="en-US" dirty="0" err="1" smtClean="0"/>
              <a:t>EmployeeID</a:t>
            </a:r>
            <a:r>
              <a:rPr lang="en-US" altLang="en-US" dirty="0" smtClean="0"/>
              <a:t>) </a:t>
            </a:r>
          </a:p>
          <a:p>
            <a:pPr>
              <a:buFont typeface="Wingdings" panose="05000000000000000000" pitchFamily="2" charset="2"/>
              <a:buNone/>
            </a:pPr>
            <a:r>
              <a:rPr lang="en-US" altLang="en-US" dirty="0" smtClean="0"/>
              <a:t>                                  </a:t>
            </a:r>
          </a:p>
          <a:p>
            <a:pPr>
              <a:buFont typeface="Wingdings" panose="05000000000000000000" pitchFamily="2" charset="2"/>
              <a:buNone/>
            </a:pPr>
            <a:r>
              <a:rPr lang="en-US" altLang="en-US" dirty="0" smtClean="0"/>
              <a:t> ) </a:t>
            </a:r>
          </a:p>
        </p:txBody>
      </p:sp>
    </p:spTree>
    <p:extLst>
      <p:ext uri="{BB962C8B-B14F-4D97-AF65-F5344CB8AC3E}">
        <p14:creationId xmlns:p14="http://schemas.microsoft.com/office/powerpoint/2010/main" val="287277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259983" y="780089"/>
            <a:ext cx="8972550" cy="722312"/>
          </a:xfrm>
        </p:spPr>
        <p:txBody>
          <a:bodyPr/>
          <a:lstStyle/>
          <a:p>
            <a:r>
              <a:rPr lang="en-US" altLang="en-US" dirty="0" smtClean="0"/>
              <a:t>table-level FOREIGN KEY constraint</a:t>
            </a:r>
          </a:p>
        </p:txBody>
      </p:sp>
      <p:sp>
        <p:nvSpPr>
          <p:cNvPr id="36867" name="Content Placeholder 2"/>
          <p:cNvSpPr>
            <a:spLocks noGrp="1"/>
          </p:cNvSpPr>
          <p:nvPr>
            <p:ph idx="1"/>
          </p:nvPr>
        </p:nvSpPr>
        <p:spPr/>
        <p:txBody>
          <a:bodyPr/>
          <a:lstStyle/>
          <a:p>
            <a:pPr>
              <a:buFont typeface="Wingdings" panose="05000000000000000000" pitchFamily="2" charset="2"/>
              <a:buNone/>
            </a:pPr>
            <a:r>
              <a:rPr lang="en-US" altLang="en-US" smtClean="0"/>
              <a:t>CREATE TABLE Table1 </a:t>
            </a:r>
          </a:p>
          <a:p>
            <a:pPr>
              <a:buFont typeface="Wingdings" panose="05000000000000000000" pitchFamily="2" charset="2"/>
              <a:buNone/>
            </a:pPr>
            <a:r>
              <a:rPr lang="en-US" altLang="en-US" smtClean="0"/>
              <a:t>(</a:t>
            </a:r>
          </a:p>
          <a:p>
            <a:pPr>
              <a:buFont typeface="Wingdings" panose="05000000000000000000" pitchFamily="2" charset="2"/>
              <a:buNone/>
            </a:pPr>
            <a:r>
              <a:rPr lang="en-US" altLang="en-US" smtClean="0"/>
              <a:t> Col1 INT PRIMARY KEY, </a:t>
            </a:r>
          </a:p>
          <a:p>
            <a:pPr>
              <a:buFont typeface="Wingdings" panose="05000000000000000000" pitchFamily="2" charset="2"/>
              <a:buNone/>
            </a:pPr>
            <a:r>
              <a:rPr lang="en-US" altLang="en-US" smtClean="0"/>
              <a:t> Col2 INT, </a:t>
            </a:r>
          </a:p>
          <a:p>
            <a:pPr>
              <a:buFont typeface="Wingdings" panose="05000000000000000000" pitchFamily="2" charset="2"/>
              <a:buNone/>
            </a:pPr>
            <a:r>
              <a:rPr lang="en-US" altLang="en-US" smtClean="0"/>
              <a:t> CONSTRAINT col2_fk FOREIGN KEY (Col2) </a:t>
            </a:r>
          </a:p>
          <a:p>
            <a:pPr>
              <a:buFont typeface="Wingdings" panose="05000000000000000000" pitchFamily="2" charset="2"/>
              <a:buNone/>
            </a:pPr>
            <a:r>
              <a:rPr lang="en-US" altLang="en-US" smtClean="0"/>
              <a:t> REFERENCES Employees (EmployeeID) </a:t>
            </a:r>
          </a:p>
          <a:p>
            <a:pPr>
              <a:buFont typeface="Wingdings" panose="05000000000000000000" pitchFamily="2" charset="2"/>
              <a:buNone/>
            </a:pPr>
            <a:r>
              <a:rPr lang="en-US" altLang="en-US" smtClean="0"/>
              <a:t>)</a:t>
            </a:r>
          </a:p>
        </p:txBody>
      </p:sp>
    </p:spTree>
    <p:extLst>
      <p:ext uri="{BB962C8B-B14F-4D97-AF65-F5344CB8AC3E}">
        <p14:creationId xmlns:p14="http://schemas.microsoft.com/office/powerpoint/2010/main" val="9694227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210280" y="780090"/>
            <a:ext cx="8715375" cy="1139825"/>
          </a:xfrm>
        </p:spPr>
        <p:txBody>
          <a:bodyPr/>
          <a:lstStyle/>
          <a:p>
            <a:r>
              <a:rPr lang="en-US" altLang="en-US" dirty="0" smtClean="0"/>
              <a:t>ALTER TABLE statement to add a FOREIGN KEY</a:t>
            </a:r>
          </a:p>
        </p:txBody>
      </p:sp>
      <p:sp>
        <p:nvSpPr>
          <p:cNvPr id="37891" name="Content Placeholder 2"/>
          <p:cNvSpPr>
            <a:spLocks noGrp="1"/>
          </p:cNvSpPr>
          <p:nvPr>
            <p:ph idx="1"/>
          </p:nvPr>
        </p:nvSpPr>
        <p:spPr>
          <a:xfrm>
            <a:off x="746975" y="2071688"/>
            <a:ext cx="9921025" cy="4000500"/>
          </a:xfrm>
        </p:spPr>
        <p:txBody>
          <a:bodyPr/>
          <a:lstStyle/>
          <a:p>
            <a:pPr>
              <a:buFont typeface="Wingdings" panose="05000000000000000000" pitchFamily="2" charset="2"/>
              <a:buNone/>
            </a:pPr>
            <a:r>
              <a:rPr lang="en-US" altLang="en-US" dirty="0" smtClean="0"/>
              <a:t>ALTER TABLE Table1 </a:t>
            </a:r>
          </a:p>
          <a:p>
            <a:pPr>
              <a:buFont typeface="Wingdings" panose="05000000000000000000" pitchFamily="2" charset="2"/>
              <a:buNone/>
            </a:pPr>
            <a:r>
              <a:rPr lang="en-US" altLang="en-US" dirty="0" smtClean="0"/>
              <a:t>ADD CONSTRAINT col2_fk FOREIGN KEY </a:t>
            </a:r>
          </a:p>
          <a:p>
            <a:pPr>
              <a:buFont typeface="Wingdings" panose="05000000000000000000" pitchFamily="2" charset="2"/>
              <a:buNone/>
            </a:pPr>
            <a:r>
              <a:rPr lang="en-US" altLang="en-US" dirty="0" smtClean="0"/>
              <a:t>(Col2) REFERENCES Employees (</a:t>
            </a:r>
            <a:r>
              <a:rPr lang="en-US" altLang="en-US" dirty="0" err="1" smtClean="0"/>
              <a:t>EmployeeID</a:t>
            </a:r>
            <a:r>
              <a:rPr lang="en-US" altLang="en-US" dirty="0" smtClean="0"/>
              <a:t>)</a:t>
            </a:r>
          </a:p>
        </p:txBody>
      </p:sp>
    </p:spTree>
    <p:extLst>
      <p:ext uri="{BB962C8B-B14F-4D97-AF65-F5344CB8AC3E}">
        <p14:creationId xmlns:p14="http://schemas.microsoft.com/office/powerpoint/2010/main" val="41626856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mtClean="0"/>
              <a:t>DROP TABLE</a:t>
            </a:r>
          </a:p>
        </p:txBody>
      </p:sp>
      <p:sp>
        <p:nvSpPr>
          <p:cNvPr id="38915" name="Rectangle 3"/>
          <p:cNvSpPr>
            <a:spLocks noGrp="1" noChangeArrowheads="1"/>
          </p:cNvSpPr>
          <p:nvPr>
            <p:ph type="body" idx="1"/>
          </p:nvPr>
        </p:nvSpPr>
        <p:spPr>
          <a:xfrm>
            <a:off x="631065" y="1584101"/>
            <a:ext cx="10431887" cy="4546825"/>
          </a:xfrm>
        </p:spPr>
        <p:txBody>
          <a:bodyPr/>
          <a:lstStyle/>
          <a:p>
            <a:pPr eaLnBrk="1" hangingPunct="1"/>
            <a:r>
              <a:rPr lang="en-US" dirty="0"/>
              <a:t>Indexes, tables, and databases can easily be deleted/removed with the DROP statement</a:t>
            </a:r>
            <a:endParaRPr lang="en-US" altLang="en-US" dirty="0"/>
          </a:p>
          <a:p>
            <a:pPr eaLnBrk="1" hangingPunct="1"/>
            <a:r>
              <a:rPr lang="en-US" altLang="en-US" dirty="0"/>
              <a:t>The DROP TABLE statement removes a table definition and all data, indexes, triggers, constraints, and permission specifications for that table. </a:t>
            </a:r>
          </a:p>
          <a:p>
            <a:pPr eaLnBrk="1" hangingPunct="1"/>
            <a:r>
              <a:rPr lang="en-US" altLang="en-US" dirty="0"/>
              <a:t>Any view or stored procedure that references the dropped table must be explicitly dropped by using the DROP VIEW or DROP PROCEDURE statement</a:t>
            </a:r>
            <a:r>
              <a:rPr lang="en-US" altLang="en-US" sz="3200" dirty="0"/>
              <a:t>. </a:t>
            </a:r>
          </a:p>
        </p:txBody>
      </p:sp>
    </p:spTree>
    <p:extLst>
      <p:ext uri="{BB962C8B-B14F-4D97-AF65-F5344CB8AC3E}">
        <p14:creationId xmlns:p14="http://schemas.microsoft.com/office/powerpoint/2010/main" val="15737294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DROP TABLE</a:t>
            </a:r>
          </a:p>
        </p:txBody>
      </p:sp>
      <p:sp>
        <p:nvSpPr>
          <p:cNvPr id="39939" name="Rectangle 3"/>
          <p:cNvSpPr>
            <a:spLocks noGrp="1" noChangeArrowheads="1"/>
          </p:cNvSpPr>
          <p:nvPr>
            <p:ph type="body" idx="1"/>
          </p:nvPr>
        </p:nvSpPr>
        <p:spPr/>
        <p:txBody>
          <a:bodyPr/>
          <a:lstStyle/>
          <a:p>
            <a:pPr eaLnBrk="1" hangingPunct="1"/>
            <a:r>
              <a:rPr lang="en-US" altLang="en-US" sz="3600"/>
              <a:t>The following statement drops the Importers table from the Northwind database.</a:t>
            </a:r>
          </a:p>
          <a:p>
            <a:pPr eaLnBrk="1" hangingPunct="1"/>
            <a:endParaRPr lang="en-US" altLang="en-US" sz="3600"/>
          </a:p>
          <a:p>
            <a:pPr eaLnBrk="1" hangingPunct="1">
              <a:buFont typeface="Wingdings" panose="05000000000000000000" pitchFamily="2" charset="2"/>
              <a:buNone/>
            </a:pPr>
            <a:r>
              <a:rPr lang="en-US" altLang="en-US" sz="3600"/>
              <a:t>	USE Northwind</a:t>
            </a:r>
          </a:p>
          <a:p>
            <a:pPr eaLnBrk="1" hangingPunct="1">
              <a:buFont typeface="Wingdings" panose="05000000000000000000" pitchFamily="2" charset="2"/>
              <a:buNone/>
            </a:pPr>
            <a:r>
              <a:rPr lang="en-US" altLang="en-US" sz="3600"/>
              <a:t>	DROP TABLE Importers</a:t>
            </a:r>
          </a:p>
          <a:p>
            <a:pPr eaLnBrk="1" hangingPunct="1">
              <a:buFont typeface="Wingdings" panose="05000000000000000000" pitchFamily="2" charset="2"/>
              <a:buNone/>
            </a:pPr>
            <a:endParaRPr lang="en-US" altLang="en-US" sz="3600"/>
          </a:p>
        </p:txBody>
      </p:sp>
    </p:spTree>
    <p:extLst>
      <p:ext uri="{BB962C8B-B14F-4D97-AF65-F5344CB8AC3E}">
        <p14:creationId xmlns:p14="http://schemas.microsoft.com/office/powerpoint/2010/main" val="329354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r>
              <a:rPr lang="en-US" dirty="0" smtClean="0"/>
              <a:t>What Can </a:t>
            </a:r>
            <a:r>
              <a:rPr lang="en-US" dirty="0"/>
              <a:t>Structured Query </a:t>
            </a:r>
            <a:r>
              <a:rPr lang="en-US" dirty="0" smtClean="0"/>
              <a:t>Language </a:t>
            </a:r>
            <a:r>
              <a:rPr lang="en-US" b="1" dirty="0" smtClean="0"/>
              <a:t>(</a:t>
            </a:r>
            <a:r>
              <a:rPr lang="en-US" dirty="0" smtClean="0"/>
              <a:t>SQL) do?</a:t>
            </a:r>
            <a:br>
              <a:rPr lang="en-US" dirty="0" smtClean="0"/>
            </a:br>
            <a:endParaRPr lang="en-US" dirty="0" smtClean="0"/>
          </a:p>
        </p:txBody>
      </p:sp>
      <p:sp>
        <p:nvSpPr>
          <p:cNvPr id="3" name="Content Placeholder 2"/>
          <p:cNvSpPr>
            <a:spLocks noGrp="1"/>
          </p:cNvSpPr>
          <p:nvPr>
            <p:ph idx="1"/>
          </p:nvPr>
        </p:nvSpPr>
        <p:spPr>
          <a:xfrm>
            <a:off x="412124" y="1326524"/>
            <a:ext cx="10941676" cy="5422006"/>
          </a:xfrm>
        </p:spPr>
        <p:txBody>
          <a:bodyPr>
            <a:noAutofit/>
          </a:bodyPr>
          <a:lstStyle/>
          <a:p>
            <a:r>
              <a:rPr lang="en-US" dirty="0"/>
              <a:t>SQL can execute queries against a database</a:t>
            </a:r>
          </a:p>
          <a:p>
            <a:r>
              <a:rPr lang="en-US" dirty="0"/>
              <a:t>SQL can retrieve data from a database</a:t>
            </a:r>
          </a:p>
          <a:p>
            <a:r>
              <a:rPr lang="en-US" dirty="0"/>
              <a:t>SQL can insert records in a database</a:t>
            </a:r>
          </a:p>
          <a:p>
            <a:r>
              <a:rPr lang="en-US" dirty="0"/>
              <a:t>SQL can update records in a database</a:t>
            </a:r>
          </a:p>
          <a:p>
            <a:r>
              <a:rPr lang="en-US" dirty="0"/>
              <a:t>SQL can delete records from a database</a:t>
            </a:r>
          </a:p>
          <a:p>
            <a:r>
              <a:rPr lang="en-US" dirty="0"/>
              <a:t>SQL can create new databases</a:t>
            </a:r>
          </a:p>
          <a:p>
            <a:r>
              <a:rPr lang="en-US" dirty="0"/>
              <a:t>SQL can create new tables in a database</a:t>
            </a:r>
          </a:p>
          <a:p>
            <a:r>
              <a:rPr lang="en-US" dirty="0"/>
              <a:t>SQL can create stored procedures in a database</a:t>
            </a:r>
          </a:p>
          <a:p>
            <a:r>
              <a:rPr lang="en-US" dirty="0"/>
              <a:t>SQL can create views in a database</a:t>
            </a:r>
          </a:p>
          <a:p>
            <a:r>
              <a:rPr lang="en-US" dirty="0"/>
              <a:t>SQL can set permissions on tables, procedures, and views</a:t>
            </a:r>
          </a:p>
          <a:p>
            <a:pPr marL="0" indent="0">
              <a:buNone/>
            </a:pPr>
            <a:r>
              <a:rPr lang="en-US" dirty="0"/>
              <a:t/>
            </a:r>
            <a:br>
              <a:rPr lang="en-US" dirty="0"/>
            </a:br>
            <a:endParaRPr lang="en-US" dirty="0"/>
          </a:p>
        </p:txBody>
      </p:sp>
    </p:spTree>
    <p:extLst>
      <p:ext uri="{BB962C8B-B14F-4D97-AF65-F5344CB8AC3E}">
        <p14:creationId xmlns:p14="http://schemas.microsoft.com/office/powerpoint/2010/main" val="1216746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453166" y="1134168"/>
            <a:ext cx="8229600" cy="630237"/>
          </a:xfrm>
        </p:spPr>
        <p:txBody>
          <a:bodyPr/>
          <a:lstStyle/>
          <a:p>
            <a:pPr eaLnBrk="1" hangingPunct="1"/>
            <a:r>
              <a:rPr lang="en-US" altLang="en-US" sz="3800" b="1" dirty="0"/>
              <a:t>Data Control Language</a:t>
            </a:r>
          </a:p>
        </p:txBody>
      </p:sp>
      <p:sp>
        <p:nvSpPr>
          <p:cNvPr id="40963" name="Rectangle 3"/>
          <p:cNvSpPr>
            <a:spLocks noGrp="1" noChangeArrowheads="1"/>
          </p:cNvSpPr>
          <p:nvPr>
            <p:ph type="body" idx="1"/>
          </p:nvPr>
        </p:nvSpPr>
        <p:spPr>
          <a:xfrm>
            <a:off x="721217" y="1764405"/>
            <a:ext cx="9427671" cy="3752157"/>
          </a:xfrm>
        </p:spPr>
        <p:txBody>
          <a:bodyPr/>
          <a:lstStyle/>
          <a:p>
            <a:pPr eaLnBrk="1" hangingPunct="1">
              <a:buFont typeface="Wingdings" panose="05000000000000000000" pitchFamily="2" charset="2"/>
              <a:buNone/>
            </a:pPr>
            <a:endParaRPr lang="en-US" altLang="en-US" sz="3600" dirty="0"/>
          </a:p>
          <a:p>
            <a:pPr eaLnBrk="1" hangingPunct="1"/>
            <a:r>
              <a:rPr lang="en-US" altLang="en-US" sz="3600" dirty="0"/>
              <a:t>Data control language is used to control permission on database objects. Permissions are controlled by using the GRANT and REVOKE statements and the SQL DENY statement.</a:t>
            </a:r>
          </a:p>
        </p:txBody>
      </p:sp>
    </p:spTree>
    <p:extLst>
      <p:ext uri="{BB962C8B-B14F-4D97-AF65-F5344CB8AC3E}">
        <p14:creationId xmlns:p14="http://schemas.microsoft.com/office/powerpoint/2010/main" val="35475345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09223" y="870242"/>
            <a:ext cx="8229600" cy="630237"/>
          </a:xfrm>
        </p:spPr>
        <p:txBody>
          <a:bodyPr/>
          <a:lstStyle/>
          <a:p>
            <a:pPr eaLnBrk="1" hangingPunct="1"/>
            <a:r>
              <a:rPr lang="en-US" altLang="en-US" sz="3800" b="1" dirty="0"/>
              <a:t>GRANT</a:t>
            </a:r>
          </a:p>
        </p:txBody>
      </p:sp>
      <p:sp>
        <p:nvSpPr>
          <p:cNvPr id="41987" name="Rectangle 3"/>
          <p:cNvSpPr>
            <a:spLocks noGrp="1" noChangeArrowheads="1"/>
          </p:cNvSpPr>
          <p:nvPr>
            <p:ph type="body" idx="1"/>
          </p:nvPr>
        </p:nvSpPr>
        <p:spPr>
          <a:xfrm>
            <a:off x="605307" y="1841679"/>
            <a:ext cx="9605493" cy="4289247"/>
          </a:xfrm>
        </p:spPr>
        <p:txBody>
          <a:bodyPr>
            <a:normAutofit lnSpcReduction="10000"/>
          </a:bodyPr>
          <a:lstStyle/>
          <a:p>
            <a:pPr eaLnBrk="1" hangingPunct="1">
              <a:lnSpc>
                <a:spcPct val="80000"/>
              </a:lnSpc>
              <a:buFont typeface="Wingdings" panose="05000000000000000000" pitchFamily="2" charset="2"/>
              <a:buChar char="§"/>
            </a:pPr>
            <a:r>
              <a:rPr lang="en-US" altLang="en-US" sz="3200" dirty="0"/>
              <a:t>The GRANT statement creates an entry in the security system that enables a user in the current database to work with data in that database or to execute specific Transact-SQL statements. </a:t>
            </a:r>
          </a:p>
          <a:p>
            <a:pPr eaLnBrk="1" hangingPunct="1">
              <a:lnSpc>
                <a:spcPct val="80000"/>
              </a:lnSpc>
              <a:buFont typeface="Wingdings" panose="05000000000000000000" pitchFamily="2" charset="2"/>
              <a:buChar char="§"/>
            </a:pPr>
            <a:endParaRPr lang="en-US" altLang="en-US" sz="800" dirty="0"/>
          </a:p>
          <a:p>
            <a:pPr eaLnBrk="1" hangingPunct="1">
              <a:lnSpc>
                <a:spcPct val="80000"/>
              </a:lnSpc>
              <a:buFont typeface="Wingdings" panose="05000000000000000000" pitchFamily="2" charset="2"/>
              <a:buChar char="§"/>
            </a:pPr>
            <a:r>
              <a:rPr lang="en-US" altLang="en-US" sz="3200" dirty="0"/>
              <a:t>The following statement grants the Public role SELECT permission on the Customers table in the </a:t>
            </a:r>
            <a:r>
              <a:rPr lang="en-US" altLang="en-US" sz="3200" dirty="0" err="1"/>
              <a:t>Northwind</a:t>
            </a:r>
            <a:r>
              <a:rPr lang="en-US" altLang="en-US" sz="3200" dirty="0"/>
              <a:t> database:</a:t>
            </a:r>
          </a:p>
          <a:p>
            <a:pPr eaLnBrk="1" hangingPunct="1">
              <a:lnSpc>
                <a:spcPct val="80000"/>
              </a:lnSpc>
              <a:buFont typeface="Wingdings" panose="05000000000000000000" pitchFamily="2" charset="2"/>
              <a:buNone/>
            </a:pPr>
            <a:endParaRPr lang="en-US" altLang="en-US" sz="800" dirty="0"/>
          </a:p>
          <a:p>
            <a:pPr eaLnBrk="1" hangingPunct="1">
              <a:lnSpc>
                <a:spcPct val="80000"/>
              </a:lnSpc>
              <a:buFont typeface="Wingdings" panose="05000000000000000000" pitchFamily="2" charset="2"/>
              <a:buNone/>
            </a:pPr>
            <a:r>
              <a:rPr lang="en-US" altLang="en-US" sz="3200" dirty="0"/>
              <a:t>	</a:t>
            </a:r>
          </a:p>
        </p:txBody>
      </p:sp>
    </p:spTree>
    <p:extLst>
      <p:ext uri="{BB962C8B-B14F-4D97-AF65-F5344CB8AC3E}">
        <p14:creationId xmlns:p14="http://schemas.microsoft.com/office/powerpoint/2010/main" val="20215198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mtClean="0"/>
              <a:t>GRANT</a:t>
            </a:r>
          </a:p>
        </p:txBody>
      </p:sp>
      <p:sp>
        <p:nvSpPr>
          <p:cNvPr id="4301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3600"/>
              <a:t>	</a:t>
            </a:r>
          </a:p>
          <a:p>
            <a:pPr eaLnBrk="1" hangingPunct="1">
              <a:buFont typeface="Wingdings" panose="05000000000000000000" pitchFamily="2" charset="2"/>
              <a:buNone/>
            </a:pPr>
            <a:r>
              <a:rPr lang="en-US" altLang="en-US" sz="3600"/>
              <a:t>	USE Northwind</a:t>
            </a:r>
          </a:p>
          <a:p>
            <a:pPr eaLnBrk="1" hangingPunct="1">
              <a:buFont typeface="Wingdings" panose="05000000000000000000" pitchFamily="2" charset="2"/>
              <a:buNone/>
            </a:pPr>
            <a:r>
              <a:rPr lang="en-US" altLang="en-US" sz="3600"/>
              <a:t>	GRANT SELECT</a:t>
            </a:r>
          </a:p>
          <a:p>
            <a:pPr eaLnBrk="1" hangingPunct="1">
              <a:buFont typeface="Wingdings" panose="05000000000000000000" pitchFamily="2" charset="2"/>
              <a:buNone/>
            </a:pPr>
            <a:r>
              <a:rPr lang="en-US" altLang="en-US" sz="3600"/>
              <a:t>	ON Customers</a:t>
            </a:r>
          </a:p>
          <a:p>
            <a:pPr eaLnBrk="1" hangingPunct="1">
              <a:buFont typeface="Wingdings" panose="05000000000000000000" pitchFamily="2" charset="2"/>
              <a:buNone/>
            </a:pPr>
            <a:r>
              <a:rPr lang="en-US" altLang="en-US" sz="3600"/>
              <a:t>	TO PUBLIC</a:t>
            </a:r>
          </a:p>
          <a:p>
            <a:pPr eaLnBrk="1" hangingPunct="1">
              <a:buFont typeface="Wingdings" panose="05000000000000000000" pitchFamily="2" charset="2"/>
              <a:buNone/>
            </a:pPr>
            <a:endParaRPr lang="en-US" altLang="en-US" smtClean="0"/>
          </a:p>
        </p:txBody>
      </p:sp>
    </p:spTree>
    <p:extLst>
      <p:ext uri="{BB962C8B-B14F-4D97-AF65-F5344CB8AC3E}">
        <p14:creationId xmlns:p14="http://schemas.microsoft.com/office/powerpoint/2010/main" val="18275791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981200" y="728574"/>
            <a:ext cx="8229600" cy="630237"/>
          </a:xfrm>
        </p:spPr>
        <p:txBody>
          <a:bodyPr/>
          <a:lstStyle/>
          <a:p>
            <a:pPr eaLnBrk="1" hangingPunct="1"/>
            <a:r>
              <a:rPr lang="en-US" altLang="en-US" sz="3800"/>
              <a:t>REVOKE</a:t>
            </a:r>
          </a:p>
        </p:txBody>
      </p:sp>
      <p:sp>
        <p:nvSpPr>
          <p:cNvPr id="44035" name="Rectangle 3"/>
          <p:cNvSpPr>
            <a:spLocks noGrp="1" noChangeArrowheads="1"/>
          </p:cNvSpPr>
          <p:nvPr>
            <p:ph type="body" idx="1"/>
          </p:nvPr>
        </p:nvSpPr>
        <p:spPr>
          <a:xfrm>
            <a:off x="746975" y="1519707"/>
            <a:ext cx="9463825" cy="4611219"/>
          </a:xfrm>
        </p:spPr>
        <p:txBody>
          <a:bodyPr>
            <a:normAutofit lnSpcReduction="10000"/>
          </a:bodyPr>
          <a:lstStyle/>
          <a:p>
            <a:pPr eaLnBrk="1" hangingPunct="1">
              <a:lnSpc>
                <a:spcPct val="90000"/>
              </a:lnSpc>
            </a:pPr>
            <a:r>
              <a:rPr lang="en-US" altLang="en-US" dirty="0" smtClean="0"/>
              <a:t>The REVOKE statement removes a previously granted or denied permission from a user in the current database. </a:t>
            </a:r>
          </a:p>
          <a:p>
            <a:pPr eaLnBrk="1" hangingPunct="1">
              <a:lnSpc>
                <a:spcPct val="90000"/>
              </a:lnSpc>
            </a:pPr>
            <a:r>
              <a:rPr lang="en-US" altLang="en-US" dirty="0" smtClean="0"/>
              <a:t>The following statement revokes the SELECT permission from the Public role for the Customers table in the </a:t>
            </a:r>
            <a:r>
              <a:rPr lang="en-US" altLang="en-US" dirty="0" err="1" smtClean="0"/>
              <a:t>Northwind</a:t>
            </a:r>
            <a:r>
              <a:rPr lang="en-US" altLang="en-US" dirty="0" smtClean="0"/>
              <a:t> database:</a:t>
            </a:r>
          </a:p>
          <a:p>
            <a:pPr eaLnBrk="1" hangingPunct="1">
              <a:lnSpc>
                <a:spcPct val="90000"/>
              </a:lnSpc>
              <a:buFont typeface="Wingdings" panose="05000000000000000000" pitchFamily="2" charset="2"/>
              <a:buNone/>
            </a:pPr>
            <a:endParaRPr lang="en-US" altLang="en-US" dirty="0" smtClean="0"/>
          </a:p>
          <a:p>
            <a:pPr eaLnBrk="1" hangingPunct="1">
              <a:lnSpc>
                <a:spcPct val="90000"/>
              </a:lnSpc>
              <a:buFont typeface="Wingdings" panose="05000000000000000000" pitchFamily="2" charset="2"/>
              <a:buNone/>
            </a:pPr>
            <a:r>
              <a:rPr lang="en-US" altLang="en-US" dirty="0" smtClean="0"/>
              <a:t>	USE </a:t>
            </a:r>
            <a:r>
              <a:rPr lang="en-US" altLang="en-US" dirty="0" err="1" smtClean="0"/>
              <a:t>Northwind</a:t>
            </a:r>
            <a:endParaRPr lang="en-US" altLang="en-US" dirty="0" smtClean="0"/>
          </a:p>
          <a:p>
            <a:pPr eaLnBrk="1" hangingPunct="1">
              <a:lnSpc>
                <a:spcPct val="90000"/>
              </a:lnSpc>
              <a:buFont typeface="Wingdings" panose="05000000000000000000" pitchFamily="2" charset="2"/>
              <a:buNone/>
            </a:pPr>
            <a:r>
              <a:rPr lang="en-US" altLang="en-US" dirty="0" smtClean="0"/>
              <a:t>	REVOKE SELECT</a:t>
            </a:r>
          </a:p>
          <a:p>
            <a:pPr eaLnBrk="1" hangingPunct="1">
              <a:lnSpc>
                <a:spcPct val="90000"/>
              </a:lnSpc>
              <a:buFont typeface="Wingdings" panose="05000000000000000000" pitchFamily="2" charset="2"/>
              <a:buNone/>
            </a:pPr>
            <a:r>
              <a:rPr lang="en-US" altLang="en-US" dirty="0" smtClean="0"/>
              <a:t>	ON Customers</a:t>
            </a:r>
          </a:p>
          <a:p>
            <a:pPr eaLnBrk="1" hangingPunct="1">
              <a:lnSpc>
                <a:spcPct val="90000"/>
              </a:lnSpc>
              <a:buFont typeface="Wingdings" panose="05000000000000000000" pitchFamily="2" charset="2"/>
              <a:buNone/>
            </a:pPr>
            <a:r>
              <a:rPr lang="en-US" altLang="en-US" dirty="0" smtClean="0"/>
              <a:t>	TO PUBLIC </a:t>
            </a:r>
          </a:p>
        </p:txBody>
      </p:sp>
    </p:spTree>
    <p:extLst>
      <p:ext uri="{BB962C8B-B14F-4D97-AF65-F5344CB8AC3E}">
        <p14:creationId xmlns:p14="http://schemas.microsoft.com/office/powerpoint/2010/main" val="39396069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453166" y="889470"/>
            <a:ext cx="8229600" cy="630237"/>
          </a:xfrm>
        </p:spPr>
        <p:txBody>
          <a:bodyPr>
            <a:normAutofit fontScale="90000"/>
          </a:bodyPr>
          <a:lstStyle/>
          <a:p>
            <a:pPr eaLnBrk="1" hangingPunct="1"/>
            <a:r>
              <a:rPr lang="en-US" altLang="en-US" sz="3800" b="1" dirty="0"/>
              <a:t>DENY</a:t>
            </a:r>
            <a:r>
              <a:rPr lang="en-US" altLang="en-US" sz="3800" dirty="0"/>
              <a:t/>
            </a:r>
            <a:br>
              <a:rPr lang="en-US" altLang="en-US" sz="3800" dirty="0"/>
            </a:br>
            <a:endParaRPr lang="en-US" altLang="en-US" sz="3800" dirty="0"/>
          </a:p>
        </p:txBody>
      </p:sp>
      <p:sp>
        <p:nvSpPr>
          <p:cNvPr id="45059" name="Rectangle 3"/>
          <p:cNvSpPr>
            <a:spLocks noGrp="1" noChangeArrowheads="1"/>
          </p:cNvSpPr>
          <p:nvPr>
            <p:ph type="body" idx="1"/>
          </p:nvPr>
        </p:nvSpPr>
        <p:spPr>
          <a:xfrm>
            <a:off x="579549" y="1519707"/>
            <a:ext cx="10547797" cy="4611218"/>
          </a:xfrm>
        </p:spPr>
        <p:txBody>
          <a:bodyPr>
            <a:normAutofit/>
          </a:bodyPr>
          <a:lstStyle/>
          <a:p>
            <a:pPr eaLnBrk="1" hangingPunct="1">
              <a:lnSpc>
                <a:spcPct val="90000"/>
              </a:lnSpc>
            </a:pPr>
            <a:r>
              <a:rPr lang="en-US" altLang="en-US" dirty="0" smtClean="0"/>
              <a:t>The DENY statement creates an entry in the security system that denies a permission from a security account in the current database and prevents the security account from inheriting the permission through its group or role memberships.</a:t>
            </a:r>
          </a:p>
          <a:p>
            <a:pPr eaLnBrk="1" hangingPunct="1">
              <a:lnSpc>
                <a:spcPct val="90000"/>
              </a:lnSpc>
              <a:buFont typeface="Wingdings" panose="05000000000000000000" pitchFamily="2" charset="2"/>
              <a:buNone/>
            </a:pPr>
            <a:endParaRPr lang="en-US" altLang="en-US" dirty="0" smtClean="0"/>
          </a:p>
          <a:p>
            <a:pPr eaLnBrk="1" hangingPunct="1">
              <a:lnSpc>
                <a:spcPct val="90000"/>
              </a:lnSpc>
              <a:buFont typeface="Wingdings" panose="05000000000000000000" pitchFamily="2" charset="2"/>
              <a:buNone/>
            </a:pPr>
            <a:r>
              <a:rPr lang="en-US" altLang="en-US" dirty="0" smtClean="0"/>
              <a:t>	USE </a:t>
            </a:r>
            <a:r>
              <a:rPr lang="en-US" altLang="en-US" dirty="0" err="1" smtClean="0"/>
              <a:t>Northwind</a:t>
            </a:r>
            <a:endParaRPr lang="en-US" altLang="en-US" dirty="0" smtClean="0"/>
          </a:p>
          <a:p>
            <a:pPr eaLnBrk="1" hangingPunct="1">
              <a:lnSpc>
                <a:spcPct val="90000"/>
              </a:lnSpc>
              <a:buFont typeface="Wingdings" panose="05000000000000000000" pitchFamily="2" charset="2"/>
              <a:buNone/>
            </a:pPr>
            <a:r>
              <a:rPr lang="en-US" altLang="en-US" dirty="0" smtClean="0"/>
              <a:t>	DENY SELECT</a:t>
            </a:r>
          </a:p>
          <a:p>
            <a:pPr eaLnBrk="1" hangingPunct="1">
              <a:lnSpc>
                <a:spcPct val="90000"/>
              </a:lnSpc>
              <a:buFont typeface="Wingdings" panose="05000000000000000000" pitchFamily="2" charset="2"/>
              <a:buNone/>
            </a:pPr>
            <a:r>
              <a:rPr lang="en-US" altLang="en-US" dirty="0" smtClean="0"/>
              <a:t>	ON Customers</a:t>
            </a:r>
          </a:p>
          <a:p>
            <a:pPr eaLnBrk="1" hangingPunct="1">
              <a:lnSpc>
                <a:spcPct val="90000"/>
              </a:lnSpc>
              <a:buFont typeface="Wingdings" panose="05000000000000000000" pitchFamily="2" charset="2"/>
              <a:buNone/>
            </a:pPr>
            <a:r>
              <a:rPr lang="en-US" altLang="en-US" dirty="0" smtClean="0"/>
              <a:t>	TO PUBLIC</a:t>
            </a:r>
          </a:p>
        </p:txBody>
      </p:sp>
    </p:spTree>
    <p:extLst>
      <p:ext uri="{BB962C8B-B14F-4D97-AF65-F5344CB8AC3E}">
        <p14:creationId xmlns:p14="http://schemas.microsoft.com/office/powerpoint/2010/main" val="3749256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775138" y="1153577"/>
            <a:ext cx="8229600" cy="630237"/>
          </a:xfrm>
        </p:spPr>
        <p:txBody>
          <a:bodyPr/>
          <a:lstStyle/>
          <a:p>
            <a:pPr eaLnBrk="1" hangingPunct="1"/>
            <a:r>
              <a:rPr lang="en-US" altLang="en-US" sz="3800" dirty="0"/>
              <a:t>Data Manipulation Language</a:t>
            </a:r>
          </a:p>
        </p:txBody>
      </p:sp>
      <p:sp>
        <p:nvSpPr>
          <p:cNvPr id="46083" name="Rectangle 3"/>
          <p:cNvSpPr>
            <a:spLocks noGrp="1" noChangeArrowheads="1"/>
          </p:cNvSpPr>
          <p:nvPr>
            <p:ph type="body" idx="1"/>
          </p:nvPr>
        </p:nvSpPr>
        <p:spPr>
          <a:xfrm>
            <a:off x="1981200" y="1916113"/>
            <a:ext cx="8229600" cy="2952750"/>
          </a:xfrm>
        </p:spPr>
        <p:txBody>
          <a:bodyPr/>
          <a:lstStyle/>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buFont typeface="Wingdings" panose="05000000000000000000" pitchFamily="2" charset="2"/>
              <a:buNone/>
            </a:pPr>
            <a:r>
              <a:rPr lang="en-US" altLang="en-US" smtClean="0"/>
              <a:t>	Data manipulation language is used to select, insert, update, and delete in the objects defined with DDL.</a:t>
            </a:r>
          </a:p>
          <a:p>
            <a:pPr eaLnBrk="1" hangingPunct="1">
              <a:lnSpc>
                <a:spcPct val="90000"/>
              </a:lnSpc>
            </a:pPr>
            <a:endParaRPr lang="en-US" altLang="en-US" smtClean="0"/>
          </a:p>
          <a:p>
            <a:pPr eaLnBrk="1" hangingPunct="1">
              <a:lnSpc>
                <a:spcPct val="90000"/>
              </a:lnSpc>
              <a:buFont typeface="Wingdings" panose="05000000000000000000" pitchFamily="2" charset="2"/>
              <a:buNone/>
            </a:pPr>
            <a:endParaRPr lang="en-US" altLang="en-US" smtClean="0"/>
          </a:p>
        </p:txBody>
      </p:sp>
    </p:spTree>
    <p:extLst>
      <p:ext uri="{BB962C8B-B14F-4D97-AF65-F5344CB8AC3E}">
        <p14:creationId xmlns:p14="http://schemas.microsoft.com/office/powerpoint/2010/main" val="35729353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375893" y="992500"/>
            <a:ext cx="8229600" cy="630237"/>
          </a:xfrm>
        </p:spPr>
        <p:txBody>
          <a:bodyPr>
            <a:normAutofit fontScale="90000"/>
          </a:bodyPr>
          <a:lstStyle/>
          <a:p>
            <a:pPr eaLnBrk="1" hangingPunct="1"/>
            <a:r>
              <a:rPr lang="en-US" altLang="en-US" sz="3800" b="1" dirty="0"/>
              <a:t>SELECT</a:t>
            </a:r>
            <a:r>
              <a:rPr lang="en-US" altLang="en-US" sz="3800" dirty="0"/>
              <a:t/>
            </a:r>
            <a:br>
              <a:rPr lang="en-US" altLang="en-US" sz="3800" dirty="0"/>
            </a:br>
            <a:endParaRPr lang="en-US" altLang="en-US" sz="3800" dirty="0"/>
          </a:p>
        </p:txBody>
      </p:sp>
      <p:sp>
        <p:nvSpPr>
          <p:cNvPr id="47107" name="Rectangle 3"/>
          <p:cNvSpPr>
            <a:spLocks noGrp="1" noChangeArrowheads="1"/>
          </p:cNvSpPr>
          <p:nvPr>
            <p:ph type="body" idx="1"/>
          </p:nvPr>
        </p:nvSpPr>
        <p:spPr>
          <a:xfrm>
            <a:off x="334851" y="1622737"/>
            <a:ext cx="11269013" cy="4508187"/>
          </a:xfrm>
        </p:spPr>
        <p:txBody>
          <a:bodyPr>
            <a:normAutofit/>
          </a:bodyPr>
          <a:lstStyle/>
          <a:p>
            <a:pPr eaLnBrk="1" hangingPunct="1">
              <a:lnSpc>
                <a:spcPct val="80000"/>
              </a:lnSpc>
              <a:buFont typeface="Wingdings" panose="05000000000000000000" pitchFamily="2" charset="2"/>
              <a:buNone/>
            </a:pPr>
            <a:r>
              <a:rPr lang="en-US" altLang="en-US" dirty="0"/>
              <a:t>	</a:t>
            </a:r>
          </a:p>
          <a:p>
            <a:pPr eaLnBrk="1" hangingPunct="1">
              <a:lnSpc>
                <a:spcPct val="80000"/>
              </a:lnSpc>
              <a:buFont typeface="Wingdings" panose="05000000000000000000" pitchFamily="2" charset="2"/>
              <a:buNone/>
            </a:pPr>
            <a:r>
              <a:rPr lang="en-US" altLang="en-US" dirty="0"/>
              <a:t>	The SELECT statement retrieves rows from the database and enables the selection of one or many rows or columns from one or many tables.  SELECT statement, sometimes called a </a:t>
            </a:r>
            <a:r>
              <a:rPr lang="en-US" altLang="en-US" b="1" dirty="0"/>
              <a:t>mapping </a:t>
            </a:r>
            <a:r>
              <a:rPr lang="en-US" altLang="en-US" dirty="0"/>
              <a:t>or a </a:t>
            </a:r>
            <a:r>
              <a:rPr lang="en-US" altLang="en-US" b="1" dirty="0"/>
              <a:t>select-from-where block</a:t>
            </a:r>
            <a:r>
              <a:rPr lang="en-US" altLang="en-US" dirty="0"/>
              <a:t>, is formed of the three clauses SELECT, FROM, and WHERE and has the following form</a:t>
            </a:r>
          </a:p>
          <a:p>
            <a:pPr eaLnBrk="1" hangingPunct="1">
              <a:lnSpc>
                <a:spcPct val="80000"/>
              </a:lnSpc>
              <a:buFont typeface="Wingdings" panose="05000000000000000000" pitchFamily="2" charset="2"/>
              <a:buNone/>
            </a:pPr>
            <a:endParaRPr lang="en-US" altLang="en-US" b="1" dirty="0"/>
          </a:p>
          <a:p>
            <a:pPr eaLnBrk="1" hangingPunct="1">
              <a:lnSpc>
                <a:spcPct val="80000"/>
              </a:lnSpc>
              <a:buFont typeface="Wingdings" panose="05000000000000000000" pitchFamily="2" charset="2"/>
              <a:buNone/>
            </a:pPr>
            <a:r>
              <a:rPr lang="en-US" altLang="en-US" b="1" dirty="0"/>
              <a:t>	SELECT	</a:t>
            </a:r>
            <a:r>
              <a:rPr lang="en-US" altLang="en-US" dirty="0"/>
              <a:t>&lt;attribute list&gt;</a:t>
            </a:r>
            <a:endParaRPr lang="en-US" altLang="en-US" b="1" dirty="0"/>
          </a:p>
          <a:p>
            <a:pPr eaLnBrk="1" hangingPunct="1">
              <a:lnSpc>
                <a:spcPct val="80000"/>
              </a:lnSpc>
              <a:buFont typeface="Wingdings" panose="05000000000000000000" pitchFamily="2" charset="2"/>
              <a:buNone/>
            </a:pPr>
            <a:r>
              <a:rPr lang="en-US" altLang="en-US" b="1" dirty="0"/>
              <a:t>	FROM	&lt;</a:t>
            </a:r>
            <a:r>
              <a:rPr lang="en-US" altLang="en-US" dirty="0"/>
              <a:t>table list&gt;</a:t>
            </a:r>
            <a:endParaRPr lang="en-US" altLang="en-US" b="1" dirty="0"/>
          </a:p>
          <a:p>
            <a:pPr eaLnBrk="1" hangingPunct="1">
              <a:lnSpc>
                <a:spcPct val="80000"/>
              </a:lnSpc>
              <a:buFont typeface="Wingdings" panose="05000000000000000000" pitchFamily="2" charset="2"/>
              <a:buNone/>
            </a:pPr>
            <a:r>
              <a:rPr lang="en-US" altLang="en-US" b="1" dirty="0"/>
              <a:t>	WHERE	</a:t>
            </a:r>
            <a:r>
              <a:rPr lang="en-US" altLang="en-US" dirty="0"/>
              <a:t>&lt;condition&gt;</a:t>
            </a:r>
          </a:p>
          <a:p>
            <a:pPr eaLnBrk="1" hangingPunct="1">
              <a:lnSpc>
                <a:spcPct val="80000"/>
              </a:lnSpc>
              <a:buFont typeface="Wingdings" panose="05000000000000000000" pitchFamily="2" charset="2"/>
              <a:buNone/>
            </a:pPr>
            <a:endParaRPr lang="en-US" altLang="en-US" dirty="0"/>
          </a:p>
          <a:p>
            <a:pPr eaLnBrk="1" hangingPunct="1">
              <a:lnSpc>
                <a:spcPct val="80000"/>
              </a:lnSpc>
            </a:pPr>
            <a:endParaRPr lang="en-US" altLang="en-US" dirty="0"/>
          </a:p>
        </p:txBody>
      </p:sp>
    </p:spTree>
    <p:extLst>
      <p:ext uri="{BB962C8B-B14F-4D97-AF65-F5344CB8AC3E}">
        <p14:creationId xmlns:p14="http://schemas.microsoft.com/office/powerpoint/2010/main" val="23823199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942563" y="767210"/>
            <a:ext cx="8229600" cy="774700"/>
          </a:xfrm>
        </p:spPr>
        <p:txBody>
          <a:bodyPr/>
          <a:lstStyle/>
          <a:p>
            <a:pPr eaLnBrk="1" hangingPunct="1"/>
            <a:r>
              <a:rPr lang="en-US" altLang="en-US" dirty="0" smtClean="0"/>
              <a:t>SELECT</a:t>
            </a:r>
          </a:p>
        </p:txBody>
      </p:sp>
      <p:sp>
        <p:nvSpPr>
          <p:cNvPr id="48131" name="Rectangle 3"/>
          <p:cNvSpPr>
            <a:spLocks noGrp="1" noChangeArrowheads="1"/>
          </p:cNvSpPr>
          <p:nvPr>
            <p:ph type="body" idx="1"/>
          </p:nvPr>
        </p:nvSpPr>
        <p:spPr>
          <a:xfrm>
            <a:off x="373487" y="1738647"/>
            <a:ext cx="10367493" cy="4392277"/>
          </a:xfrm>
        </p:spPr>
        <p:txBody>
          <a:bodyPr>
            <a:normAutofit lnSpcReduction="10000"/>
          </a:bodyPr>
          <a:lstStyle/>
          <a:p>
            <a:pPr eaLnBrk="1" hangingPunct="1">
              <a:lnSpc>
                <a:spcPct val="90000"/>
              </a:lnSpc>
              <a:buFont typeface="Wingdings" panose="05000000000000000000" pitchFamily="2" charset="2"/>
              <a:buNone/>
            </a:pPr>
            <a:r>
              <a:rPr lang="en-US" altLang="en-US" sz="3200" dirty="0"/>
              <a:t>Where</a:t>
            </a:r>
          </a:p>
          <a:p>
            <a:pPr eaLnBrk="1" hangingPunct="1">
              <a:lnSpc>
                <a:spcPct val="90000"/>
              </a:lnSpc>
              <a:buFont typeface="Wingdings" panose="05000000000000000000" pitchFamily="2" charset="2"/>
              <a:buNone/>
            </a:pPr>
            <a:r>
              <a:rPr lang="en-US" altLang="en-US" sz="3200" dirty="0"/>
              <a:t>&lt;attribute list&gt; is a list of attribute names whose values are to be retrieved by the query.</a:t>
            </a:r>
          </a:p>
          <a:p>
            <a:pPr eaLnBrk="1" hangingPunct="1">
              <a:lnSpc>
                <a:spcPct val="90000"/>
              </a:lnSpc>
              <a:buFont typeface="Wingdings" panose="05000000000000000000" pitchFamily="2" charset="2"/>
              <a:buNone/>
            </a:pPr>
            <a:endParaRPr lang="en-GB" altLang="en-US" sz="1000" dirty="0"/>
          </a:p>
          <a:p>
            <a:pPr eaLnBrk="1" hangingPunct="1">
              <a:lnSpc>
                <a:spcPct val="90000"/>
              </a:lnSpc>
              <a:buFont typeface="Wingdings" panose="05000000000000000000" pitchFamily="2" charset="2"/>
              <a:buNone/>
            </a:pPr>
            <a:r>
              <a:rPr lang="en-US" altLang="en-US" sz="3200" dirty="0"/>
              <a:t>&lt;table list&gt; is a list of the relation names required to process the query.</a:t>
            </a:r>
          </a:p>
          <a:p>
            <a:pPr eaLnBrk="1" hangingPunct="1">
              <a:lnSpc>
                <a:spcPct val="90000"/>
              </a:lnSpc>
              <a:buFont typeface="Wingdings" panose="05000000000000000000" pitchFamily="2" charset="2"/>
              <a:buNone/>
            </a:pPr>
            <a:endParaRPr lang="en-GB" altLang="en-US" sz="1000" dirty="0"/>
          </a:p>
          <a:p>
            <a:pPr eaLnBrk="1" hangingPunct="1">
              <a:lnSpc>
                <a:spcPct val="90000"/>
              </a:lnSpc>
              <a:buFont typeface="Wingdings" panose="05000000000000000000" pitchFamily="2" charset="2"/>
              <a:buNone/>
            </a:pPr>
            <a:r>
              <a:rPr lang="en-US" altLang="en-US" sz="3200" dirty="0"/>
              <a:t>&lt;condition&gt; is a conditional (Boolean) expression that identifies the tuples to be retrieved by the query.</a:t>
            </a:r>
          </a:p>
          <a:p>
            <a:pPr eaLnBrk="1" hangingPunct="1">
              <a:lnSpc>
                <a:spcPct val="90000"/>
              </a:lnSpc>
            </a:pPr>
            <a:endParaRPr lang="en-US" altLang="en-US" sz="2100" dirty="0"/>
          </a:p>
        </p:txBody>
      </p:sp>
    </p:spTree>
    <p:extLst>
      <p:ext uri="{BB962C8B-B14F-4D97-AF65-F5344CB8AC3E}">
        <p14:creationId xmlns:p14="http://schemas.microsoft.com/office/powerpoint/2010/main" val="41870466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50C373-F1D0-494F-8D6D-366C958B3429}" type="slidenum">
              <a:rPr lang="en-GB" smtClean="0"/>
              <a:t>47</a:t>
            </a:fld>
            <a:endParaRPr lang="en-GB"/>
          </a:p>
        </p:txBody>
      </p:sp>
      <p:sp>
        <p:nvSpPr>
          <p:cNvPr id="5" name="Title 1"/>
          <p:cNvSpPr txBox="1">
            <a:spLocks/>
          </p:cNvSpPr>
          <p:nvPr/>
        </p:nvSpPr>
        <p:spPr>
          <a:xfrm>
            <a:off x="876836" y="2295104"/>
            <a:ext cx="10515600" cy="902412"/>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3600" kern="1200">
                <a:solidFill>
                  <a:srgbClr val="055D13"/>
                </a:solidFill>
                <a:latin typeface="Futura Md BT" panose="020B0602020204020303" pitchFamily="34" charset="0"/>
                <a:ea typeface="+mj-ea"/>
                <a:cs typeface="+mj-cs"/>
              </a:defRPr>
            </a:lvl1pPr>
          </a:lstStyle>
          <a:p>
            <a:r>
              <a:rPr lang="en-US" dirty="0" smtClean="0"/>
              <a:t>Make sure install your </a:t>
            </a:r>
            <a:r>
              <a:rPr lang="en-US" dirty="0" err="1" smtClean="0"/>
              <a:t>sql</a:t>
            </a:r>
            <a:r>
              <a:rPr lang="en-US" dirty="0" smtClean="0"/>
              <a:t> server or any RDMS before the next lesson.</a:t>
            </a:r>
            <a:br>
              <a:rPr lang="en-US" dirty="0" smtClean="0"/>
            </a:br>
            <a:endParaRPr lang="en-US" dirty="0"/>
          </a:p>
        </p:txBody>
      </p:sp>
    </p:spTree>
    <p:extLst>
      <p:ext uri="{BB962C8B-B14F-4D97-AF65-F5344CB8AC3E}">
        <p14:creationId xmlns:p14="http://schemas.microsoft.com/office/powerpoint/2010/main" val="22402341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62753"/>
            <a:ext cx="9144000" cy="1247210"/>
          </a:xfrm>
        </p:spPr>
        <p:txBody>
          <a:bodyPr/>
          <a:lstStyle/>
          <a:p>
            <a:r>
              <a:rPr lang="en-GB" dirty="0"/>
              <a:t>Thank You</a:t>
            </a:r>
          </a:p>
        </p:txBody>
      </p:sp>
      <p:sp>
        <p:nvSpPr>
          <p:cNvPr id="3" name="Subtitle 2"/>
          <p:cNvSpPr>
            <a:spLocks noGrp="1"/>
          </p:cNvSpPr>
          <p:nvPr>
            <p:ph type="subTitle" idx="1"/>
          </p:nvPr>
        </p:nvSpPr>
        <p:spPr>
          <a:xfrm>
            <a:off x="1524000" y="4826404"/>
            <a:ext cx="9144000" cy="1638335"/>
          </a:xfrm>
        </p:spPr>
        <p:txBody>
          <a:bodyPr>
            <a:normAutofit fontScale="85000" lnSpcReduction="20000"/>
          </a:bodyPr>
          <a:lstStyle/>
          <a:p>
            <a:r>
              <a:rPr lang="en-GB" sz="2800" dirty="0"/>
              <a:t>For any concerns, please contact</a:t>
            </a:r>
          </a:p>
          <a:p>
            <a:r>
              <a:rPr lang="en-GB" sz="2800" b="1" dirty="0"/>
              <a:t>elearning@knust.edu.gh</a:t>
            </a:r>
          </a:p>
          <a:p>
            <a:r>
              <a:rPr lang="en-GB" sz="2800" b="1" dirty="0"/>
              <a:t>elearningknust@gmail.com </a:t>
            </a:r>
          </a:p>
          <a:p>
            <a:r>
              <a:rPr lang="en-GB" sz="2800" b="1" dirty="0"/>
              <a:t>0322 191132</a:t>
            </a:r>
          </a:p>
        </p:txBody>
      </p:sp>
      <p:sp>
        <p:nvSpPr>
          <p:cNvPr id="4" name="Date Placeholder 3"/>
          <p:cNvSpPr>
            <a:spLocks noGrp="1"/>
          </p:cNvSpPr>
          <p:nvPr>
            <p:ph type="dt" sz="half" idx="10"/>
          </p:nvPr>
        </p:nvSpPr>
        <p:spPr>
          <a:xfrm>
            <a:off x="1161757" y="6464739"/>
            <a:ext cx="1243819" cy="365125"/>
          </a:xfrm>
        </p:spPr>
        <p:txBody>
          <a:bodyPr/>
          <a:lstStyle/>
          <a:p>
            <a:r>
              <a:rPr lang="en-GB" sz="1400" b="1" dirty="0">
                <a:solidFill>
                  <a:schemeClr val="bg1"/>
                </a:solidFill>
                <a:latin typeface="Century Gothic" panose="020B0502020202020204" pitchFamily="34" charset="0"/>
              </a:rPr>
              <a:t>Jan 2014</a:t>
            </a:r>
          </a:p>
        </p:txBody>
      </p:sp>
    </p:spTree>
    <p:extLst>
      <p:ext uri="{BB962C8B-B14F-4D97-AF65-F5344CB8AC3E}">
        <p14:creationId xmlns:p14="http://schemas.microsoft.com/office/powerpoint/2010/main" val="2649985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Using SQL in Your Web Site</a:t>
            </a:r>
          </a:p>
        </p:txBody>
      </p:sp>
      <p:sp>
        <p:nvSpPr>
          <p:cNvPr id="7171" name="Content Placeholder 2"/>
          <p:cNvSpPr>
            <a:spLocks noGrp="1"/>
          </p:cNvSpPr>
          <p:nvPr>
            <p:ph idx="1"/>
          </p:nvPr>
        </p:nvSpPr>
        <p:spPr/>
        <p:txBody>
          <a:bodyPr/>
          <a:lstStyle/>
          <a:p>
            <a:r>
              <a:rPr lang="en-US" dirty="0" smtClean="0"/>
              <a:t>To build a web site that shows data from a database, you will need:</a:t>
            </a:r>
          </a:p>
          <a:p>
            <a:pPr lvl="1"/>
            <a:r>
              <a:rPr lang="en-US" dirty="0" smtClean="0"/>
              <a:t>An RDBMS database program (i.e. MS Access, SQL Server, MySQL)</a:t>
            </a:r>
          </a:p>
          <a:p>
            <a:pPr lvl="1"/>
            <a:r>
              <a:rPr lang="en-US" dirty="0" smtClean="0"/>
              <a:t>To use a server-side scripting language, like PHP or ASP</a:t>
            </a:r>
          </a:p>
          <a:p>
            <a:pPr lvl="1"/>
            <a:r>
              <a:rPr lang="en-US" dirty="0" smtClean="0"/>
              <a:t>To use SQL to get the data you want</a:t>
            </a:r>
          </a:p>
          <a:p>
            <a:pPr lvl="1"/>
            <a:r>
              <a:rPr lang="en-US" dirty="0" smtClean="0"/>
              <a:t>To use HTML / CSS</a:t>
            </a:r>
          </a:p>
          <a:p>
            <a:endParaRPr lang="en-US" dirty="0" smtClean="0"/>
          </a:p>
        </p:txBody>
      </p:sp>
    </p:spTree>
    <p:extLst>
      <p:ext uri="{BB962C8B-B14F-4D97-AF65-F5344CB8AC3E}">
        <p14:creationId xmlns:p14="http://schemas.microsoft.com/office/powerpoint/2010/main" val="34340009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Content Placeholder 2"/>
          <p:cNvSpPr>
            <a:spLocks noGrp="1"/>
          </p:cNvSpPr>
          <p:nvPr>
            <p:ph idx="1"/>
          </p:nvPr>
        </p:nvSpPr>
        <p:spPr/>
        <p:txBody>
          <a:bodyPr/>
          <a:lstStyle/>
          <a:p>
            <a:endParaRPr lang="en-US" altLang="en-US" smtClean="0"/>
          </a:p>
          <a:p>
            <a:endParaRPr lang="en-US" altLang="en-US" smtClean="0"/>
          </a:p>
          <a:p>
            <a:pPr>
              <a:buFont typeface="Wingdings" panose="05000000000000000000" pitchFamily="2" charset="2"/>
              <a:buNone/>
            </a:pPr>
            <a:endParaRPr lang="en-US" altLang="en-US" smtClean="0"/>
          </a:p>
          <a:p>
            <a:pPr algn="ctr">
              <a:buFont typeface="Wingdings" panose="05000000000000000000" pitchFamily="2" charset="2"/>
              <a:buNone/>
            </a:pPr>
            <a:r>
              <a:rPr lang="en-US" altLang="en-US" smtClean="0"/>
              <a:t>End</a:t>
            </a:r>
          </a:p>
        </p:txBody>
      </p:sp>
    </p:spTree>
    <p:extLst>
      <p:ext uri="{BB962C8B-B14F-4D97-AF65-F5344CB8AC3E}">
        <p14:creationId xmlns:p14="http://schemas.microsoft.com/office/powerpoint/2010/main" val="4775084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62753"/>
            <a:ext cx="9144000" cy="1247210"/>
          </a:xfrm>
        </p:spPr>
        <p:txBody>
          <a:bodyPr/>
          <a:lstStyle/>
          <a:p>
            <a:r>
              <a:rPr lang="en-GB" dirty="0"/>
              <a:t>Thank You</a:t>
            </a:r>
          </a:p>
        </p:txBody>
      </p:sp>
      <p:sp>
        <p:nvSpPr>
          <p:cNvPr id="3" name="Subtitle 2"/>
          <p:cNvSpPr>
            <a:spLocks noGrp="1"/>
          </p:cNvSpPr>
          <p:nvPr>
            <p:ph type="subTitle" idx="1"/>
          </p:nvPr>
        </p:nvSpPr>
        <p:spPr>
          <a:xfrm>
            <a:off x="1524000" y="4826404"/>
            <a:ext cx="9144000" cy="1638335"/>
          </a:xfrm>
        </p:spPr>
        <p:txBody>
          <a:bodyPr>
            <a:normAutofit fontScale="85000" lnSpcReduction="20000"/>
          </a:bodyPr>
          <a:lstStyle/>
          <a:p>
            <a:r>
              <a:rPr lang="en-GB" sz="2800" dirty="0"/>
              <a:t>For any concerns, please contact</a:t>
            </a:r>
          </a:p>
          <a:p>
            <a:r>
              <a:rPr lang="en-GB" sz="2800" b="1" dirty="0"/>
              <a:t>elearning@knust.edu.gh</a:t>
            </a:r>
          </a:p>
          <a:p>
            <a:r>
              <a:rPr lang="en-GB" sz="2800" b="1" dirty="0"/>
              <a:t>elearningknust@gmail.com </a:t>
            </a:r>
          </a:p>
          <a:p>
            <a:r>
              <a:rPr lang="en-GB" sz="2800" b="1" dirty="0"/>
              <a:t>0322 191132</a:t>
            </a:r>
          </a:p>
        </p:txBody>
      </p:sp>
      <p:sp>
        <p:nvSpPr>
          <p:cNvPr id="4" name="Date Placeholder 3"/>
          <p:cNvSpPr>
            <a:spLocks noGrp="1"/>
          </p:cNvSpPr>
          <p:nvPr>
            <p:ph type="dt" sz="half" idx="10"/>
          </p:nvPr>
        </p:nvSpPr>
        <p:spPr>
          <a:xfrm>
            <a:off x="1161757" y="6464739"/>
            <a:ext cx="1243819" cy="365125"/>
          </a:xfrm>
        </p:spPr>
        <p:txBody>
          <a:bodyPr/>
          <a:lstStyle/>
          <a:p>
            <a:r>
              <a:rPr lang="en-GB" sz="1400" b="1" dirty="0">
                <a:solidFill>
                  <a:schemeClr val="bg1"/>
                </a:solidFill>
                <a:latin typeface="Century Gothic" panose="020B0502020202020204" pitchFamily="34" charset="0"/>
              </a:rPr>
              <a:t>Jan 2014</a:t>
            </a:r>
          </a:p>
        </p:txBody>
      </p:sp>
    </p:spTree>
    <p:extLst>
      <p:ext uri="{BB962C8B-B14F-4D97-AF65-F5344CB8AC3E}">
        <p14:creationId xmlns:p14="http://schemas.microsoft.com/office/powerpoint/2010/main" val="1624691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03927" y="728574"/>
            <a:ext cx="8229600" cy="630237"/>
          </a:xfrm>
        </p:spPr>
        <p:txBody>
          <a:bodyPr/>
          <a:lstStyle/>
          <a:p>
            <a:pPr eaLnBrk="1" hangingPunct="1"/>
            <a:r>
              <a:rPr lang="en-US" altLang="en-US" sz="3800" b="1" dirty="0"/>
              <a:t>Data Definition Language</a:t>
            </a:r>
            <a:r>
              <a:rPr lang="en-GB" altLang="en-US" sz="3800" dirty="0"/>
              <a:t> </a:t>
            </a:r>
          </a:p>
        </p:txBody>
      </p:sp>
      <p:sp>
        <p:nvSpPr>
          <p:cNvPr id="8195" name="Rectangle 3"/>
          <p:cNvSpPr>
            <a:spLocks noGrp="1" noChangeArrowheads="1"/>
          </p:cNvSpPr>
          <p:nvPr>
            <p:ph type="body" idx="1"/>
          </p:nvPr>
        </p:nvSpPr>
        <p:spPr>
          <a:xfrm>
            <a:off x="515155" y="1609859"/>
            <a:ext cx="11204620" cy="4984124"/>
          </a:xfrm>
        </p:spPr>
        <p:txBody>
          <a:bodyPr>
            <a:normAutofit/>
          </a:bodyPr>
          <a:lstStyle/>
          <a:p>
            <a:pPr eaLnBrk="1" hangingPunct="1">
              <a:buClr>
                <a:schemeClr val="tx1"/>
              </a:buClr>
              <a:buFont typeface="Wingdings" panose="05000000000000000000" pitchFamily="2" charset="2"/>
              <a:buChar char="§"/>
            </a:pPr>
            <a:r>
              <a:rPr lang="en-US" altLang="en-US" sz="3200" dirty="0"/>
              <a:t>Data definition language, which is usually part of a database management system, is used to define and manage all attributes and properties of a database, including row layouts, column definitions, key columns, file locations, and storage strategy</a:t>
            </a:r>
          </a:p>
          <a:p>
            <a:pPr eaLnBrk="1" hangingPunct="1">
              <a:buClr>
                <a:schemeClr val="tx1"/>
              </a:buClr>
              <a:buFont typeface="Wingdings" panose="05000000000000000000" pitchFamily="2" charset="2"/>
              <a:buNone/>
            </a:pPr>
            <a:endParaRPr lang="en-US" altLang="en-US" sz="1000" dirty="0"/>
          </a:p>
          <a:p>
            <a:pPr eaLnBrk="1" hangingPunct="1">
              <a:buClr>
                <a:schemeClr val="tx1"/>
              </a:buClr>
              <a:buFont typeface="Wingdings" panose="05000000000000000000" pitchFamily="2" charset="2"/>
              <a:buChar char="§"/>
            </a:pPr>
            <a:r>
              <a:rPr lang="en-US" altLang="en-US" sz="3200" dirty="0"/>
              <a:t>A DDL statement supports the definition or declaration of database objects such as databases, tables, and views</a:t>
            </a:r>
            <a:r>
              <a:rPr lang="en-GB" altLang="en-US" sz="3200" dirty="0"/>
              <a:t>  </a:t>
            </a:r>
          </a:p>
        </p:txBody>
      </p:sp>
    </p:spTree>
    <p:extLst>
      <p:ext uri="{BB962C8B-B14F-4D97-AF65-F5344CB8AC3E}">
        <p14:creationId xmlns:p14="http://schemas.microsoft.com/office/powerpoint/2010/main" val="1743549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z="3800" b="1" dirty="0"/>
              <a:t>SQL Data Definition and Data Types</a:t>
            </a:r>
            <a:r>
              <a:rPr lang="en-GB" altLang="en-US" sz="3800" dirty="0"/>
              <a:t> </a:t>
            </a:r>
          </a:p>
        </p:txBody>
      </p:sp>
      <p:sp>
        <p:nvSpPr>
          <p:cNvPr id="9219" name="Rectangle 3"/>
          <p:cNvSpPr>
            <a:spLocks noGrp="1" noChangeArrowheads="1"/>
          </p:cNvSpPr>
          <p:nvPr>
            <p:ph type="body" idx="1"/>
          </p:nvPr>
        </p:nvSpPr>
        <p:spPr>
          <a:xfrm>
            <a:off x="695459" y="1690687"/>
            <a:ext cx="10934164" cy="4440237"/>
          </a:xfrm>
        </p:spPr>
        <p:txBody>
          <a:bodyPr/>
          <a:lstStyle/>
          <a:p>
            <a:pPr eaLnBrk="1" hangingPunct="1">
              <a:buFont typeface="Wingdings" panose="05000000000000000000" pitchFamily="2" charset="2"/>
              <a:buChar char="§"/>
            </a:pPr>
            <a:r>
              <a:rPr lang="en-US" altLang="en-US" dirty="0" smtClean="0"/>
              <a:t>SQL uses the terms </a:t>
            </a:r>
            <a:r>
              <a:rPr lang="en-US" altLang="en-US" b="1" dirty="0" smtClean="0"/>
              <a:t>table, row </a:t>
            </a:r>
            <a:r>
              <a:rPr lang="en-US" altLang="en-US" dirty="0" smtClean="0"/>
              <a:t>and </a:t>
            </a:r>
            <a:r>
              <a:rPr lang="en-US" altLang="en-US" b="1" dirty="0" smtClean="0"/>
              <a:t>column </a:t>
            </a:r>
            <a:r>
              <a:rPr lang="en-US" altLang="en-US" dirty="0" smtClean="0"/>
              <a:t>for the formal relational model terms relation, tuple, and attribute, respectively. </a:t>
            </a:r>
          </a:p>
          <a:p>
            <a:pPr eaLnBrk="1" hangingPunct="1">
              <a:buFont typeface="Wingdings" panose="05000000000000000000" pitchFamily="2" charset="2"/>
              <a:buChar char="§"/>
            </a:pPr>
            <a:endParaRPr lang="en-GB" altLang="en-US" dirty="0" smtClean="0"/>
          </a:p>
          <a:p>
            <a:pPr eaLnBrk="1" hangingPunct="1">
              <a:buFont typeface="Wingdings" panose="05000000000000000000" pitchFamily="2" charset="2"/>
              <a:buChar char="§"/>
            </a:pPr>
            <a:r>
              <a:rPr lang="en-US" altLang="en-US" dirty="0" smtClean="0"/>
              <a:t>The main SQL command for data definition is the CREATE statement, which can be used to create schemas, tables (relations), and domains (as well as other constructs such as views, and triggers).</a:t>
            </a:r>
            <a:endParaRPr lang="en-GB" altLang="en-US" dirty="0" smtClean="0"/>
          </a:p>
        </p:txBody>
      </p:sp>
    </p:spTree>
    <p:extLst>
      <p:ext uri="{BB962C8B-B14F-4D97-AF65-F5344CB8AC3E}">
        <p14:creationId xmlns:p14="http://schemas.microsoft.com/office/powerpoint/2010/main" val="3382467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b="1" smtClean="0"/>
              <a:t>Data Definition Language</a:t>
            </a:r>
            <a:endParaRPr lang="en-GB" altLang="en-US" b="1" smtClean="0"/>
          </a:p>
        </p:txBody>
      </p:sp>
      <p:sp>
        <p:nvSpPr>
          <p:cNvPr id="10243"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mtClean="0"/>
              <a:t>	Most DDL statements take the following form:</a:t>
            </a:r>
          </a:p>
          <a:p>
            <a:pPr eaLnBrk="1" hangingPunct="1">
              <a:buFont typeface="Wingdings" panose="05000000000000000000" pitchFamily="2" charset="2"/>
              <a:buNone/>
            </a:pPr>
            <a:endParaRPr lang="en-GB" altLang="en-US" smtClean="0"/>
          </a:p>
          <a:p>
            <a:pPr eaLnBrk="1" hangingPunct="1">
              <a:buClr>
                <a:schemeClr val="tx1"/>
              </a:buClr>
              <a:buFont typeface="Wingdings" panose="05000000000000000000" pitchFamily="2" charset="2"/>
              <a:buChar char="§"/>
            </a:pPr>
            <a:r>
              <a:rPr lang="en-US" altLang="en-US" smtClean="0"/>
              <a:t>CREATE </a:t>
            </a:r>
            <a:r>
              <a:rPr lang="en-US" altLang="en-US" i="1" smtClean="0"/>
              <a:t>object_name</a:t>
            </a:r>
            <a:endParaRPr lang="en-GB" altLang="en-US" smtClean="0"/>
          </a:p>
          <a:p>
            <a:pPr eaLnBrk="1" hangingPunct="1">
              <a:buClr>
                <a:schemeClr val="tx1"/>
              </a:buClr>
              <a:buFont typeface="Wingdings" panose="05000000000000000000" pitchFamily="2" charset="2"/>
              <a:buChar char="§"/>
            </a:pPr>
            <a:r>
              <a:rPr lang="en-US" altLang="en-US" smtClean="0"/>
              <a:t>ALTER </a:t>
            </a:r>
            <a:r>
              <a:rPr lang="en-US" altLang="en-US" i="1" smtClean="0"/>
              <a:t>object_name</a:t>
            </a:r>
            <a:endParaRPr lang="en-GB" altLang="en-US" smtClean="0"/>
          </a:p>
          <a:p>
            <a:pPr eaLnBrk="1" hangingPunct="1">
              <a:buClr>
                <a:schemeClr val="tx1"/>
              </a:buClr>
              <a:buFont typeface="Wingdings" panose="05000000000000000000" pitchFamily="2" charset="2"/>
              <a:buChar char="§"/>
            </a:pPr>
            <a:r>
              <a:rPr lang="en-US" altLang="en-US" smtClean="0"/>
              <a:t>DROP </a:t>
            </a:r>
            <a:r>
              <a:rPr lang="en-US" altLang="en-US" i="1" smtClean="0"/>
              <a:t>object_name</a:t>
            </a:r>
            <a:endParaRPr lang="en-GB" altLang="en-US" smtClean="0"/>
          </a:p>
          <a:p>
            <a:pPr eaLnBrk="1" hangingPunct="1">
              <a:buFont typeface="Wingdings" panose="05000000000000000000" pitchFamily="2" charset="2"/>
              <a:buNone/>
            </a:pPr>
            <a:endParaRPr lang="en-GB" altLang="en-US" smtClean="0"/>
          </a:p>
        </p:txBody>
      </p:sp>
    </p:spTree>
    <p:extLst>
      <p:ext uri="{BB962C8B-B14F-4D97-AF65-F5344CB8AC3E}">
        <p14:creationId xmlns:p14="http://schemas.microsoft.com/office/powerpoint/2010/main" val="3097473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Create Command </a:t>
            </a:r>
          </a:p>
        </p:txBody>
      </p:sp>
      <p:sp>
        <p:nvSpPr>
          <p:cNvPr id="11267" name="Content Placeholder 2"/>
          <p:cNvSpPr>
            <a:spLocks noGrp="1"/>
          </p:cNvSpPr>
          <p:nvPr>
            <p:ph idx="1"/>
          </p:nvPr>
        </p:nvSpPr>
        <p:spPr/>
        <p:txBody>
          <a:bodyPr/>
          <a:lstStyle/>
          <a:p>
            <a:r>
              <a:rPr lang="en-US" smtClean="0"/>
              <a:t>CREATE DATABASE DatabaseName;</a:t>
            </a:r>
          </a:p>
          <a:p>
            <a:endParaRPr lang="en-US" smtClean="0"/>
          </a:p>
          <a:p>
            <a:r>
              <a:rPr lang="en-US" smtClean="0"/>
              <a:t>CREATE TABLE </a:t>
            </a:r>
            <a:r>
              <a:rPr lang="en-US" i="1" smtClean="0"/>
              <a:t>table_name</a:t>
            </a:r>
            <a:r>
              <a:rPr lang="en-US" smtClean="0"/>
              <a:t/>
            </a:r>
            <a:br>
              <a:rPr lang="en-US" smtClean="0"/>
            </a:br>
            <a:r>
              <a:rPr lang="en-US" smtClean="0"/>
              <a:t>(</a:t>
            </a:r>
            <a:br>
              <a:rPr lang="en-US" smtClean="0"/>
            </a:br>
            <a:r>
              <a:rPr lang="en-US" i="1" smtClean="0"/>
              <a:t>column_name1 data_type</a:t>
            </a:r>
            <a:r>
              <a:rPr lang="en-US" smtClean="0"/>
              <a:t>(</a:t>
            </a:r>
            <a:r>
              <a:rPr lang="en-US" i="1" smtClean="0"/>
              <a:t>size</a:t>
            </a:r>
            <a:r>
              <a:rPr lang="en-US" smtClean="0"/>
              <a:t>),</a:t>
            </a:r>
            <a:br>
              <a:rPr lang="en-US" smtClean="0"/>
            </a:br>
            <a:r>
              <a:rPr lang="en-US" i="1" smtClean="0"/>
              <a:t>column_name2 data_type</a:t>
            </a:r>
            <a:r>
              <a:rPr lang="en-US" smtClean="0"/>
              <a:t>(</a:t>
            </a:r>
            <a:r>
              <a:rPr lang="en-US" i="1" smtClean="0"/>
              <a:t>size</a:t>
            </a:r>
            <a:r>
              <a:rPr lang="en-US" smtClean="0"/>
              <a:t>),</a:t>
            </a:r>
            <a:br>
              <a:rPr lang="en-US" smtClean="0"/>
            </a:br>
            <a:r>
              <a:rPr lang="en-US" i="1" smtClean="0"/>
              <a:t>column_name3 data_type</a:t>
            </a:r>
            <a:r>
              <a:rPr lang="en-US" smtClean="0"/>
              <a:t>(</a:t>
            </a:r>
            <a:r>
              <a:rPr lang="en-US" i="1" smtClean="0"/>
              <a:t>size</a:t>
            </a:r>
            <a:r>
              <a:rPr lang="en-US" smtClean="0"/>
              <a:t>),</a:t>
            </a:r>
            <a:br>
              <a:rPr lang="en-US" smtClean="0"/>
            </a:br>
            <a:r>
              <a:rPr lang="en-US" smtClean="0"/>
              <a:t>....</a:t>
            </a:r>
            <a:br>
              <a:rPr lang="en-US" smtClean="0"/>
            </a:br>
            <a:r>
              <a:rPr lang="en-US" smtClean="0"/>
              <a:t>);</a:t>
            </a:r>
          </a:p>
        </p:txBody>
      </p:sp>
    </p:spTree>
    <p:extLst>
      <p:ext uri="{BB962C8B-B14F-4D97-AF65-F5344CB8AC3E}">
        <p14:creationId xmlns:p14="http://schemas.microsoft.com/office/powerpoint/2010/main" val="26837621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62A9560-2E7B-41A3-9F82-82295C59A7BE}" vid="{DD833A61-242F-4440-8F8C-EA11C2DDA7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IDL ppt temp</Template>
  <TotalTime>3416</TotalTime>
  <Words>1654</Words>
  <Application>Microsoft Office PowerPoint</Application>
  <PresentationFormat>Widescreen</PresentationFormat>
  <Paragraphs>318</Paragraphs>
  <Slides>51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Century Gothic</vt:lpstr>
      <vt:lpstr>Futura Md BT</vt:lpstr>
      <vt:lpstr>Wingdings</vt:lpstr>
      <vt:lpstr>Office Theme</vt:lpstr>
      <vt:lpstr>DIT 216</vt:lpstr>
      <vt:lpstr>SQL: Schema Definition, Constraints, and Queries and Views </vt:lpstr>
      <vt:lpstr>SQL</vt:lpstr>
      <vt:lpstr>What Can Structured Query Language (SQL) do? </vt:lpstr>
      <vt:lpstr>Using SQL in Your Web Site</vt:lpstr>
      <vt:lpstr>Data Definition Language </vt:lpstr>
      <vt:lpstr>SQL Data Definition and Data Types </vt:lpstr>
      <vt:lpstr>Data Definition Language</vt:lpstr>
      <vt:lpstr>Create Command </vt:lpstr>
      <vt:lpstr>CREATE TABLE</vt:lpstr>
      <vt:lpstr>ALTER TABLE</vt:lpstr>
      <vt:lpstr>ALTER TABLE</vt:lpstr>
      <vt:lpstr>ALTER TABLE</vt:lpstr>
      <vt:lpstr>Implementing Integrity Constraints</vt:lpstr>
      <vt:lpstr>Creating PRIMARY KEY Constraints</vt:lpstr>
      <vt:lpstr>PRIMARY KEY -EXAMPLE</vt:lpstr>
      <vt:lpstr>PRIMARY KEY – table level constraint</vt:lpstr>
      <vt:lpstr>Composite Key</vt:lpstr>
      <vt:lpstr>Adding a Primary to an Existing Table </vt:lpstr>
      <vt:lpstr>Data type   Description </vt:lpstr>
      <vt:lpstr>UNIQUE CONSTRAINTS</vt:lpstr>
      <vt:lpstr>UNIQUE CONSTRAINTS</vt:lpstr>
      <vt:lpstr>UNIQUE CONSTRAINTS</vt:lpstr>
      <vt:lpstr>Creating UNIQUE Constraints  </vt:lpstr>
      <vt:lpstr>Creating UNIQUE Constraints</vt:lpstr>
      <vt:lpstr>FOREIGN KEY Constraints  </vt:lpstr>
      <vt:lpstr>FOREIGN KEY Constraints</vt:lpstr>
      <vt:lpstr>SQL FOREIGN KEY Constraint </vt:lpstr>
      <vt:lpstr>The "Persons" table</vt:lpstr>
      <vt:lpstr>PowerPoint Presentation</vt:lpstr>
      <vt:lpstr>SQL FOREIGN KEY Constraint on CREATE TABLE</vt:lpstr>
      <vt:lpstr>PowerPoint Presentation</vt:lpstr>
      <vt:lpstr>PowerPoint Presentation</vt:lpstr>
      <vt:lpstr>Creating FOREIGN KEY Constraints  </vt:lpstr>
      <vt:lpstr>Foreign Key Constraints</vt:lpstr>
      <vt:lpstr>table-level FOREIGN KEY constraint</vt:lpstr>
      <vt:lpstr>ALTER TABLE statement to add a FOREIGN KEY</vt:lpstr>
      <vt:lpstr>DROP TABLE</vt:lpstr>
      <vt:lpstr>DROP TABLE</vt:lpstr>
      <vt:lpstr>Data Control Language</vt:lpstr>
      <vt:lpstr>GRANT</vt:lpstr>
      <vt:lpstr>GRANT</vt:lpstr>
      <vt:lpstr>REVOKE</vt:lpstr>
      <vt:lpstr>DENY </vt:lpstr>
      <vt:lpstr>Data Manipulation Language</vt:lpstr>
      <vt:lpstr>SELECT </vt:lpstr>
      <vt:lpstr>SELECT</vt:lpstr>
      <vt:lpstr>PowerPoint Presentation</vt:lpstr>
      <vt:lpstr>Thank You</vt:lpstr>
      <vt:lpstr>PowerPoint Presentation</vt:lpstr>
      <vt:lpstr>Thank You</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 557</dc:title>
  <dc:creator>Examination Officer</dc:creator>
  <cp:lastModifiedBy>HP</cp:lastModifiedBy>
  <cp:revision>98</cp:revision>
  <cp:lastPrinted>2016-05-18T09:32:34Z</cp:lastPrinted>
  <dcterms:created xsi:type="dcterms:W3CDTF">2015-11-05T16:22:45Z</dcterms:created>
  <dcterms:modified xsi:type="dcterms:W3CDTF">2023-07-23T07:49:32Z</dcterms:modified>
</cp:coreProperties>
</file>