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AEACA-A90B-409E-A240-4CB9A63264D1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2387A-3275-451A-9C1F-18136ED2DF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9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01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9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70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2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11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4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25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3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6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2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BDE9-38EE-47B0-8035-CA50E43F8C9D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81E9-5443-45BC-8F5E-CB998C7DF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3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lipse.org/download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32656"/>
            <a:ext cx="7990656" cy="3456384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/>
              <a:t>DIT 219: PROGRAMMING WITH JAVA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Unit1: Lesson1</a:t>
            </a:r>
            <a:br>
              <a:rPr lang="en-GB" b="1" dirty="0"/>
            </a:br>
            <a:r>
              <a:rPr lang="en-GB" b="1" dirty="0"/>
              <a:t>Introduction to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By</a:t>
            </a:r>
          </a:p>
          <a:p>
            <a:r>
              <a:rPr lang="en-GB" dirty="0" err="1"/>
              <a:t>Dr.</a:t>
            </a:r>
            <a:r>
              <a:rPr lang="en-GB"/>
              <a:t> Frimpong </a:t>
            </a:r>
            <a:r>
              <a:rPr lang="en-GB" dirty="0" err="1"/>
              <a:t>Twum</a:t>
            </a:r>
            <a:endParaRPr lang="en-GB" dirty="0"/>
          </a:p>
          <a:p>
            <a:r>
              <a:rPr lang="en-GB" dirty="0"/>
              <a:t>Senior Lecturer, Dept. of Computer Science, KNUST</a:t>
            </a:r>
          </a:p>
        </p:txBody>
      </p:sp>
    </p:spTree>
    <p:extLst>
      <p:ext uri="{BB962C8B-B14F-4D97-AF65-F5344CB8AC3E}">
        <p14:creationId xmlns:p14="http://schemas.microsoft.com/office/powerpoint/2010/main" val="3843188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b="1" dirty="0"/>
              <a:t>SETTING YOUR JAVA PATH and TESTING YOUR DEVELOPMENT ENVIRONMENT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 fontScale="47500" lnSpcReduction="20000"/>
          </a:bodyPr>
          <a:lstStyle/>
          <a:p>
            <a:r>
              <a:rPr lang="en-GB" sz="5100" dirty="0"/>
              <a:t>Add the bin folder to the PATH system variable of your computer </a:t>
            </a:r>
          </a:p>
          <a:p>
            <a:pPr marL="0" indent="0">
              <a:buNone/>
            </a:pPr>
            <a:r>
              <a:rPr lang="en-GB" sz="5100" dirty="0"/>
              <a:t>(e.g. C:\Program Files\Java\jdk1.6.0_35\bin)</a:t>
            </a:r>
          </a:p>
          <a:p>
            <a:pPr marL="0" indent="0">
              <a:buNone/>
            </a:pPr>
            <a:endParaRPr lang="en-GB" sz="5100" dirty="0"/>
          </a:p>
          <a:p>
            <a:r>
              <a:rPr lang="en-GB" sz="5100" dirty="0"/>
              <a:t>Make sure that the newly installed version is being used. Open Command (or Terminal on MAC) window and type the following:</a:t>
            </a:r>
          </a:p>
          <a:p>
            <a:pPr marL="0" indent="0">
              <a:buNone/>
            </a:pPr>
            <a:endParaRPr lang="en-GB" sz="5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5100" dirty="0"/>
              <a:t>c:&gt; java –version </a:t>
            </a:r>
          </a:p>
          <a:p>
            <a:pPr marL="0" indent="0">
              <a:buNone/>
            </a:pPr>
            <a:r>
              <a:rPr lang="en-GB" sz="5100" dirty="0"/>
              <a:t>To check the Java interpreter (JRE) version installed</a:t>
            </a:r>
          </a:p>
          <a:p>
            <a:pPr marL="0" indent="0">
              <a:buNone/>
            </a:pPr>
            <a:endParaRPr lang="en-GB" sz="5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5100" dirty="0"/>
              <a:t>c:&gt; </a:t>
            </a:r>
            <a:r>
              <a:rPr lang="en-GB" sz="5100" dirty="0" err="1"/>
              <a:t>javac</a:t>
            </a:r>
            <a:r>
              <a:rPr lang="en-GB" sz="5100" dirty="0"/>
              <a:t> –version</a:t>
            </a:r>
          </a:p>
          <a:p>
            <a:pPr marL="0" indent="0">
              <a:buNone/>
            </a:pPr>
            <a:r>
              <a:rPr lang="en-GB" sz="5100" dirty="0"/>
              <a:t>To check the Java compiler version installed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06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YOUR FIRST JAVA PROGRAM: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25658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Historically, the first program you write while learning a new programming language is the program ‘Hello World’.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As stated earlier we can begin writing our Java source code using any </a:t>
            </a:r>
            <a:r>
              <a:rPr lang="en-GB" u="sng" dirty="0"/>
              <a:t>plain text editor </a:t>
            </a:r>
            <a:r>
              <a:rPr lang="en-GB" dirty="0"/>
              <a:t>and save the file with the </a:t>
            </a:r>
            <a:r>
              <a:rPr lang="en-GB" b="1" dirty="0"/>
              <a:t>same name as our class </a:t>
            </a:r>
            <a:r>
              <a:rPr lang="en-GB" dirty="0"/>
              <a:t>with </a:t>
            </a:r>
            <a:r>
              <a:rPr lang="en-GB" b="1" i="1" dirty="0"/>
              <a:t>.java </a:t>
            </a:r>
            <a:r>
              <a:rPr lang="en-GB" dirty="0"/>
              <a:t>as file name extension— </a:t>
            </a:r>
            <a:r>
              <a:rPr lang="en-GB" b="1" i="1" dirty="0"/>
              <a:t>I’ll use Notepad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000" dirty="0"/>
              <a:t>public class HelloWorld </a:t>
            </a:r>
          </a:p>
          <a:p>
            <a:pPr marL="0" indent="0">
              <a:buNone/>
            </a:pPr>
            <a:r>
              <a:rPr lang="en-GB" sz="4000" dirty="0"/>
              <a:t>{</a:t>
            </a:r>
          </a:p>
          <a:p>
            <a:pPr marL="0" indent="0">
              <a:buNone/>
            </a:pPr>
            <a:r>
              <a:rPr lang="en-GB" sz="4000" dirty="0"/>
              <a:t>     public static void main(String[] </a:t>
            </a:r>
            <a:r>
              <a:rPr lang="en-GB" sz="4000" dirty="0" err="1"/>
              <a:t>args</a:t>
            </a:r>
            <a:r>
              <a:rPr lang="en-GB" sz="4000" dirty="0"/>
              <a:t>)</a:t>
            </a:r>
          </a:p>
          <a:p>
            <a:pPr marL="0" indent="0">
              <a:buNone/>
            </a:pPr>
            <a:r>
              <a:rPr lang="en-GB" sz="4000" dirty="0"/>
              <a:t>    {</a:t>
            </a:r>
          </a:p>
          <a:p>
            <a:pPr marL="0" indent="0">
              <a:buNone/>
            </a:pPr>
            <a:r>
              <a:rPr lang="en-GB" sz="4000" dirty="0"/>
              <a:t>	</a:t>
            </a:r>
            <a:r>
              <a:rPr lang="en-GB" sz="4000" dirty="0" err="1"/>
              <a:t>System.out.println</a:t>
            </a:r>
            <a:r>
              <a:rPr lang="en-GB" sz="4000" dirty="0"/>
              <a:t>(“Hello World”);</a:t>
            </a:r>
          </a:p>
          <a:p>
            <a:pPr marL="0" indent="0">
              <a:buNone/>
            </a:pPr>
            <a:r>
              <a:rPr lang="en-GB" sz="4000" dirty="0"/>
              <a:t>    }</a:t>
            </a:r>
          </a:p>
          <a:p>
            <a:pPr marL="0" indent="0">
              <a:buNone/>
            </a:pPr>
            <a:r>
              <a:rPr lang="en-GB" sz="4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589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Three steps to run the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the program and save it in a file with the name that ends with .java, for example </a:t>
            </a:r>
            <a:r>
              <a:rPr lang="en-GB" b="1" i="1" dirty="0"/>
              <a:t>HelloWorld.java</a:t>
            </a:r>
          </a:p>
          <a:p>
            <a:r>
              <a:rPr lang="en-GB" dirty="0"/>
              <a:t>Compile the program using </a:t>
            </a:r>
            <a:r>
              <a:rPr lang="en-GB" dirty="0" err="1"/>
              <a:t>javac</a:t>
            </a:r>
            <a:r>
              <a:rPr lang="en-GB" dirty="0"/>
              <a:t> compiler, e.g. </a:t>
            </a:r>
            <a:r>
              <a:rPr lang="en-GB" b="1" i="1" dirty="0" err="1"/>
              <a:t>javac</a:t>
            </a:r>
            <a:r>
              <a:rPr lang="en-GB" b="1" i="1" dirty="0"/>
              <a:t> HelloWorld.java</a:t>
            </a:r>
          </a:p>
          <a:p>
            <a:r>
              <a:rPr lang="en-GB" dirty="0"/>
              <a:t>This will create the object code file (bytecode) </a:t>
            </a:r>
            <a:r>
              <a:rPr lang="en-GB" b="1" i="1" dirty="0" err="1"/>
              <a:t>HelloWorld.class</a:t>
            </a:r>
            <a:endParaRPr lang="en-GB" b="1" i="1" dirty="0"/>
          </a:p>
          <a:p>
            <a:r>
              <a:rPr lang="en-GB" dirty="0"/>
              <a:t>Run your program: </a:t>
            </a:r>
            <a:r>
              <a:rPr lang="en-GB" b="1" i="1" dirty="0"/>
              <a:t>java HelloWorld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33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Compiling and running HelloWorld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69593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54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JAVA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 Code File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Class File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Methods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Statements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21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Eclipse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Integrated Development Environment (IDE) makes your work more productive</a:t>
            </a:r>
          </a:p>
          <a:p>
            <a:r>
              <a:rPr lang="en-GB" dirty="0"/>
              <a:t>Includes text editor, compiler, debugger, context-sensitive help, works with different JDKs</a:t>
            </a:r>
          </a:p>
          <a:p>
            <a:r>
              <a:rPr lang="en-GB" dirty="0"/>
              <a:t>Eclipse is the most widely used IDE</a:t>
            </a:r>
          </a:p>
          <a:p>
            <a:r>
              <a:rPr lang="en-GB" dirty="0"/>
              <a:t>Alternative IDE’s: NetBeans (Oracle), IntelliJ IDEA (</a:t>
            </a:r>
            <a:r>
              <a:rPr lang="en-GB" dirty="0" err="1"/>
              <a:t>JetBrains</a:t>
            </a:r>
            <a:r>
              <a:rPr lang="en-GB" dirty="0"/>
              <a:t>),</a:t>
            </a:r>
          </a:p>
          <a:p>
            <a:pPr marL="0" indent="0">
              <a:buNone/>
            </a:pPr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9930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GB" b="1" dirty="0"/>
              <a:t>Downloading and Installing Eclipse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54461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Download the latest version of Eclipse for </a:t>
            </a:r>
            <a:r>
              <a:rPr lang="en-GB" dirty="0" err="1"/>
              <a:t>JavaEE</a:t>
            </a:r>
            <a:r>
              <a:rPr lang="en-GB" dirty="0"/>
              <a:t> (32 or 64 Bit version) from </a:t>
            </a:r>
            <a:r>
              <a:rPr lang="en-GB" dirty="0">
                <a:hlinkClick r:id="rId2"/>
              </a:rPr>
              <a:t>http://www.eclipse.org/downloads</a:t>
            </a:r>
            <a:endParaRPr lang="en-GB" dirty="0"/>
          </a:p>
          <a:p>
            <a:r>
              <a:rPr lang="en-GB" dirty="0"/>
              <a:t>The installation of Eclipse IDE comes down to a simple unzipping the downloaded file into a disk drive of your choice.</a:t>
            </a:r>
          </a:p>
          <a:p>
            <a:r>
              <a:rPr lang="en-GB" dirty="0"/>
              <a:t>You’ll find the file </a:t>
            </a:r>
            <a:r>
              <a:rPr lang="en-GB" b="1" dirty="0"/>
              <a:t>eclipse.exe</a:t>
            </a:r>
            <a:r>
              <a:rPr lang="en-GB" dirty="0"/>
              <a:t> in the unzipped Eclipse folder — just double-click to run the program.</a:t>
            </a:r>
          </a:p>
          <a:p>
            <a:r>
              <a:rPr lang="en-GB" dirty="0"/>
              <a:t>You’ll immediately see a pop-up window asking you to select a </a:t>
            </a:r>
            <a:r>
              <a:rPr lang="en-GB" b="1" i="1" dirty="0"/>
              <a:t>workspace</a:t>
            </a:r>
            <a:r>
              <a:rPr lang="en-GB" dirty="0"/>
              <a:t>, </a:t>
            </a:r>
            <a:r>
              <a:rPr lang="en-GB" u="sng" dirty="0"/>
              <a:t>which is a directory on your hard disk</a:t>
            </a:r>
            <a:r>
              <a:rPr lang="en-GB" dirty="0"/>
              <a:t> where all of your JAVA projects/</a:t>
            </a:r>
            <a:r>
              <a:rPr lang="en-GB" i="1" dirty="0"/>
              <a:t>Files will be </a:t>
            </a:r>
            <a:r>
              <a:rPr lang="en-GB" dirty="0"/>
              <a:t>stored.</a:t>
            </a:r>
          </a:p>
          <a:p>
            <a:r>
              <a:rPr lang="en-GB" dirty="0"/>
              <a:t>When we create a JAVA application with Eclipse, we start with creating a </a:t>
            </a:r>
            <a:r>
              <a:rPr lang="en-GB" b="1" i="1" dirty="0"/>
              <a:t>workspace</a:t>
            </a:r>
            <a:r>
              <a:rPr lang="en-GB" dirty="0"/>
              <a:t> for (e.g. </a:t>
            </a:r>
            <a:r>
              <a:rPr lang="en-GB" b="1" dirty="0"/>
              <a:t>c:\Learn_Java) </a:t>
            </a:r>
            <a:r>
              <a:rPr lang="en-GB" dirty="0"/>
              <a:t>which</a:t>
            </a:r>
            <a:r>
              <a:rPr lang="en-GB" b="1" dirty="0"/>
              <a:t> </a:t>
            </a:r>
            <a:r>
              <a:rPr lang="en-GB" dirty="0"/>
              <a:t>is a folder where we want to keep all of our Java files </a:t>
            </a:r>
          </a:p>
          <a:p>
            <a:r>
              <a:rPr lang="en-GB" dirty="0"/>
              <a:t>In the real world, (e.g. OO Programming), the source code of our application may consist of several JAVA projects.</a:t>
            </a:r>
          </a:p>
        </p:txBody>
      </p:sp>
    </p:spTree>
    <p:extLst>
      <p:ext uri="{BB962C8B-B14F-4D97-AF65-F5344CB8AC3E}">
        <p14:creationId xmlns:p14="http://schemas.microsoft.com/office/powerpoint/2010/main" val="359681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706090"/>
          </a:xfrm>
        </p:spPr>
        <p:txBody>
          <a:bodyPr>
            <a:normAutofit/>
          </a:bodyPr>
          <a:lstStyle/>
          <a:p>
            <a:r>
              <a:rPr lang="en-GB" sz="4000" b="1" dirty="0"/>
              <a:t>Eclipse Java EE IDE Workspace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832648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This is the location on your hard disk drive where your java projects/files will be saved  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1173"/>
            <a:ext cx="6624736" cy="474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904875"/>
            <a:ext cx="6698505" cy="499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54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Creating a new Project named ‘Hello’ in Eclipse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4461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 Lesson 1 we created a simple JAVA class HelloWorld in notepad, but in Eclipse we have to create a project first.</a:t>
            </a:r>
          </a:p>
          <a:p>
            <a:r>
              <a:rPr lang="en-GB" dirty="0"/>
              <a:t>Select File ➪ New ➪ Java Project and enter </a:t>
            </a:r>
            <a:r>
              <a:rPr lang="en-GB" b="1" dirty="0"/>
              <a:t>Hello</a:t>
            </a:r>
            <a:r>
              <a:rPr lang="en-GB" dirty="0"/>
              <a:t> as the name of the project in the pop-up window</a:t>
            </a:r>
          </a:p>
          <a:p>
            <a:r>
              <a:rPr lang="en-GB" dirty="0"/>
              <a:t>You can select the version of the JRE you want to work with if you have more than one version of JRE installed</a:t>
            </a:r>
          </a:p>
          <a:p>
            <a:r>
              <a:rPr lang="en-GB" dirty="0"/>
              <a:t>Eclipse IDE does not come with its own JRE, but it allows you to pick the version of JRE installed on your computer that fits your need.</a:t>
            </a:r>
          </a:p>
          <a:p>
            <a:r>
              <a:rPr lang="en-GB" dirty="0"/>
              <a:t>In some cases you may have to compile the code with older versions of JRE especially if you know the program will have to run in the older JVMs.</a:t>
            </a:r>
          </a:p>
          <a:p>
            <a:r>
              <a:rPr lang="en-GB" dirty="0"/>
              <a:t>You specify the folder where compiled Java classes of the Hello project should be created. By default, Eclipse creates a </a:t>
            </a:r>
            <a:r>
              <a:rPr lang="en-GB" b="1" dirty="0"/>
              <a:t>Hello</a:t>
            </a:r>
            <a:r>
              <a:rPr lang="en-GB" dirty="0"/>
              <a:t> </a:t>
            </a:r>
            <a:r>
              <a:rPr lang="en-GB" i="1" dirty="0"/>
              <a:t>folder</a:t>
            </a:r>
            <a:r>
              <a:rPr lang="en-GB" dirty="0"/>
              <a:t> for this project with a </a:t>
            </a:r>
            <a:r>
              <a:rPr lang="en-GB" b="1" dirty="0"/>
              <a:t>bin</a:t>
            </a:r>
            <a:r>
              <a:rPr lang="en-GB" dirty="0"/>
              <a:t> </a:t>
            </a:r>
            <a:r>
              <a:rPr lang="en-GB" i="1" dirty="0"/>
              <a:t>sub-folder</a:t>
            </a:r>
            <a:r>
              <a:rPr lang="en-GB" dirty="0"/>
              <a:t> for </a:t>
            </a:r>
            <a:r>
              <a:rPr lang="en-GB" u="sng" dirty="0"/>
              <a:t>compiled classes </a:t>
            </a:r>
            <a:r>
              <a:rPr lang="en-GB" dirty="0"/>
              <a:t>and an </a:t>
            </a:r>
            <a:r>
              <a:rPr lang="en-GB" b="1" dirty="0" err="1"/>
              <a:t>src</a:t>
            </a:r>
            <a:r>
              <a:rPr lang="en-GB" dirty="0"/>
              <a:t> </a:t>
            </a:r>
            <a:r>
              <a:rPr lang="en-GB" i="1" dirty="0"/>
              <a:t>sub-folder</a:t>
            </a:r>
            <a:r>
              <a:rPr lang="en-GB" dirty="0"/>
              <a:t> for the </a:t>
            </a:r>
            <a:r>
              <a:rPr lang="en-GB" u="sng" dirty="0"/>
              <a:t>source code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Creating a new Project named ‘Hello’ in Eclipse</a:t>
            </a:r>
            <a:endParaRPr lang="en-GB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135080"/>
            <a:ext cx="3888432" cy="545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0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 </a:t>
            </a:r>
            <a:br>
              <a:rPr lang="en-GB" dirty="0"/>
            </a:br>
            <a:r>
              <a:rPr lang="en-GB" b="1" dirty="0"/>
              <a:t>Learning Objectives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After studying this unit, you should be able to: </a:t>
            </a:r>
          </a:p>
          <a:p>
            <a:r>
              <a:rPr lang="en-GB" dirty="0"/>
              <a:t>Explain the features of Java </a:t>
            </a:r>
          </a:p>
          <a:p>
            <a:r>
              <a:rPr lang="en-GB" dirty="0"/>
              <a:t>Explain the Java Magic – Byte Code </a:t>
            </a:r>
          </a:p>
          <a:p>
            <a:r>
              <a:rPr lang="en-GB" dirty="0"/>
              <a:t>Obtain and install the JDK and Eclipse IDE</a:t>
            </a:r>
          </a:p>
          <a:p>
            <a:r>
              <a:rPr lang="en-GB" dirty="0"/>
              <a:t>Use Eclipse IDE</a:t>
            </a:r>
          </a:p>
          <a:p>
            <a:r>
              <a:rPr lang="en-GB" dirty="0"/>
              <a:t>Explain how JAVA works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38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sz="3600" b="1" dirty="0"/>
              <a:t>Creating the HelloWorld Class in Eclipse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352928" cy="6120680"/>
          </a:xfrm>
        </p:spPr>
        <p:txBody>
          <a:bodyPr>
            <a:normAutofit/>
          </a:bodyPr>
          <a:lstStyle/>
          <a:p>
            <a:r>
              <a:rPr lang="en-GB" sz="2800" dirty="0"/>
              <a:t>Our Hello project will contain one Java class: </a:t>
            </a:r>
            <a:r>
              <a:rPr lang="en-GB" sz="2800" b="1" dirty="0"/>
              <a:t>HelloWorld</a:t>
            </a:r>
            <a:r>
              <a:rPr lang="en-GB" sz="2800" dirty="0"/>
              <a:t> as in Lesson</a:t>
            </a:r>
          </a:p>
          <a:p>
            <a:r>
              <a:rPr lang="en-GB" sz="2800" dirty="0"/>
              <a:t>Select File ➪ New ➪ Class and enter </a:t>
            </a:r>
            <a:r>
              <a:rPr lang="en-GB" sz="2800" b="1" dirty="0"/>
              <a:t>HelloWorld</a:t>
            </a:r>
            <a:r>
              <a:rPr lang="en-GB" sz="2800" dirty="0"/>
              <a:t> in the </a:t>
            </a:r>
            <a:r>
              <a:rPr lang="en-GB" sz="2800" i="1" u="sng" dirty="0"/>
              <a:t>Name field </a:t>
            </a:r>
            <a:r>
              <a:rPr lang="en-GB" sz="2800" dirty="0"/>
              <a:t>in the pop-up window shown.</a:t>
            </a:r>
          </a:p>
          <a:p>
            <a:r>
              <a:rPr lang="en-GB" sz="2800" dirty="0"/>
              <a:t>Then enter </a:t>
            </a:r>
            <a:r>
              <a:rPr lang="en-GB" sz="2800" b="1" i="1" dirty="0"/>
              <a:t>com.learnJava.lesson2</a:t>
            </a:r>
            <a:r>
              <a:rPr lang="en-GB" sz="2800" dirty="0"/>
              <a:t> in the </a:t>
            </a:r>
            <a:r>
              <a:rPr lang="en-GB" sz="2800" i="1" u="sng" dirty="0"/>
              <a:t>Package field</a:t>
            </a:r>
            <a:r>
              <a:rPr lang="en-GB" sz="2800" dirty="0"/>
              <a:t>.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12976"/>
            <a:ext cx="2857092" cy="340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262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ARE JAVA PACKAGES?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352928" cy="532859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Java Packages are a group of related Java projects or </a:t>
            </a:r>
            <a:r>
              <a:rPr lang="en-GB" i="1" dirty="0"/>
              <a:t>related Java classes</a:t>
            </a:r>
            <a:r>
              <a:rPr lang="en-GB" dirty="0"/>
              <a:t>  </a:t>
            </a:r>
          </a:p>
          <a:p>
            <a:r>
              <a:rPr lang="en-GB" dirty="0"/>
              <a:t>Packages in Java are ways to better organize multi-file projects and for data protection.</a:t>
            </a:r>
          </a:p>
          <a:p>
            <a:r>
              <a:rPr lang="en-GB" dirty="0"/>
              <a:t>For a typical real world JAVA application, a project usually will have </a:t>
            </a:r>
            <a:r>
              <a:rPr lang="en-GB" i="1" dirty="0"/>
              <a:t>several hundreds of JAVA classes</a:t>
            </a:r>
            <a:r>
              <a:rPr lang="en-GB" dirty="0"/>
              <a:t>.</a:t>
            </a:r>
          </a:p>
          <a:p>
            <a:r>
              <a:rPr lang="en-GB" dirty="0"/>
              <a:t>Keeping them all in one directory(or project folder) is not a good idea. Hence the files ae usually placed in various project folders and sub-folders.</a:t>
            </a:r>
          </a:p>
          <a:p>
            <a:r>
              <a:rPr lang="en-GB" dirty="0"/>
              <a:t>When organised in this way, we refer to it as </a:t>
            </a:r>
            <a:r>
              <a:rPr lang="en-GB" b="1" dirty="0"/>
              <a:t>Java Package</a:t>
            </a:r>
            <a:r>
              <a:rPr lang="en-GB" dirty="0"/>
              <a:t> 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52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Java Packages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Java developers use </a:t>
            </a:r>
            <a:r>
              <a:rPr lang="en-GB" b="1" i="1" dirty="0"/>
              <a:t>reverse domain name </a:t>
            </a:r>
            <a:r>
              <a:rPr lang="en-GB" dirty="0"/>
              <a:t>conventions. </a:t>
            </a:r>
          </a:p>
          <a:p>
            <a:r>
              <a:rPr lang="en-GB" dirty="0"/>
              <a:t>For e.g. Suppose you are working on a project named </a:t>
            </a:r>
            <a:r>
              <a:rPr lang="en-GB" b="1" dirty="0"/>
              <a:t>Sales</a:t>
            </a:r>
            <a:r>
              <a:rPr lang="en-GB" dirty="0"/>
              <a:t> for a company called </a:t>
            </a:r>
            <a:r>
              <a:rPr lang="en-GB" b="1" dirty="0"/>
              <a:t>Acme</a:t>
            </a:r>
            <a:r>
              <a:rPr lang="en-GB" dirty="0"/>
              <a:t>, which has an Internet site as </a:t>
            </a:r>
            <a:r>
              <a:rPr lang="en-GB" b="1" dirty="0"/>
              <a:t>acme.com</a:t>
            </a:r>
            <a:r>
              <a:rPr lang="en-GB" dirty="0"/>
              <a:t>. Then the </a:t>
            </a:r>
            <a:r>
              <a:rPr lang="en-GB" b="1" i="1" dirty="0"/>
              <a:t>package name </a:t>
            </a:r>
            <a:r>
              <a:rPr lang="en-GB" dirty="0"/>
              <a:t>for this project will start with the reverse URL of the company, followed by the project name as follows:</a:t>
            </a:r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b="1" dirty="0" err="1"/>
              <a:t>com.acme.sales</a:t>
            </a:r>
            <a:endParaRPr lang="en-GB" b="1" dirty="0"/>
          </a:p>
          <a:p>
            <a:r>
              <a:rPr lang="en-GB" dirty="0"/>
              <a:t>All Java classes that belong to the </a:t>
            </a:r>
            <a:r>
              <a:rPr lang="en-GB" b="1" dirty="0"/>
              <a:t>sales</a:t>
            </a:r>
            <a:r>
              <a:rPr lang="en-GB" dirty="0"/>
              <a:t> package would be stored in the following directory structure: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b="1" dirty="0"/>
              <a:t>com/acme/sales</a:t>
            </a:r>
          </a:p>
          <a:p>
            <a:r>
              <a:rPr lang="en-GB" dirty="0"/>
              <a:t>Java has a special keyword </a:t>
            </a:r>
            <a:r>
              <a:rPr lang="en-GB" b="1" i="1" dirty="0">
                <a:solidFill>
                  <a:srgbClr val="FF0000"/>
                </a:solidFill>
              </a:rPr>
              <a:t>package</a:t>
            </a:r>
            <a:r>
              <a:rPr lang="en-GB" dirty="0"/>
              <a:t>, and its declaration has to be the first line of the class. 	</a:t>
            </a:r>
          </a:p>
          <a:p>
            <a:pPr marL="0" indent="0">
              <a:buNone/>
            </a:pPr>
            <a:r>
              <a:rPr lang="en-GB" dirty="0"/>
              <a:t>    For example: </a:t>
            </a:r>
            <a:r>
              <a:rPr lang="en-GB" b="1" dirty="0"/>
              <a:t>package </a:t>
            </a:r>
            <a:r>
              <a:rPr lang="en-GB" b="1" dirty="0" err="1"/>
              <a:t>com.acme.sales</a:t>
            </a:r>
            <a:r>
              <a:rPr lang="en-GB" b="1" dirty="0"/>
              <a:t>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29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360040"/>
          </a:xfrm>
        </p:spPr>
        <p:txBody>
          <a:bodyPr>
            <a:noAutofit/>
          </a:bodyPr>
          <a:lstStyle/>
          <a:p>
            <a:r>
              <a:rPr lang="en-GB" sz="3200" dirty="0"/>
              <a:t>The initial code for the class HelloWorld in Eclipse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592949"/>
            <a:ext cx="8568952" cy="6076411"/>
          </a:xfrm>
        </p:spPr>
        <p:txBody>
          <a:bodyPr>
            <a:normAutofit fontScale="475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sz="4200" dirty="0"/>
              <a:t>By default, saving the code either by pressing the little diskette image on the toolbar or using the </a:t>
            </a:r>
            <a:r>
              <a:rPr lang="en-GB" sz="4200" dirty="0" err="1"/>
              <a:t>Ctrl+S</a:t>
            </a:r>
            <a:r>
              <a:rPr lang="en-GB" sz="4200" dirty="0"/>
              <a:t> key combination results in an invocation of the compiler.</a:t>
            </a:r>
          </a:p>
          <a:p>
            <a:r>
              <a:rPr lang="en-GB" sz="4200" dirty="0"/>
              <a:t>Eclipse will create </a:t>
            </a:r>
            <a:r>
              <a:rPr lang="en-GB" sz="4200" b="1" dirty="0" err="1"/>
              <a:t>HelloWorld.class</a:t>
            </a:r>
            <a:r>
              <a:rPr lang="en-GB" sz="4200" dirty="0"/>
              <a:t> in the bin directory of the Hello project.</a:t>
            </a:r>
          </a:p>
          <a:p>
            <a:r>
              <a:rPr lang="en-GB" sz="4200" dirty="0"/>
              <a:t>In case of compilation errors, Eclipse puts a little red round bullet in front of problematic lines.</a:t>
            </a:r>
          </a:p>
          <a:p>
            <a:r>
              <a:rPr lang="en-GB" sz="4200" dirty="0"/>
              <a:t>Now you can </a:t>
            </a:r>
            <a:r>
              <a:rPr lang="en-GB" sz="4200" b="1" dirty="0"/>
              <a:t>run</a:t>
            </a:r>
            <a:r>
              <a:rPr lang="en-GB" sz="4200" dirty="0"/>
              <a:t> the program by pressing the round green button on the toolbar.</a:t>
            </a:r>
          </a:p>
          <a:p>
            <a:r>
              <a:rPr lang="en-GB" sz="4200" dirty="0"/>
              <a:t>The output of the program will be shown in the Console view panel in the lower part of Eclipse IDE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92949"/>
            <a:ext cx="6094474" cy="3203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773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Create a new project in Eclipse called </a:t>
            </a:r>
            <a:r>
              <a:rPr lang="en-GB" i="1" dirty="0"/>
              <a:t>Unit2</a:t>
            </a:r>
            <a:r>
              <a:rPr lang="en-GB" dirty="0"/>
              <a:t> and write a program that output your name and address in the Console view of Eclipse, for example:</a:t>
            </a:r>
          </a:p>
          <a:p>
            <a:pPr marL="0" indent="0">
              <a:buNone/>
            </a:pPr>
            <a:r>
              <a:rPr lang="en-GB" dirty="0"/>
              <a:t>		Alex Johnson</a:t>
            </a:r>
          </a:p>
          <a:p>
            <a:pPr marL="0" indent="0">
              <a:buNone/>
            </a:pPr>
            <a:r>
              <a:rPr lang="en-GB" dirty="0"/>
              <a:t>		23 Main Street</a:t>
            </a:r>
          </a:p>
          <a:p>
            <a:pPr marL="0" indent="0">
              <a:buNone/>
            </a:pPr>
            <a:r>
              <a:rPr lang="en-GB" dirty="0"/>
              <a:t>		New York, NY 10001</a:t>
            </a:r>
          </a:p>
          <a:p>
            <a:pPr marL="0" indent="0">
              <a:buNone/>
            </a:pPr>
            <a:r>
              <a:rPr lang="en-GB" dirty="0"/>
              <a:t>		USA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54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Why Learn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363272" cy="456937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Java remains one of the most popular computer programming languages.</a:t>
            </a:r>
          </a:p>
          <a:p>
            <a:r>
              <a:rPr lang="en-GB" dirty="0"/>
              <a:t>Mobile Android development is done in Java</a:t>
            </a:r>
          </a:p>
          <a:p>
            <a:r>
              <a:rPr lang="en-GB" dirty="0"/>
              <a:t>Lots of enterprise applications have been developed and are still being developed with Java</a:t>
            </a:r>
          </a:p>
          <a:p>
            <a:r>
              <a:rPr lang="en-GB" dirty="0"/>
              <a:t>Large code base of already written applications</a:t>
            </a:r>
          </a:p>
          <a:p>
            <a:r>
              <a:rPr lang="en-GB" dirty="0"/>
              <a:t>Java is Object-Oriented Programming Language</a:t>
            </a:r>
          </a:p>
          <a:p>
            <a:r>
              <a:rPr lang="en-GB" dirty="0"/>
              <a:t>Java is Platform Independent</a:t>
            </a:r>
          </a:p>
          <a:p>
            <a:r>
              <a:rPr lang="en-GB" dirty="0"/>
              <a:t>There are several million of professional Java developers out there who are ready to help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42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THE LIFE CYCLE OF A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09120"/>
          </a:xfrm>
        </p:spPr>
        <p:txBody>
          <a:bodyPr>
            <a:noAutofit/>
          </a:bodyPr>
          <a:lstStyle/>
          <a:p>
            <a:r>
              <a:rPr lang="en-GB" sz="2400" dirty="0"/>
              <a:t>There are different types of programming languages. In some of them you write the text of the program (</a:t>
            </a:r>
            <a:r>
              <a:rPr lang="en-GB" sz="2400" b="1" dirty="0"/>
              <a:t>source code</a:t>
            </a:r>
            <a:r>
              <a:rPr lang="en-GB" sz="2400" dirty="0"/>
              <a:t>) and can execute this program right away. These are </a:t>
            </a:r>
            <a:r>
              <a:rPr lang="en-GB" sz="2400" b="1" dirty="0"/>
              <a:t>interpreted</a:t>
            </a:r>
            <a:r>
              <a:rPr lang="en-GB" sz="2400" dirty="0"/>
              <a:t> </a:t>
            </a:r>
            <a:r>
              <a:rPr lang="en-GB" sz="2400" b="1" dirty="0"/>
              <a:t>languages</a:t>
            </a:r>
            <a:r>
              <a:rPr lang="en-GB" sz="2400" dirty="0"/>
              <a:t> (e.g., JavaScript).</a:t>
            </a:r>
          </a:p>
          <a:p>
            <a:r>
              <a:rPr lang="en-GB" sz="2400" dirty="0"/>
              <a:t>Java requires the source code of your program to be compiled first. It gets converted to machine-specific code termed (</a:t>
            </a:r>
            <a:r>
              <a:rPr lang="en-GB" sz="2400" b="1" dirty="0"/>
              <a:t>bytecode</a:t>
            </a:r>
            <a:r>
              <a:rPr lang="en-GB" sz="2400" dirty="0"/>
              <a:t>) that is understood by some run-time engine or a virtual machine.</a:t>
            </a:r>
          </a:p>
          <a:p>
            <a:r>
              <a:rPr lang="en-GB" sz="2400" dirty="0"/>
              <a:t>Not only will the program be checked for syntax errors by a Java compiler, but some other libraries of Java code can be added (</a:t>
            </a:r>
            <a:r>
              <a:rPr lang="en-GB" sz="2400" i="1" dirty="0"/>
              <a:t>linked</a:t>
            </a:r>
            <a:r>
              <a:rPr lang="en-GB" sz="2400" dirty="0"/>
              <a:t>) to your program after the compilation is complete (deployment stage).</a:t>
            </a:r>
          </a:p>
        </p:txBody>
      </p:sp>
    </p:spTree>
    <p:extLst>
      <p:ext uri="{BB962C8B-B14F-4D97-AF65-F5344CB8AC3E}">
        <p14:creationId xmlns:p14="http://schemas.microsoft.com/office/powerpoint/2010/main" val="214563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1201"/>
            <a:ext cx="8229600" cy="1143000"/>
          </a:xfrm>
        </p:spPr>
        <p:txBody>
          <a:bodyPr/>
          <a:lstStyle/>
          <a:p>
            <a:r>
              <a:rPr lang="en-GB" b="1" dirty="0"/>
              <a:t>JDK and JRE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25000" lnSpcReduction="20000"/>
          </a:bodyPr>
          <a:lstStyle/>
          <a:p>
            <a:r>
              <a:rPr lang="en-GB" sz="11200" dirty="0"/>
              <a:t>JAVA is both a programming language and also a platform</a:t>
            </a:r>
          </a:p>
          <a:p>
            <a:r>
              <a:rPr lang="en-GB" sz="11200" dirty="0"/>
              <a:t>Java Development Kit (JDK) is required to develop and run programs</a:t>
            </a:r>
          </a:p>
          <a:p>
            <a:r>
              <a:rPr lang="en-GB" sz="11200" dirty="0"/>
              <a:t>Java </a:t>
            </a:r>
            <a:r>
              <a:rPr lang="en-GB" sz="11200" dirty="0" err="1"/>
              <a:t>RunTme</a:t>
            </a:r>
            <a:r>
              <a:rPr lang="en-GB" sz="11200" dirty="0"/>
              <a:t> Environment (JRE) is required to run programs.</a:t>
            </a:r>
          </a:p>
          <a:p>
            <a:r>
              <a:rPr lang="en-GB" sz="11200" dirty="0"/>
              <a:t>Thus, Users of JAVA programs must have the JRE installed to run the program(s), whiles developers needs the JDK to develop JAVA programs and run them. The </a:t>
            </a:r>
            <a:r>
              <a:rPr lang="en-GB" sz="11200" b="1" dirty="0"/>
              <a:t>JDK includes the JRE</a:t>
            </a:r>
          </a:p>
          <a:p>
            <a:r>
              <a:rPr lang="en-GB" sz="11200" dirty="0"/>
              <a:t>We can write the source code of our Java program in any plain text editor that we prefer (Notepad, </a:t>
            </a:r>
            <a:r>
              <a:rPr lang="en-GB" sz="11200" dirty="0" err="1"/>
              <a:t>TextEdit</a:t>
            </a:r>
            <a:r>
              <a:rPr lang="en-GB" sz="11200" dirty="0"/>
              <a:t>, vi, etc.), but to compile our program we’ll need additional tools and code libraries that are included in the Java Development Kit (JDK).</a:t>
            </a:r>
          </a:p>
          <a:p>
            <a:r>
              <a:rPr lang="en-GB" sz="11200" dirty="0"/>
              <a:t>Because we’ll be developing JAVA programs, we have to download the JDK</a:t>
            </a:r>
            <a:endParaRPr lang="en-GB" sz="9600" dirty="0"/>
          </a:p>
          <a:p>
            <a:endParaRPr lang="en-GB" sz="112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16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Java Editions:  SE, EE,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Because we’ll be developing JAVA programs, we have to download the JDK from oracle.com</a:t>
            </a:r>
          </a:p>
          <a:p>
            <a:r>
              <a:rPr lang="en-GB" dirty="0"/>
              <a:t>Java SE: Java Standard Edition (a.k.a. J2SE)</a:t>
            </a:r>
          </a:p>
          <a:p>
            <a:r>
              <a:rPr lang="en-GB" dirty="0"/>
              <a:t>Java EE: Java Enterprise Edition (a.k.a. J2EE)</a:t>
            </a:r>
          </a:p>
          <a:p>
            <a:r>
              <a:rPr lang="en-GB" dirty="0"/>
              <a:t>Java EE includes a set of technologies built on top of Java SE: Servlets, JSP, JSF, EJB, JMS, etc.</a:t>
            </a:r>
          </a:p>
          <a:p>
            <a:r>
              <a:rPr lang="en-GB" dirty="0"/>
              <a:t>Java ME: Java Micro Edition</a:t>
            </a:r>
          </a:p>
          <a:p>
            <a:r>
              <a:rPr lang="en-GB" dirty="0"/>
              <a:t>All Java programs </a:t>
            </a:r>
            <a:r>
              <a:rPr lang="en-GB" i="1" dirty="0"/>
              <a:t>run</a:t>
            </a:r>
            <a:r>
              <a:rPr lang="en-GB" dirty="0"/>
              <a:t> inside the Java Virtual Machine (JVM or JRE) and this gives JAVA programs the added advantages of been </a:t>
            </a:r>
            <a:r>
              <a:rPr lang="en-GB" b="1" dirty="0"/>
              <a:t>secure</a:t>
            </a:r>
            <a:r>
              <a:rPr lang="en-GB" dirty="0"/>
              <a:t> and </a:t>
            </a:r>
            <a:r>
              <a:rPr lang="en-GB" b="1" dirty="0"/>
              <a:t>portable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82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TYPES OF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JAVA is general-purpose programming language: Thus we can use JAVA to create: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Stand-alone applications that run independently on the user’s computer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Applet/Servlet that run under the control of a Web browser/Web Sever respectively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What is an Applet?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What is a Servlet?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Midlet</a:t>
            </a:r>
            <a:r>
              <a:rPr lang="en-GB" dirty="0"/>
              <a:t>: Mobile applications that run on mobile devices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7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490066"/>
          </a:xfrm>
        </p:spPr>
        <p:txBody>
          <a:bodyPr>
            <a:noAutofit/>
          </a:bodyPr>
          <a:lstStyle/>
          <a:p>
            <a:r>
              <a:rPr lang="en-GB" sz="2800" b="1" dirty="0"/>
              <a:t>SETTING UP YOUR JAVA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219256" cy="536145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order to begin </a:t>
            </a:r>
            <a:r>
              <a:rPr lang="en-GB" b="1" dirty="0"/>
              <a:t>creating</a:t>
            </a:r>
            <a:r>
              <a:rPr lang="en-GB" dirty="0"/>
              <a:t> our Java programs, the ‘Java Class Libraries’ and ‘</a:t>
            </a:r>
            <a:r>
              <a:rPr lang="en-GB" dirty="0" err="1"/>
              <a:t>javac</a:t>
            </a:r>
            <a:r>
              <a:rPr lang="en-GB" dirty="0"/>
              <a:t>’ compiler needs to be installed on your computer.</a:t>
            </a:r>
          </a:p>
          <a:p>
            <a:r>
              <a:rPr lang="en-GB" dirty="0"/>
              <a:t>In order to </a:t>
            </a:r>
            <a:r>
              <a:rPr lang="en-GB" b="1" dirty="0"/>
              <a:t>run</a:t>
            </a:r>
            <a:r>
              <a:rPr lang="en-GB" dirty="0"/>
              <a:t> java program, the ‘JRE’ needs to be installed on your computer to supply the ‘java’ interpreter.</a:t>
            </a:r>
          </a:p>
          <a:p>
            <a:r>
              <a:rPr lang="en-GB" dirty="0"/>
              <a:t>All of the above components are contained in a freely downloadable package called the ‘JDK’ from oracle.com</a:t>
            </a:r>
          </a:p>
          <a:p>
            <a:r>
              <a:rPr lang="en-GB" dirty="0"/>
              <a:t> We’ll download J2SE for creating our stand-alone applications (perform a </a:t>
            </a:r>
            <a:r>
              <a:rPr lang="en-GB" b="1" dirty="0" err="1"/>
              <a:t>jdk</a:t>
            </a:r>
            <a:r>
              <a:rPr lang="en-GB" dirty="0"/>
              <a:t> </a:t>
            </a:r>
            <a:r>
              <a:rPr lang="en-GB" b="1" dirty="0"/>
              <a:t>download </a:t>
            </a:r>
            <a:r>
              <a:rPr lang="en-GB" dirty="0"/>
              <a:t>search on </a:t>
            </a:r>
            <a:r>
              <a:rPr lang="en-GB" b="1" i="1" dirty="0"/>
              <a:t>google.com</a:t>
            </a:r>
            <a:r>
              <a:rPr lang="en-GB" dirty="0"/>
              <a:t> and download the latest version of the JDK for your Operating System) </a:t>
            </a:r>
            <a:r>
              <a:rPr lang="en-GB" dirty="0">
                <a:hlinkClick r:id="rId2"/>
              </a:rPr>
              <a:t>http://www.oracle.com/technetwork/java/javase/downloads/jdk8-downloads-2133151.html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62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Installing JDK on Windows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96420"/>
            <a:ext cx="6480720" cy="493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37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1852</Words>
  <Application>Microsoft Office PowerPoint</Application>
  <PresentationFormat>On-screen Show (4:3)</PresentationFormat>
  <Paragraphs>171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 DIT 219: PROGRAMMING WITH JAVA  Unit1: Lesson1 Introduction to JAVA</vt:lpstr>
      <vt:lpstr>  Learning Objectives  </vt:lpstr>
      <vt:lpstr>Why Learn Java?</vt:lpstr>
      <vt:lpstr>THE LIFE CYCLE OF A JAVA PROGRAM</vt:lpstr>
      <vt:lpstr>JDK and JRE</vt:lpstr>
      <vt:lpstr>Java Editions:  SE, EE, and ME</vt:lpstr>
      <vt:lpstr>TYPES OF JAVA PROGRAMS</vt:lpstr>
      <vt:lpstr>SETTING UP YOUR JAVA DEVELOPMENT ENVIRONMENT</vt:lpstr>
      <vt:lpstr>Installing JDK on Windows</vt:lpstr>
      <vt:lpstr>SETTING YOUR JAVA PATH and TESTING YOUR DEVELOPMENT ENVIRONMENT </vt:lpstr>
      <vt:lpstr>YOUR FIRST JAVA PROGRAM: HELLO WORLD</vt:lpstr>
      <vt:lpstr>Three steps to run the Java program</vt:lpstr>
      <vt:lpstr>Compiling and running HelloWorld</vt:lpstr>
      <vt:lpstr>JAVA PROGRAM STRUCTURE</vt:lpstr>
      <vt:lpstr>Eclipse IDE</vt:lpstr>
      <vt:lpstr>Downloading and Installing Eclipse</vt:lpstr>
      <vt:lpstr>Eclipse Java EE IDE Workspace</vt:lpstr>
      <vt:lpstr>Creating a new Project named ‘Hello’ in Eclipse</vt:lpstr>
      <vt:lpstr>Creating a new Project named ‘Hello’ in Eclipse</vt:lpstr>
      <vt:lpstr>Creating the HelloWorld Class in Eclipse</vt:lpstr>
      <vt:lpstr>WHAT ARE JAVA PACKAGES?</vt:lpstr>
      <vt:lpstr>Java Packages Naming Conventions</vt:lpstr>
      <vt:lpstr>The initial code for the class HelloWorld in Eclipse</vt:lpstr>
      <vt:lpstr>Homework</vt:lpstr>
    </vt:vector>
  </TitlesOfParts>
  <Company>Roehampton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 551: Developmental Enterprise Systems  Unit1: Introduction and Java Programming Basics</dc:title>
  <dc:creator>FRIM-PC</dc:creator>
  <cp:lastModifiedBy>Emmanuel Mawuli Lagoh</cp:lastModifiedBy>
  <cp:revision>71</cp:revision>
  <cp:lastPrinted>2015-11-05T15:44:43Z</cp:lastPrinted>
  <dcterms:created xsi:type="dcterms:W3CDTF">2015-11-05T11:53:13Z</dcterms:created>
  <dcterms:modified xsi:type="dcterms:W3CDTF">2023-03-19T17:30:29Z</dcterms:modified>
</cp:coreProperties>
</file>