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2"/>
  </p:notesMasterIdLst>
  <p:handoutMasterIdLst>
    <p:handoutMasterId r:id="rId23"/>
  </p:handoutMasterIdLst>
  <p:sldIdLst>
    <p:sldId id="267" r:id="rId5"/>
    <p:sldId id="278" r:id="rId6"/>
    <p:sldId id="298" r:id="rId7"/>
    <p:sldId id="284" r:id="rId8"/>
    <p:sldId id="288" r:id="rId9"/>
    <p:sldId id="289" r:id="rId10"/>
    <p:sldId id="287" r:id="rId11"/>
    <p:sldId id="286" r:id="rId12"/>
    <p:sldId id="290" r:id="rId13"/>
    <p:sldId id="297" r:id="rId14"/>
    <p:sldId id="299" r:id="rId15"/>
    <p:sldId id="291" r:id="rId16"/>
    <p:sldId id="292" r:id="rId17"/>
    <p:sldId id="293" r:id="rId18"/>
    <p:sldId id="294" r:id="rId19"/>
    <p:sldId id="295" r:id="rId20"/>
    <p:sldId id="296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599" autoAdjust="0"/>
  </p:normalViewPr>
  <p:slideViewPr>
    <p:cSldViewPr>
      <p:cViewPr varScale="1">
        <p:scale>
          <a:sx n="69" d="100"/>
          <a:sy n="69" d="100"/>
        </p:scale>
        <p:origin x="-560" y="-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pPr/>
              <a:t>6/20/2020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pPr/>
              <a:t>6/20/2020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6/20/2020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6/20/2020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23223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6/20/2020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85700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6/20/2020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99062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6/20/2020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xmlns="" val="552628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6/20/2020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60775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6/20/2020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42583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6/20/2020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65934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6/20/2020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1287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6/20/2020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58646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6/20/2020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05057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6/20/2020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556792"/>
            <a:ext cx="9435241" cy="2808312"/>
          </a:xfrm>
        </p:spPr>
        <p:txBody>
          <a:bodyPr>
            <a:normAutofit/>
          </a:bodyPr>
          <a:lstStyle/>
          <a:p>
            <a:r>
              <a:rPr lang="en-US" b="1" dirty="0"/>
              <a:t>RESTAURANT RECOMMENDATION SYSTEM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A8B4BA-3CA5-4B49-9ACB-9BC7217B11CE}"/>
              </a:ext>
            </a:extLst>
          </p:cNvPr>
          <p:cNvSpPr txBox="1"/>
          <p:nvPr/>
        </p:nvSpPr>
        <p:spPr>
          <a:xfrm>
            <a:off x="6814492" y="5116542"/>
            <a:ext cx="4104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2"/>
                </a:solidFill>
              </a:rPr>
              <a:t>170030472 – J.Lakshmi Sai Pushkala</a:t>
            </a:r>
          </a:p>
          <a:p>
            <a:r>
              <a:rPr lang="en-IN" sz="2000" dirty="0">
                <a:solidFill>
                  <a:schemeClr val="tx2"/>
                </a:solidFill>
              </a:rPr>
              <a:t>170030561 – Kapa Kushwanth</a:t>
            </a:r>
          </a:p>
          <a:p>
            <a:r>
              <a:rPr lang="en-IN" sz="2000" dirty="0">
                <a:solidFill>
                  <a:schemeClr val="tx2"/>
                </a:solidFill>
              </a:rPr>
              <a:t>170031125 – R.Naga Swetha Anogini</a:t>
            </a:r>
          </a:p>
        </p:txBody>
      </p:sp>
    </p:spTree>
    <p:extLst>
      <p:ext uri="{BB962C8B-B14F-4D97-AF65-F5344CB8AC3E}">
        <p14:creationId xmlns:p14="http://schemas.microsoft.com/office/powerpoint/2010/main" xmlns="" val="2707543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CA487-CF05-4507-9491-3E576F61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764952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PSEUDO CODE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F8B936-FDF6-48E4-B593-F61FA79FB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556792"/>
            <a:ext cx="9751060" cy="45138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matrix_factorization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matrix_factorization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(R, P, Q, steps=25, gamma=0.001,lamda=0.02):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   for step in range(steps):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       for 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in 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R.index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           for j in 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R.columns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               if R.loc[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]&gt;0: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                   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eij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=R.loc[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]-np.dot(P.loc[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],Q.loc[j])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                   P.loc[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]=P.loc[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]+gamma*(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eij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Q.loc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[j]-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lamda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P.loc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                  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Q.loc[j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]=Q.loc[j]+gamma*(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eij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P.loc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]-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lamda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Q.loc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[j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8491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876" y="857232"/>
            <a:ext cx="10019067" cy="51419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e=0	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for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in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R.index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           for j in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R.columns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               if R.loc[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]&gt;0: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                   e= e +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pow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(R.loc[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]-np.dot(P.loc[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],Q.loc[j]),2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lamda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pow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np.linalg.norm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(P.loc[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]),2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+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pow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np.linalg.norm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(Q.loc[j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]),2))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       if e&lt;0.001: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           break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       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   return P,Q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398F07-1191-4D18-80B1-B9E56CBA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908968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1D4BF4-6FE1-4CC3-89BD-F2D785C6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556792"/>
            <a:ext cx="9751060" cy="4513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(Static Input):</a:t>
            </a:r>
          </a:p>
          <a:p>
            <a:pPr marL="0" indent="0">
              <a:buNone/>
            </a:pPr>
            <a:r>
              <a:rPr lang="en-IN" sz="2200" dirty="0"/>
              <a:t>Output 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F7B3AB1-53C4-4A1B-BA6C-1DA62B89E76F}"/>
              </a:ext>
            </a:extLst>
          </p:cNvPr>
          <p:cNvPicPr/>
          <p:nvPr/>
        </p:nvPicPr>
        <p:blipFill rotWithShape="1">
          <a:blip r:embed="rId2"/>
          <a:srcRect t="60078"/>
          <a:stretch/>
        </p:blipFill>
        <p:spPr>
          <a:xfrm>
            <a:off x="2566020" y="2852936"/>
            <a:ext cx="7776864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7368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EA8AB1D-0032-416C-B110-E44195D7B93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124744"/>
            <a:ext cx="9750425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47249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772A3E-8E22-4198-A1B7-86A956D5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(Dynamic Input)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FF51F1-9A1D-4783-81B5-E0BEE16C1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200" dirty="0"/>
              <a:t>Input : words = input()</a:t>
            </a:r>
          </a:p>
          <a:p>
            <a:pPr marL="0" indent="0">
              <a:buNone/>
            </a:pPr>
            <a:r>
              <a:rPr lang="en-IN" sz="2200" dirty="0"/>
              <a:t>	I want to have a delightful dinner</a:t>
            </a:r>
          </a:p>
          <a:p>
            <a:pPr marL="0" indent="0">
              <a:buNone/>
            </a:pPr>
            <a:r>
              <a:rPr lang="en-IN" sz="2200" dirty="0"/>
              <a:t>Output 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427A072-03D1-4017-B73B-3508B2401C3F}"/>
              </a:ext>
            </a:extLst>
          </p:cNvPr>
          <p:cNvPicPr/>
          <p:nvPr/>
        </p:nvPicPr>
        <p:blipFill rotWithShape="1">
          <a:blip r:embed="rId2"/>
          <a:srcRect t="53953"/>
          <a:stretch/>
        </p:blipFill>
        <p:spPr>
          <a:xfrm>
            <a:off x="2638028" y="3140968"/>
            <a:ext cx="806489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7567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5CB0D4C-2141-4552-99E0-ABF7A9A341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196752"/>
            <a:ext cx="9750425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69542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AD209B-FF4A-4EBB-BB04-D4281F0A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94C88F-99AB-4C90-A304-5B541A060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 project Restaurant Recommendation System was built by using latent factor collaborative filtering or matrix factorization.</a:t>
            </a:r>
            <a:endParaRPr lang="en-IN" dirty="0"/>
          </a:p>
          <a:p>
            <a:pPr algn="just">
              <a:lnSpc>
                <a:spcPct val="150000"/>
              </a:lnSpc>
            </a:pPr>
            <a:r>
              <a:rPr lang="en-US" dirty="0"/>
              <a:t>In this project, we developed a model that could recommend the restaurant based on the choice of the user’s interest.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73537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7BF52C-B3C8-425F-93D9-8BBCEE7C9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740021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2639085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836960"/>
          </a:xfrm>
        </p:spPr>
        <p:txBody>
          <a:bodyPr>
            <a:normAutofit/>
          </a:bodyPr>
          <a:lstStyle/>
          <a:p>
            <a:r>
              <a:rPr lang="en-US" sz="3600" dirty="0"/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13893" y="1556792"/>
            <a:ext cx="9556050" cy="46805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Aim of Project</a:t>
            </a:r>
          </a:p>
          <a:p>
            <a:r>
              <a:rPr lang="en-US" dirty="0"/>
              <a:t>Introduction</a:t>
            </a:r>
          </a:p>
          <a:p>
            <a:r>
              <a:rPr lang="en-IN" dirty="0"/>
              <a:t>Existing Technology</a:t>
            </a:r>
          </a:p>
          <a:p>
            <a:r>
              <a:rPr lang="en-IN" dirty="0"/>
              <a:t>Proposed System</a:t>
            </a:r>
          </a:p>
          <a:p>
            <a:r>
              <a:rPr lang="en-IN" dirty="0"/>
              <a:t>Scope</a:t>
            </a:r>
          </a:p>
          <a:p>
            <a:r>
              <a:rPr lang="en-IN" dirty="0"/>
              <a:t>Methodology</a:t>
            </a:r>
          </a:p>
          <a:p>
            <a:r>
              <a:rPr lang="en-IN" dirty="0" smtClean="0"/>
              <a:t>Pseudo Code</a:t>
            </a:r>
            <a:endParaRPr lang="en-IN" dirty="0"/>
          </a:p>
          <a:p>
            <a:r>
              <a:rPr lang="en-IN" dirty="0"/>
              <a:t>Results</a:t>
            </a:r>
          </a:p>
          <a:p>
            <a:r>
              <a:rPr lang="en-IN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6464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F8248D-EC16-4218-9B20-10A0146A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980976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AIM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92DC7B-00BC-4E72-A641-90E172415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0808"/>
            <a:ext cx="9751060" cy="4369792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</a:pPr>
            <a:r>
              <a:rPr lang="en-IN" dirty="0"/>
              <a:t>The main aim of this project </a:t>
            </a:r>
            <a:r>
              <a:rPr lang="en-US" dirty="0"/>
              <a:t>is to build a restaurant recommendation system that provides personalized restaurant recommendations(such as ambience, type of food, taste of the food, </a:t>
            </a:r>
            <a:r>
              <a:rPr lang="en-US" dirty="0" err="1"/>
              <a:t>etc</a:t>
            </a:r>
            <a:r>
              <a:rPr lang="en-US" dirty="0"/>
              <a:t>) to users </a:t>
            </a:r>
            <a:r>
              <a:rPr lang="en-IN" dirty="0"/>
              <a:t>based on his priorities</a:t>
            </a:r>
            <a:r>
              <a:rPr lang="en-US" dirty="0"/>
              <a:t>. 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dirty="0"/>
              <a:t>Since different people have different food preferences and dietary restrictions, we perform careful feature selection to take advantage of the information reflected in a user’s reviews.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46092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39BF33-D585-486B-9191-B330D006C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908968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E8DEBF-3BAF-488B-B000-BC4B2E36B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556792"/>
            <a:ext cx="9751060" cy="451380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Recommender Systems or Recommendation Systems are simple algorithms that provide the most relevant and accurate items to the user by filtering useful stuff from a huge pool of information base.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Recommendation engines discover data patterns in the data set by learning consumers’ choices and produces the outcomes that co-relates to their needs and interests.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Our project is to develop similar recommendation system related to restaurants.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48298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F7A865-F5E8-42FB-AEF5-F93DAFA3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764952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EXISTING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971E95-0C72-43D9-9D9F-7E28C25B8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340768"/>
            <a:ext cx="9751060" cy="4729832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600" dirty="0"/>
              <a:t>While many existing recommender systems mainly target individuals, there is a remarkable increase of recommender systems which generate suggestions for groups.</a:t>
            </a:r>
          </a:p>
          <a:p>
            <a:pPr algn="just">
              <a:lnSpc>
                <a:spcPct val="150000"/>
              </a:lnSpc>
            </a:pPr>
            <a:r>
              <a:rPr lang="en-US" sz="2600" dirty="0"/>
              <a:t>Group scenarios are especially popular in the </a:t>
            </a:r>
            <a:r>
              <a:rPr lang="en-US" sz="2600" i="1" dirty="0"/>
              <a:t>food domain</a:t>
            </a:r>
            <a:r>
              <a:rPr lang="en-US" sz="2600" dirty="0"/>
              <a:t> in which a group of people make a party or simply have a meal together.</a:t>
            </a:r>
          </a:p>
          <a:p>
            <a:pPr algn="just">
              <a:lnSpc>
                <a:spcPct val="150000"/>
              </a:lnSpc>
            </a:pPr>
            <a:r>
              <a:rPr lang="en-US" sz="2600" dirty="0"/>
              <a:t>However, the complexity significantly increases when food recommender systems need to take into account the preferences of all group members and strategies for achieving the consensus within group members.</a:t>
            </a:r>
            <a:endParaRPr lang="en-IN" sz="2600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7157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4B302E-B7D3-4BB8-B522-1DA50734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6161F2-19D4-4376-B4D5-1A83B4484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In this system, we develop a restaurant recommendation system using the Latent Factor Collaborative Filtering Optimization.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This system recommends restaurants for users or group of users based on their preferences such as beautiful ambience, good food, tasteful desserts and so.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This system provides personalized restaurant recommendations to users.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12479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B1225F-78D8-491E-B571-3E6E3F61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908968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155EC6-53A1-4CDD-B5B4-7FAA51B3F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Restaurant Recommendation Systems has a wide scope in the future. At present, there are few food delivery applications which take help of the restaurant recommendation systems. There is a necessary scope in increasing the efficiency of the system.</a:t>
            </a:r>
            <a:endParaRPr lang="en-IN" dirty="0"/>
          </a:p>
          <a:p>
            <a:pPr algn="just">
              <a:lnSpc>
                <a:spcPct val="150000"/>
              </a:lnSpc>
            </a:pPr>
            <a:r>
              <a:rPr lang="en-US" dirty="0"/>
              <a:t>The scope of the application is as that: The restaurants and hotels within the valley will be listed in the application.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49153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9F3DC5-60B8-4FC0-AD12-83F909F74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764952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D73552-00DF-4C30-83DA-65489922B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196752"/>
            <a:ext cx="9937104" cy="487384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dirty="0"/>
              <a:t>This system doesn’t require description of the data hence it recommends without knowing anything about the products.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Collaborative filtering is the type of recommendation algorithm that bases its predictions and recommendations on the rating or </a:t>
            </a:r>
            <a:r>
              <a:rPr lang="en-IN" dirty="0" err="1"/>
              <a:t>behavior</a:t>
            </a:r>
            <a:r>
              <a:rPr lang="en-IN" dirty="0"/>
              <a:t> of other users in the system. The fundamental idea of collaborative filtering is to find other users in the community that share opinions.</a:t>
            </a:r>
          </a:p>
          <a:p>
            <a:pPr algn="just">
              <a:lnSpc>
                <a:spcPct val="110000"/>
              </a:lnSpc>
            </a:pPr>
            <a:r>
              <a:rPr lang="en-IN" dirty="0"/>
              <a:t>There are two popular approaches of collaborative filtering: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N" dirty="0"/>
              <a:t>	1.</a:t>
            </a:r>
            <a:r>
              <a:rPr lang="en-IN" b="1" dirty="0"/>
              <a:t> User-based approach</a:t>
            </a:r>
            <a:endParaRPr lang="en-IN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en-IN" dirty="0"/>
              <a:t>	2.</a:t>
            </a:r>
            <a:r>
              <a:rPr lang="en-IN" b="1" dirty="0"/>
              <a:t> Item-based approach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04636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4B275B-B00F-4BDD-A739-A5E096F24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620688"/>
            <a:ext cx="9751060" cy="568863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b="1" dirty="0"/>
              <a:t>Matrix Factorization or Latent Factor Collaborative Filtering</a:t>
            </a:r>
            <a:endParaRPr lang="en-IN" dirty="0"/>
          </a:p>
          <a:p>
            <a:pPr algn="just">
              <a:lnSpc>
                <a:spcPct val="150000"/>
              </a:lnSpc>
            </a:pPr>
            <a:r>
              <a:rPr lang="en-IN" dirty="0"/>
              <a:t>Matrix factorization is a class of collaborative filtering algorithms used in recommender systems. 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Matrix factorization algorithms work by decomposing the user-item interaction matrix into the product of two lower dimensionality rectangular matrices.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A Recommendation System is an information filtering system that seeks to predict the rating a user would give for the item (in this case a restaurant). We can break down the large matrix of ratings from users and items into two smaller matrixes of user-feature and item-feature.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9846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151</TotalTime>
  <Words>416</Words>
  <Application>Microsoft Office PowerPoint</Application>
  <PresentationFormat>Custom</PresentationFormat>
  <Paragraphs>74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Books Classic 16x9</vt:lpstr>
      <vt:lpstr>RESTAURANT RECOMMENDATION SYSTEM </vt:lpstr>
      <vt:lpstr>Contents</vt:lpstr>
      <vt:lpstr>AIM OF PROJECT</vt:lpstr>
      <vt:lpstr>INTRODUCTION</vt:lpstr>
      <vt:lpstr>EXISTING TECHNOLOGY</vt:lpstr>
      <vt:lpstr>PROPOSED SYSTEM</vt:lpstr>
      <vt:lpstr>SCOPE</vt:lpstr>
      <vt:lpstr>METHODOLOGY</vt:lpstr>
      <vt:lpstr>Slide 9</vt:lpstr>
      <vt:lpstr>PSEUDO CODE</vt:lpstr>
      <vt:lpstr>Slide 11</vt:lpstr>
      <vt:lpstr>RESULTS</vt:lpstr>
      <vt:lpstr>Slide 13</vt:lpstr>
      <vt:lpstr>(Dynamic Input)</vt:lpstr>
      <vt:lpstr>Slide 15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RECOMMENDATION SYSTEM</dc:title>
  <dc:creator>Rayapudi Naga Swetha Anogini</dc:creator>
  <cp:lastModifiedBy>DELL</cp:lastModifiedBy>
  <cp:revision>19</cp:revision>
  <dcterms:created xsi:type="dcterms:W3CDTF">2020-06-20T11:45:10Z</dcterms:created>
  <dcterms:modified xsi:type="dcterms:W3CDTF">2020-06-20T15:40:08Z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