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8"/>
  </p:notesMasterIdLst>
  <p:sldIdLst>
    <p:sldId id="256" r:id="rId2"/>
    <p:sldId id="277" r:id="rId3"/>
    <p:sldId id="278" r:id="rId4"/>
    <p:sldId id="279" r:id="rId5"/>
    <p:sldId id="280" r:id="rId6"/>
    <p:sldId id="281" r:id="rId7"/>
    <p:sldId id="282" r:id="rId8"/>
    <p:sldId id="283" r:id="rId9"/>
    <p:sldId id="284" r:id="rId10"/>
    <p:sldId id="286" r:id="rId11"/>
    <p:sldId id="287" r:id="rId12"/>
    <p:sldId id="288" r:id="rId13"/>
    <p:sldId id="289" r:id="rId14"/>
    <p:sldId id="291" r:id="rId15"/>
    <p:sldId id="292"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FF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p:restoredTop sz="74874" autoAdjust="0"/>
  </p:normalViewPr>
  <p:slideViewPr>
    <p:cSldViewPr snapToGrid="0" snapToObjects="1">
      <p:cViewPr varScale="1">
        <p:scale>
          <a:sx n="64" d="100"/>
          <a:sy n="64" d="100"/>
        </p:scale>
        <p:origin x="1382" y="62"/>
      </p:cViewPr>
      <p:guideLst/>
    </p:cSldViewPr>
  </p:slideViewPr>
  <p:outlineViewPr>
    <p:cViewPr>
      <p:scale>
        <a:sx n="33" d="100"/>
        <a:sy n="33" d="100"/>
      </p:scale>
      <p:origin x="0" y="-8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9/30/2021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rKapalko_MIS543-M8_PortfolioProject_(slides).pptx</a:t>
            </a:r>
          </a:p>
          <a:p>
            <a:endParaRPr lang="en-US" dirty="0"/>
          </a:p>
          <a:p>
            <a:r>
              <a:rPr lang="en-US" sz="1200" b="1" dirty="0"/>
              <a:t>A Case Study of Software Development Life Cycle Efficiency</a:t>
            </a:r>
          </a:p>
          <a:p>
            <a:r>
              <a:rPr lang="en-US" dirty="0"/>
              <a:t>Richard Kapalko</a:t>
            </a:r>
          </a:p>
          <a:p>
            <a:r>
              <a:rPr lang="en-US" dirty="0"/>
              <a:t>Colorado State University Global</a:t>
            </a:r>
          </a:p>
          <a:p>
            <a:r>
              <a:rPr lang="en-US" dirty="0"/>
              <a:t>MIS581-M8: Capstone Project</a:t>
            </a:r>
          </a:p>
          <a:p>
            <a:r>
              <a:rPr lang="en-US" dirty="0"/>
              <a:t>October 10, 2021</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Times New Roman" panose="02020603050405020304" pitchFamily="18" charset="0"/>
              </a:rPr>
              <a:t>Nineteen teams finished 2,037 Stories totaling 12,618 state transitions.  Along with calculated fields Lead-Time and Activity-Ratio, this data was organized in a PostgreSQL database.  The WorkItems dimension table is a static look-up with four Story characteristics.  The Transactions fact table houses SDLC state changes with FromState, ToState, and DateTime.  This datamart schema is a vital component to allow for future scalability across the business with big data in a distributed environment (Patel, 2019).</a:t>
            </a:r>
            <a:r>
              <a:rPr lang="en-US" sz="1200" i="1" dirty="0">
                <a:effectLst/>
                <a:latin typeface="Arial" panose="020B0604020202020204" pitchFamily="34" charset="0"/>
                <a:ea typeface="Calibri" panose="020F0502020204030204" pitchFamily="34" charset="0"/>
                <a:cs typeface="Times New Roman" panose="02020603050405020304" pitchFamily="18" charset="0"/>
              </a:rPr>
              <a:t>  </a:t>
            </a:r>
            <a:r>
              <a:rPr lang="en-US" sz="1200" dirty="0">
                <a:effectLst/>
                <a:latin typeface="Arial" panose="020B0604020202020204" pitchFamily="34" charset="0"/>
                <a:ea typeface="Calibri" panose="020F0502020204030204" pitchFamily="34" charset="0"/>
                <a:cs typeface="Times New Roman" panose="02020603050405020304" pitchFamily="18" charset="0"/>
              </a:rPr>
              <a:t>The project used structured data only because security is more difficult with unstructured data (Islam &amp; Islam, 2014). </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dirty="0"/>
          </a:p>
        </p:txBody>
      </p:sp>
    </p:spTree>
    <p:extLst>
      <p:ext uri="{BB962C8B-B14F-4D97-AF65-F5344CB8AC3E}">
        <p14:creationId xmlns:p14="http://schemas.microsoft.com/office/powerpoint/2010/main" val="6437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effectLst/>
                <a:latin typeface="Times New Roman" panose="02020603050405020304" pitchFamily="18" charset="0"/>
                <a:ea typeface="Calibri" panose="020F0502020204030204" pitchFamily="34" charset="0"/>
              </a:rPr>
              <a:t>Research Question 1 was answered by SMEs interacting with a Tableau visualization.  The visualization was designed to use filters that allow ad-hoc exploration of different combinations of teams and activity states.  This method enabled identification of significant areas of inactivity in the SDLC.</a:t>
            </a:r>
          </a:p>
          <a:p>
            <a:endParaRPr lang="en-US" sz="1800" i="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effectLst/>
                <a:latin typeface="Times New Roman" panose="02020603050405020304" pitchFamily="18" charset="0"/>
                <a:ea typeface="Calibri" panose="020F0502020204030204" pitchFamily="34" charset="0"/>
              </a:rPr>
              <a:t>Question 1 about significant waste activity was satisfied by graphical exploration in Tableau Public with SAS used for some summary statistics.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effectLst/>
                <a:latin typeface="Times New Roman" panose="02020603050405020304" pitchFamily="18" charset="0"/>
                <a:ea typeface="Calibri" panose="020F0502020204030204" pitchFamily="34" charset="0"/>
              </a:rPr>
              <a:t>Individual and group exploratory analysis using the project created interactive visualization (Kapalko, 2021) determined that delay waste obviously centers around waiting for development activity.  The research question is answered.  This result applies to all teams.  The SMEs gained immediate and actionable insight and therefore required no further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0" dirty="0">
              <a:effectLst/>
              <a:latin typeface="Times New Roman" panose="02020603050405020304" pitchFamily="18" charset="0"/>
              <a:ea typeface="Calibri" panose="020F0502020204030204" pitchFamily="34" charset="0"/>
            </a:endParaRPr>
          </a:p>
          <a:p>
            <a:endParaRPr lang="en-US" sz="1800" i="1" dirty="0">
              <a:effectLst/>
              <a:latin typeface="Times New Roman" panose="02020603050405020304" pitchFamily="18" charset="0"/>
            </a:endParaRPr>
          </a:p>
          <a:p>
            <a:endParaRPr lang="en-US" sz="1800" i="1"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1038349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effectLst/>
                <a:latin typeface="Times New Roman" panose="02020603050405020304" pitchFamily="18" charset="0"/>
                <a:ea typeface="Calibri" panose="020F0502020204030204" pitchFamily="34" charset="0"/>
              </a:rPr>
              <a:t>Research Question 2 was answered by reviewing the association between the two variables Story count and average Activity-Ratio per team.  SAS was used to perform relevant summary statistics, identification of outliers, and a Pearson Correlation test.  This method enables quantification of the strength of relationship.</a:t>
            </a:r>
          </a:p>
          <a:p>
            <a:endParaRPr lang="en-US" dirty="0"/>
          </a:p>
          <a:p>
            <a:r>
              <a:rPr lang="en-US" sz="1800" i="0" dirty="0">
                <a:effectLst/>
                <a:latin typeface="Times New Roman" panose="02020603050405020304" pitchFamily="18" charset="0"/>
                <a:ea typeface="Calibri" panose="020F0502020204030204" pitchFamily="34" charset="0"/>
              </a:rPr>
              <a:t>Hypothesis pair 2 addressed the correlation, a measure of linear relationship, between Story Count and Activity-Ratio.  Correlation is defined as the statistical association between two variables.  The technique of analysis was a simple Pearson Correlation test, with 5% confidence, on the related pairs.  The Count variable was considered as continuous, outliers were removed, and the assumption of linearity was reviewed.</a:t>
            </a:r>
          </a:p>
          <a:p>
            <a:endParaRPr lang="en-US" dirty="0"/>
          </a:p>
          <a:p>
            <a:r>
              <a:rPr lang="en-US" sz="1800" i="0" dirty="0">
                <a:effectLst/>
                <a:latin typeface="Times New Roman" panose="02020603050405020304" pitchFamily="18" charset="0"/>
                <a:ea typeface="Calibri" panose="020F0502020204030204" pitchFamily="34" charset="0"/>
              </a:rPr>
              <a:t>The expectation was that teams with longer track record would have a higher average Activity-Ratio.  The data had an approximately normal distribution, are continuous, and one outlier was removed leaving 18 related pairs that meet the assumptions of the Pearson Correlation method.  The correlation coefficient of -0.43 indicated that an average strength of relationship exists with 7.5% confidence, but the relationship is opposite the stakeholders’ expectation and therefore extremely insightful.  The null hypothesis is not rejected that there is no positive correlation between teams’ Count and Activity-Ratio.  With this surprising analytical result, the more Stories a team completes does not statistically lend to higher Activity-Ratio.</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12</a:t>
            </a:fld>
            <a:endParaRPr lang="en-US" dirty="0"/>
          </a:p>
        </p:txBody>
      </p:sp>
    </p:spTree>
    <p:extLst>
      <p:ext uri="{BB962C8B-B14F-4D97-AF65-F5344CB8AC3E}">
        <p14:creationId xmlns:p14="http://schemas.microsoft.com/office/powerpoint/2010/main" val="244201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effectLst/>
                <a:latin typeface="Times New Roman" panose="02020603050405020304" pitchFamily="18" charset="0"/>
                <a:ea typeface="Calibri" panose="020F0502020204030204" pitchFamily="34" charset="0"/>
              </a:rPr>
              <a:t>Research Question 3 was answered by modeling the dataset’s three independent variables against the dependent variable Lead-Time with a multiple logistic regression per Story.  R was used to show that the assumptions were met, develop a regression model, and analyze the strength of results.</a:t>
            </a:r>
          </a:p>
          <a:p>
            <a:endParaRPr lang="en-US" sz="1800" i="1" dirty="0">
              <a:effectLst/>
              <a:latin typeface="Times New Roman" panose="02020603050405020304" pitchFamily="18" charset="0"/>
            </a:endParaRPr>
          </a:p>
          <a:p>
            <a:r>
              <a:rPr lang="en-US" sz="1800" i="0" dirty="0">
                <a:effectLst/>
                <a:latin typeface="Times New Roman" panose="02020603050405020304" pitchFamily="18" charset="0"/>
                <a:ea typeface="Calibri" panose="020F0502020204030204" pitchFamily="34" charset="0"/>
              </a:rPr>
              <a:t>Hypothesis pair 3 addressed the functional relationship between independent variables StoryPts, Deployed, and Priority and dependent variable Lead-Time.  The method used was multiple logistic regression.  During the analysis, the assumptions of logistic regression were reviewed including linear relationship between dependent and independent variables, normally distributed residuals, and no indication of multicollinearity.</a:t>
            </a:r>
          </a:p>
          <a:p>
            <a:endParaRPr lang="en-US" sz="1800" i="1" dirty="0">
              <a:effectLst/>
              <a:latin typeface="Times New Roman" panose="02020603050405020304" pitchFamily="18" charset="0"/>
            </a:endParaRPr>
          </a:p>
          <a:p>
            <a:r>
              <a:rPr lang="en-US" sz="1800" i="0" dirty="0">
                <a:effectLst/>
                <a:latin typeface="Times New Roman" panose="02020603050405020304" pitchFamily="18" charset="0"/>
              </a:rPr>
              <a:t>The Story records have several initial characteristics including estimated size, given priority, team assignment, and whether the Story was eventually deployed.  The project made reasonable assumptions that the relationships are linear, the variance of residuals are the same, observations are independent, and the respective data was normally distributed.  The generated linear model had the characteristics of extremely small p-value and R-squared of 2% which indicated that nearly none of Lead-Time is explained by initial characteristics of a Story. </a:t>
            </a:r>
          </a:p>
          <a:p>
            <a:pPr marL="0" marR="0" indent="457200">
              <a:lnSpc>
                <a:spcPct val="200000"/>
              </a:lnSpc>
              <a:spcBef>
                <a:spcPts val="0"/>
              </a:spcBef>
              <a:spcAft>
                <a:spcPts val="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analysis was extended by including team name with the result of 14% R-squared, but that was still much less than what was considered valuable in this context.  The null hypothesis is not rejected with no further review of the model or its variations.  This result importantly confirms that Lead-Time is not a forgone conclusion and should be managed independently of initial Story characteristics</a:t>
            </a:r>
          </a:p>
          <a:p>
            <a:endParaRPr lang="en-US" sz="1800" i="1"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13</a:t>
            </a:fld>
            <a:endParaRPr lang="en-US" dirty="0"/>
          </a:p>
        </p:txBody>
      </p:sp>
    </p:spTree>
    <p:extLst>
      <p:ext uri="{BB962C8B-B14F-4D97-AF65-F5344CB8AC3E}">
        <p14:creationId xmlns:p14="http://schemas.microsoft.com/office/powerpoint/2010/main" val="426038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effectLst/>
                <a:latin typeface="Times New Roman" panose="02020603050405020304" pitchFamily="18" charset="0"/>
                <a:ea typeface="Calibri" panose="020F0502020204030204" pitchFamily="34" charset="0"/>
              </a:rPr>
              <a:t>The project is a success because some important influencers of and the inefficiencies within the given SDLC have been identified.  Forthcoming AFH initiatives are more likely to positively shorten Lead-Time which allows for timelier feedback and a new familiarity of Activity-Ratio can generally support process improvement</a:t>
            </a:r>
            <a:endParaRPr lang="en-US" sz="1200" i="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effectLst/>
                <a:latin typeface="Times New Roman" panose="02020603050405020304" pitchFamily="18" charset="0"/>
                <a:ea typeface="Calibri" panose="020F0502020204030204" pitchFamily="34" charset="0"/>
              </a:rPr>
              <a:t>Business insights have been attained by analyzing the AFH software development lifecycle.  This case study determined that the significant delay in Story Lead-Time occurs between Story refinement and development states.  This result is team agnostic.  The created interactive visualization deliverable is a permanent asset to the organization.  Importantly, teams that stay together longer do not have an improved average Activity-Ratio and as expected, Lead-Time cannot be predetermined by initial Story characteristics.  Collectively, AFH decision-makers are expected to immediately benefit from this deeper understanding of the influencers of and the inefficiencies within their SDLC</a:t>
            </a:r>
            <a:endParaRPr lang="en-US" sz="1200" i="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effectLst/>
                <a:latin typeface="Times New Roman" panose="02020603050405020304" pitchFamily="18" charset="0"/>
                <a:ea typeface="Calibri" panose="020F0502020204030204" pitchFamily="34" charset="0"/>
              </a:rPr>
              <a:t>The benefit of the one-time Tableau visualization can be extended to a real-time (R/T) dashboard through automated ETL connectivity.  Further research should be conducted as to the reasons for the abnormal time between refine and development states.  Company SMEs would like to know more about long-lived teams not producing better Activity-Ratios which is generally considered essential for productivity. Without consideration of initial Story characteristics, effects of Lead-Time and Activity-Ratio should be further studied.  Finally, the project team remains mindful that state changes can move backwards in the SDLC, and these are potentially interesting events for further review</a:t>
            </a:r>
            <a:endParaRPr lang="en-US" sz="1200" i="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200" i="0" dirty="0">
              <a:effectLst/>
              <a:latin typeface="+mn-lt"/>
              <a:ea typeface="Calibri" panose="020F0502020204030204" pitchFamily="34" charset="0"/>
            </a:endParaRPr>
          </a:p>
          <a:p>
            <a:endParaRPr lang="en-US" sz="1200" i="0" dirty="0">
              <a:effectLst/>
              <a:latin typeface="+mn-lt"/>
              <a:ea typeface="Calibri" panose="020F0502020204030204" pitchFamily="34" charset="0"/>
            </a:endParaRPr>
          </a:p>
          <a:p>
            <a:endParaRPr lang="en-US" sz="1200" i="0" dirty="0">
              <a:effectLst/>
              <a:latin typeface="+mn-lt"/>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14</a:t>
            </a:fld>
            <a:endParaRPr lang="en-US" dirty="0"/>
          </a:p>
        </p:txBody>
      </p:sp>
    </p:spTree>
    <p:extLst>
      <p:ext uri="{BB962C8B-B14F-4D97-AF65-F5344CB8AC3E}">
        <p14:creationId xmlns:p14="http://schemas.microsoft.com/office/powerpoint/2010/main" val="132041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page one of two.</a:t>
            </a:r>
          </a:p>
        </p:txBody>
      </p:sp>
      <p:sp>
        <p:nvSpPr>
          <p:cNvPr id="4" name="Slide Number Placeholder 3"/>
          <p:cNvSpPr>
            <a:spLocks noGrp="1"/>
          </p:cNvSpPr>
          <p:nvPr>
            <p:ph type="sldNum" sz="quarter" idx="5"/>
          </p:nvPr>
        </p:nvSpPr>
        <p:spPr/>
        <p:txBody>
          <a:bodyPr/>
          <a:lstStyle/>
          <a:p>
            <a:fld id="{34A2B539-CE1E-934A-A63B-C17F37B89C2D}" type="slidenum">
              <a:rPr lang="en-US" smtClean="0"/>
              <a:t>15</a:t>
            </a:fld>
            <a:endParaRPr lang="en-US" dirty="0"/>
          </a:p>
        </p:txBody>
      </p:sp>
    </p:spTree>
    <p:extLst>
      <p:ext uri="{BB962C8B-B14F-4D97-AF65-F5344CB8AC3E}">
        <p14:creationId xmlns:p14="http://schemas.microsoft.com/office/powerpoint/2010/main" val="4242774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page two of two.</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16</a:t>
            </a:fld>
            <a:endParaRPr lang="en-US" dirty="0"/>
          </a:p>
        </p:txBody>
      </p:sp>
    </p:spTree>
    <p:extLst>
      <p:ext uri="{BB962C8B-B14F-4D97-AF65-F5344CB8AC3E}">
        <p14:creationId xmlns:p14="http://schemas.microsoft.com/office/powerpoint/2010/main" val="77774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briefing sets the stage with an organizational overview, the Software Development Life Cycle (SDLC), and a state-of-the-art description.  The specific research questions are stated with the project management and approach.  The deliverables are elaborated concluding with insights and recommendations.</a:t>
            </a:r>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59509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effectLst/>
                <a:latin typeface="Times New Roman" panose="02020603050405020304" pitchFamily="18" charset="0"/>
                <a:ea typeface="Calibri" panose="020F0502020204030204" pitchFamily="34" charset="0"/>
              </a:rPr>
              <a:t>For over twenty years and based in Fort Collins, Colorado, established company AFH has provided IT support services for the development of software solutions for a U.S. government agency with the goal of providing land conservation initiatives. This is a multimillion-dollar annual operation that lives under the umbrella of U.S. regulatory and contract compliance guardrails including quality control and process innovation expectations.</a:t>
            </a:r>
          </a:p>
          <a:p>
            <a:endParaRPr lang="en-US" sz="1800" i="0" dirty="0">
              <a:effectLst/>
              <a:latin typeface="Times New Roman" panose="02020603050405020304" pitchFamily="18" charset="0"/>
              <a:ea typeface="Calibri" panose="020F0502020204030204" pitchFamily="34" charset="0"/>
            </a:endParaRPr>
          </a:p>
          <a:p>
            <a:r>
              <a:rPr lang="en-US" sz="1800" i="0" dirty="0">
                <a:effectLst/>
                <a:latin typeface="Times New Roman" panose="02020603050405020304" pitchFamily="18" charset="0"/>
                <a:ea typeface="Calibri" panose="020F0502020204030204" pitchFamily="34" charset="0"/>
              </a:rPr>
              <a:t>With approximately 250 full-time employees, there is a topology of twenty software development teams that are collectively managed with a common Application Lifecycle management (ALM) tool.  The AFH mission is to efficiently move thousands of software components, “Stories,” through their Software Development Life Cycle (SDLC).</a:t>
            </a:r>
          </a:p>
          <a:p>
            <a:endParaRPr lang="en-US" sz="1800" i="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latin typeface="Times New Roman" panose="02020603050405020304" pitchFamily="18" charset="0"/>
                <a:ea typeface="Calibri" panose="020F0502020204030204" pitchFamily="34" charset="0"/>
              </a:rPr>
              <a:t>As demonstrated by a substantial and consistent annual increase of conservation agriculture practice worldwide (Kassam et al., 2018), the conservation mission is easy to understand and support.</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dirty="0"/>
          </a:p>
        </p:txBody>
      </p:sp>
    </p:spTree>
    <p:extLst>
      <p:ext uri="{BB962C8B-B14F-4D97-AF65-F5344CB8AC3E}">
        <p14:creationId xmlns:p14="http://schemas.microsoft.com/office/powerpoint/2010/main" val="258131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local SDLC consists of refine, develop, test, and accept states.  Although not always the case these states are meant to be executed sequentially for each Story.  The twenty AFH teams shepherd thousands of Stories through this pipeline per calendar quarter.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study of this transactional data can provide insight into SDLC process optimization (Mahmood &amp; Beg, 2012).  The data is comprised of the activity state changes captured by the ALM as each Story moving through the SDLC from ideation to completion has a sequence of value-added activities.  These transactional facts are the most basic view of AFH’s business operations (Kimball &amp; Ross, 2002). </a:t>
            </a:r>
            <a:endParaRPr lang="en-US" sz="1800" i="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solidFill>
                <a:srgbClr val="0000FF"/>
              </a:solidFill>
              <a:effectLst/>
              <a:latin typeface="+mn-lt"/>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FF"/>
                </a:solidFill>
                <a:effectLst/>
                <a:latin typeface="+mn-lt"/>
                <a:ea typeface="Times New Roman" panose="02020603050405020304" pitchFamily="18" charset="0"/>
                <a:cs typeface="Times New Roman" panose="02020603050405020304" pitchFamily="18" charset="0"/>
              </a:rPr>
              <a:t>The primary KPIs for SDLC productivity are Lead-Time and Activity-Ratio (Yadav et al., 2018).  Lead-Time is the length of time between Story start and Story stop.  Activity-Ratio is a measure of efficiency, calculated as value-added time divided by Lead-Time, and typically presented as a percentage.  Both KPIs are measured per Story and average Lead-Time and average Activity-Ratio apply to the responsible teams.  Some teams have more experience than others as measured by the number of Stories finished.  Each Story has several initial characteristics that may be contributing factors to Lead-Time.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project objective is to identify the influencers of and the inefficiencies within the given SDLC.  The project results may benefit the management of the AFH high-variance SDLC processes because machine learning and process mining can generate Lead-Times (Welsing et al., 2020).  The business intelligence achieved through the analysis of these KPIs is expected to increase SDLC decisioning efficacy.  AFH would like to shorten Lead-Time which allows for timelier feedback from end users and familiarity with the Activity-Ratio can help guide process improvement initiatives.</a:t>
            </a:r>
            <a:endParaRPr lang="en-US" sz="1800" i="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dirty="0"/>
          </a:p>
        </p:txBody>
      </p:sp>
    </p:spTree>
    <p:extLst>
      <p:ext uri="{BB962C8B-B14F-4D97-AF65-F5344CB8AC3E}">
        <p14:creationId xmlns:p14="http://schemas.microsoft.com/office/powerpoint/2010/main" val="164801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SDLC resembles a manufacturing pipeline and Lean Manufacturing (LM) principles may be applied to the process (Yadav et al., 2018).  For example, Value Stream Mapping (VSM) is a LM technique used to differentiate waste from value-added activities (Sweeney, 2017).  Therefore, VSM and other LM principles may be applied to the analysis of SDLC efficiency with respect to value-added activities separated by time waiting for the next activity.</a:t>
            </a:r>
          </a:p>
          <a:p>
            <a:endPar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i="0" dirty="0">
                <a:effectLst/>
                <a:latin typeface="Times New Roman" panose="02020603050405020304" pitchFamily="18" charset="0"/>
                <a:ea typeface="Calibri" panose="020F0502020204030204" pitchFamily="34" charset="0"/>
              </a:rPr>
              <a:t>As Stories move through the SDLC, the ALM transactional log is maintained in a way that captures the state of each Story.  This log, as viewed through the lens of LM, is the source of inspiration for analytics research to identify the inefficiencies within and the influencers of the given SDLC. </a:t>
            </a:r>
          </a:p>
          <a:p>
            <a:endParaRPr lang="en-US" sz="1000" i="0" dirty="0">
              <a:latin typeface="+mn-lt"/>
            </a:endParaRPr>
          </a:p>
          <a:p>
            <a:r>
              <a:rPr lang="en-US" sz="1000" i="0" dirty="0">
                <a:effectLst/>
                <a:latin typeface="+mn-lt"/>
                <a:ea typeface="Calibri" panose="020F0502020204030204" pitchFamily="34" charset="0"/>
              </a:rPr>
              <a:t>The project results may benefit the management of the AFH high-variance SDLC processes because machine learning and process mining can generate Lead-Times (Welsing et al., 2020). The study of these quality-related costs can provide insight toward SDLC process optimization (Mahmood &amp; Beg, 2012). </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339225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AFH personnel were assigned as SMEs for the project for requirements elicitation, analysis, and specification and remained engaged to define the SDLC states, confirmation of LM approach, and KPIs.  The following research questions (RQ) are aligned with business goals:</a:t>
            </a:r>
          </a:p>
          <a:p>
            <a:endParaRPr lang="en-US" dirty="0"/>
          </a:p>
          <a:p>
            <a:r>
              <a:rPr lang="en-US" dirty="0"/>
              <a:t>RQ1: Where is the largest portion of wait time?</a:t>
            </a:r>
          </a:p>
          <a:p>
            <a:r>
              <a:rPr lang="en-US" dirty="0"/>
              <a:t>RQ2: Do longer running teams have better efficiency?</a:t>
            </a:r>
          </a:p>
          <a:p>
            <a:r>
              <a:rPr lang="en-US" dirty="0"/>
              <a:t>RQ3: Does initial Story characteristics explain SDLC efficiency?</a:t>
            </a:r>
          </a:p>
          <a:p>
            <a:endParaRPr lang="en-US" dirty="0"/>
          </a:p>
          <a:p>
            <a:r>
              <a:rPr lang="en-US" dirty="0"/>
              <a:t>Note that the interactive visualization deliverable answers RQ1 and therefore does not have hypotheses.</a:t>
            </a:r>
          </a:p>
          <a:p>
            <a:endParaRPr lang="en-US" dirty="0"/>
          </a:p>
          <a:p>
            <a:r>
              <a:rPr lang="en-US" dirty="0"/>
              <a:t>The project will follow a typical management plan.  The scope is to address the research questions with respective hypotheses.  Research results are expected to create immediate benefit to AFH decisioning and enable the possibility of permanent automation of KPI reporting and visualization.</a:t>
            </a:r>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50497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project was executed over eight weeks in 2021 with a single analyst and a focus group of SMEs.  Project success was the identified influencers of and the inefficiencies within the given SDLC.  The business intelligence achieved through analysis of Lead-Time and Activity-Ratio has raised AFH decisioning efficacy.  AFH would like to shorten Lead-Time which allows for timelier feedback and familiarity of Activity-Ratio can help process improvement initiatives.</a:t>
            </a:r>
            <a:endParaRPr lang="en-US" sz="1200" i="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200" i="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project is limited to the efficacy of the sampled raw data.  The results are beholden to this data and the business interpretation given by the SMEs.  For example, the study analyzes Stories, not “Features” which are groups of related Stories.  Therefore, the results do not address the situation where one team’s Story has a dependency on another team’s Story and Stories are considered independent phenomena.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project was limited to the chosen pgAdmin, SAS, Tableau, and R analytics tools and the AFH provided equipment.  </a:t>
            </a:r>
            <a:endParaRPr lang="en-US" sz="1200" i="0" dirty="0">
              <a:effectLst/>
              <a:latin typeface="Times New Roman" panose="02020603050405020304" pitchFamily="18" charset="0"/>
              <a:ea typeface="Calibri" panose="020F0502020204030204" pitchFamily="34" charset="0"/>
            </a:endParaRPr>
          </a:p>
          <a:p>
            <a:endParaRPr lang="en-US" sz="1200" i="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latin typeface="Times New Roman" panose="02020603050405020304" pitchFamily="18" charset="0"/>
                <a:ea typeface="Calibri" panose="020F0502020204030204" pitchFamily="34" charset="0"/>
              </a:rPr>
              <a:t>SMEs were given ethical oversight needed to ensure proper balance of potential misuse and analytical benefits (Hand,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project loosely followed the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explore</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modify</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assess</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steps of SEMMA. The dataset is a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sample</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taken from a Jira repository.  The sample was loaded into pgAdmin PostgreSQL for the techniques of normalization and dimensional data modeling.  The project used SAS Studio to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explore</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the dataset statistically.  Exploration techniques included summary statistics, correlation, and outlier analysis.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Exploring</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the dataset graphically was accomplished in part with SAS Studio and with the Tableau Public Edition platform.  The project then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modified</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the dataset in pgAdmin with data wrangling and calculated field techniques.  To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200" i="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assess</a:t>
            </a:r>
            <a:r>
              <a:rPr lang="en-US" sz="12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the project used R Studio as an integrated suite of statistical, graphic, and computing capabilities.  The techniques involved included hypothesis analysis, statistical inference, and multiple linear regression.  </a:t>
            </a:r>
            <a:endParaRPr lang="en-US" sz="1200" i="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Times New Roman" panose="02020603050405020304" pitchFamily="18" charset="0"/>
              <a:ea typeface="Calibri" panose="020F0502020204030204" pitchFamily="34" charset="0"/>
            </a:endParaRPr>
          </a:p>
          <a:p>
            <a:endParaRPr lang="en-US" sz="1200" i="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289549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Success or failure for actionable business insights, the project I still meant to deliver five things.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project leveraged a deductive approach to avoid risk of data destruction and honor a short project timeline.  The project deduced hypothesis from current SDLC understanding and LM principles, formulated operational hypotheses that proposed variable relationships, executed tests, and translated conclusions into actionable insights.  The project did not alter the raw data and all the phenomena are described numerically.  Therefore, the project case-study followed a quantitative method using exploration, hypothesis, correlation, and regression qualitative methods.</a:t>
            </a:r>
            <a:endParaRPr lang="en-US" sz="1800" i="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276794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0" dirty="0">
                <a:effectLst/>
                <a:latin typeface="Times New Roman" panose="02020603050405020304" pitchFamily="18" charset="0"/>
                <a:ea typeface="Calibri" panose="020F0502020204030204" pitchFamily="34" charset="0"/>
              </a:rPr>
              <a:t>Existing relationships were leveraged because AFH operates locally, therefore the project had access to Subject Matter Experts (SMEs) who are essential to the elicitation, elaboration, and accommodation of unique business rules (Ploder &amp; Kohlegger, 2018). </a:t>
            </a:r>
          </a:p>
          <a:p>
            <a:endParaRPr lang="en-US" sz="1800" i="0" dirty="0">
              <a:effectLst/>
              <a:latin typeface="Times New Roman" panose="02020603050405020304" pitchFamily="18" charset="0"/>
              <a:ea typeface="Calibri" panose="020F0502020204030204" pitchFamily="34" charset="0"/>
            </a:endParaRPr>
          </a:p>
          <a:p>
            <a:r>
              <a:rPr lang="en-US" sz="1800" i="0" dirty="0">
                <a:effectLst/>
                <a:latin typeface="Times New Roman" panose="02020603050405020304" pitchFamily="18" charset="0"/>
                <a:ea typeface="Calibri" panose="020F0502020204030204" pitchFamily="34" charset="0"/>
              </a:rPr>
              <a:t>The original dataset was acquired on August 17, 2021.  The in-house Jira transactional log is accurate and consistent, therefore, there is a strong readiness-level. The data was Extracted, Transformed, and Loaded (ETL) from the access-controlled repository into a PostgreSQL database.</a:t>
            </a:r>
          </a:p>
          <a:p>
            <a:endParaRPr lang="en-US" sz="1800" i="0" dirty="0">
              <a:effectLst/>
              <a:latin typeface="Times New Roman" panose="02020603050405020304" pitchFamily="18" charset="0"/>
              <a:ea typeface="Calibri" panose="020F0502020204030204" pitchFamily="34" charset="0"/>
            </a:endParaRPr>
          </a:p>
          <a:p>
            <a:r>
              <a:rPr lang="en-US" sz="1800" i="0" dirty="0">
                <a:effectLst/>
                <a:latin typeface="Times New Roman" panose="02020603050405020304" pitchFamily="18" charset="0"/>
                <a:ea typeface="Calibri" panose="020F0502020204030204" pitchFamily="34" charset="0"/>
              </a:rPr>
              <a:t>The study of transactional data can provide insight into SDLC process optimization (Mahmood &amp; Beg, 2012). These transactional facts are the most basic view of AFH’s business operations (Kimball &amp; Ross, 2002).</a:t>
            </a:r>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dirty="0"/>
          </a:p>
        </p:txBody>
      </p:sp>
    </p:spTree>
    <p:extLst>
      <p:ext uri="{BB962C8B-B14F-4D97-AF65-F5344CB8AC3E}">
        <p14:creationId xmlns:p14="http://schemas.microsoft.com/office/powerpoint/2010/main" val="2824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996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57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626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33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72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80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58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11298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989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9/30/2021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86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C99">
                <a:lumMod val="21000"/>
                <a:lumOff val="79000"/>
                <a:alpha val="68000"/>
              </a:srgb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9/30/2021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77F2304-5B13-464C-8A50-EC1AE8E2B887}"/>
              </a:ext>
            </a:extLst>
          </p:cNvPr>
          <p:cNvPicPr>
            <a:picLocks noChangeAspect="1"/>
          </p:cNvPicPr>
          <p:nvPr userDrawn="1"/>
        </p:nvPicPr>
        <p:blipFill>
          <a:blip r:embed="rId13">
            <a:alphaModFix amt="60000"/>
          </a:blip>
          <a:stretch>
            <a:fillRect/>
          </a:stretch>
        </p:blipFill>
        <p:spPr>
          <a:xfrm>
            <a:off x="0" y="6125417"/>
            <a:ext cx="12192000" cy="736813"/>
          </a:xfrm>
          <a:prstGeom prst="rect">
            <a:avLst/>
          </a:prstGeom>
        </p:spPr>
      </p:pic>
    </p:spTree>
    <p:extLst>
      <p:ext uri="{BB962C8B-B14F-4D97-AF65-F5344CB8AC3E}">
        <p14:creationId xmlns:p14="http://schemas.microsoft.com/office/powerpoint/2010/main" val="6414639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p:txBody>
          <a:bodyPr>
            <a:noAutofit/>
          </a:bodyPr>
          <a:lstStyle/>
          <a:p>
            <a:r>
              <a:rPr lang="en-US" sz="5400" dirty="0"/>
              <a:t>A Case Study of  software development life cycle Efficiency</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417780" y="3531204"/>
            <a:ext cx="8637072" cy="2412396"/>
          </a:xfrm>
        </p:spPr>
        <p:txBody>
          <a:bodyPr>
            <a:normAutofit/>
          </a:bodyPr>
          <a:lstStyle/>
          <a:p>
            <a:r>
              <a:rPr lang="en-US" dirty="0"/>
              <a:t>Richard Kapalko</a:t>
            </a:r>
          </a:p>
          <a:p>
            <a:r>
              <a:rPr lang="en-US" dirty="0"/>
              <a:t>Colorado State University Global</a:t>
            </a:r>
          </a:p>
          <a:p>
            <a:r>
              <a:rPr lang="en-US" dirty="0"/>
              <a:t>MIS581-M8: capstone Project</a:t>
            </a:r>
          </a:p>
          <a:p>
            <a:r>
              <a:rPr lang="en-US" dirty="0"/>
              <a:t>Dr. Lisa Bryan</a:t>
            </a:r>
          </a:p>
          <a:p>
            <a:r>
              <a:rPr lang="en-US" dirty="0"/>
              <a:t>October 10, 2021</a:t>
            </a:r>
          </a:p>
        </p:txBody>
      </p: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pgAdmin – dimensional modeling</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p:txBody>
          <a:bodyPr>
            <a:normAutofit fontScale="77500" lnSpcReduction="20000"/>
          </a:bodyPr>
          <a:lstStyle/>
          <a:p>
            <a:r>
              <a:rPr lang="en-US" sz="2400" dirty="0"/>
              <a:t>Structured data</a:t>
            </a:r>
          </a:p>
          <a:p>
            <a:r>
              <a:rPr lang="en-US" sz="2400" dirty="0"/>
              <a:t>Calculated fields</a:t>
            </a:r>
          </a:p>
          <a:p>
            <a:r>
              <a:rPr lang="en-US" sz="2400" dirty="0"/>
              <a:t>Datamart schema</a:t>
            </a:r>
          </a:p>
          <a:p>
            <a:pPr lvl="1"/>
            <a:r>
              <a:rPr lang="en-US" sz="2200" dirty="0"/>
              <a:t>For future scalability</a:t>
            </a:r>
          </a:p>
          <a:p>
            <a:r>
              <a:rPr lang="en-US" sz="2400" dirty="0"/>
              <a:t>Dimension tables</a:t>
            </a:r>
          </a:p>
          <a:p>
            <a:pPr lvl="1"/>
            <a:r>
              <a:rPr lang="en-US" sz="2200" dirty="0"/>
              <a:t>Work Items</a:t>
            </a:r>
          </a:p>
          <a:p>
            <a:pPr lvl="1"/>
            <a:r>
              <a:rPr lang="en-US" sz="2200" dirty="0"/>
              <a:t>Teams</a:t>
            </a:r>
          </a:p>
          <a:p>
            <a:r>
              <a:rPr lang="en-US" sz="2400" dirty="0"/>
              <a:t>Fact table</a:t>
            </a:r>
          </a:p>
          <a:p>
            <a:pPr lvl="1"/>
            <a:r>
              <a:rPr lang="en-US" sz="2200" dirty="0"/>
              <a:t>State transitions</a:t>
            </a:r>
          </a:p>
          <a:p>
            <a:pPr marL="0" indent="0">
              <a:buNone/>
            </a:pPr>
            <a:endParaRPr lang="en-US" sz="2400" dirty="0"/>
          </a:p>
        </p:txBody>
      </p:sp>
      <p:pic>
        <p:nvPicPr>
          <p:cNvPr id="4098" name="Picture 2">
            <a:extLst>
              <a:ext uri="{FF2B5EF4-FFF2-40B4-BE49-F238E27FC236}">
                <a16:creationId xmlns:a16="http://schemas.microsoft.com/office/drawing/2014/main" id="{9E86D0C7-FAA4-4496-BD0E-F27D71CEF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089" y="2438402"/>
            <a:ext cx="6195766" cy="2991251"/>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B35FA79-C984-4206-A020-8690C020CBC9}"/>
              </a:ext>
            </a:extLst>
          </p:cNvPr>
          <p:cNvSpPr/>
          <p:nvPr/>
        </p:nvSpPr>
        <p:spPr>
          <a:xfrm>
            <a:off x="4859089" y="5466346"/>
            <a:ext cx="6195765" cy="276999"/>
          </a:xfrm>
          <a:prstGeom prst="rect">
            <a:avLst/>
          </a:prstGeom>
        </p:spPr>
        <p:txBody>
          <a:bodyPr wrap="square">
            <a:spAutoFit/>
          </a:bodyPr>
          <a:lstStyle/>
          <a:p>
            <a:r>
              <a:rPr lang="en-US" sz="1200" i="1" dirty="0"/>
              <a:t>Figure 4</a:t>
            </a:r>
            <a:r>
              <a:rPr lang="en-US" sz="1200" dirty="0"/>
              <a:t>. Screenshot snip of R. Kapalko DbVisualizer on August 25, 2021.</a:t>
            </a:r>
          </a:p>
        </p:txBody>
      </p:sp>
    </p:spTree>
    <p:extLst>
      <p:ext uri="{BB962C8B-B14F-4D97-AF65-F5344CB8AC3E}">
        <p14:creationId xmlns:p14="http://schemas.microsoft.com/office/powerpoint/2010/main" val="213808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Tableau – interactive visualization</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80" y="2015732"/>
            <a:ext cx="3238953" cy="3450613"/>
          </a:xfrm>
        </p:spPr>
        <p:txBody>
          <a:bodyPr>
            <a:normAutofit lnSpcReduction="10000"/>
          </a:bodyPr>
          <a:lstStyle/>
          <a:p>
            <a:r>
              <a:rPr lang="en-US" sz="2400" b="1" dirty="0"/>
              <a:t>Identifying areas of waste</a:t>
            </a:r>
          </a:p>
          <a:p>
            <a:r>
              <a:rPr lang="en-US" sz="2400" dirty="0"/>
              <a:t>Exploratory analysis</a:t>
            </a:r>
          </a:p>
          <a:p>
            <a:r>
              <a:rPr lang="en-US" sz="2400" dirty="0"/>
              <a:t>Waiting for development is largest contributor to waste</a:t>
            </a:r>
          </a:p>
          <a:p>
            <a:r>
              <a:rPr lang="en-US" sz="2400" dirty="0"/>
              <a:t>Result is team agnostic</a:t>
            </a:r>
          </a:p>
        </p:txBody>
      </p:sp>
      <p:sp>
        <p:nvSpPr>
          <p:cNvPr id="5" name="Rectangle 4">
            <a:extLst>
              <a:ext uri="{FF2B5EF4-FFF2-40B4-BE49-F238E27FC236}">
                <a16:creationId xmlns:a16="http://schemas.microsoft.com/office/drawing/2014/main" id="{461113C8-A33D-4E4E-B67E-6C97D742EFF4}"/>
              </a:ext>
            </a:extLst>
          </p:cNvPr>
          <p:cNvSpPr/>
          <p:nvPr/>
        </p:nvSpPr>
        <p:spPr>
          <a:xfrm>
            <a:off x="4995134" y="5691775"/>
            <a:ext cx="6059719" cy="276999"/>
          </a:xfrm>
          <a:prstGeom prst="rect">
            <a:avLst/>
          </a:prstGeom>
        </p:spPr>
        <p:txBody>
          <a:bodyPr wrap="square">
            <a:spAutoFit/>
          </a:bodyPr>
          <a:lstStyle/>
          <a:p>
            <a:r>
              <a:rPr lang="en-US" sz="1200" i="1" dirty="0"/>
              <a:t>Figure 5</a:t>
            </a:r>
            <a:r>
              <a:rPr lang="en-US" sz="1200" dirty="0"/>
              <a:t>. Screenshot snip of R. Kapalko Tableau on September 10, 2021.</a:t>
            </a:r>
          </a:p>
        </p:txBody>
      </p:sp>
      <p:pic>
        <p:nvPicPr>
          <p:cNvPr id="6" name="Picture 5" descr="Graphical user interface, chart, application, pie chart&#10;&#10;Description automatically generated">
            <a:extLst>
              <a:ext uri="{FF2B5EF4-FFF2-40B4-BE49-F238E27FC236}">
                <a16:creationId xmlns:a16="http://schemas.microsoft.com/office/drawing/2014/main" id="{C3C1530C-4103-4F49-A055-2E60B92AD91C}"/>
              </a:ext>
            </a:extLst>
          </p:cNvPr>
          <p:cNvPicPr>
            <a:picLocks noChangeAspect="1"/>
          </p:cNvPicPr>
          <p:nvPr/>
        </p:nvPicPr>
        <p:blipFill>
          <a:blip r:embed="rId3"/>
          <a:stretch>
            <a:fillRect/>
          </a:stretch>
        </p:blipFill>
        <p:spPr>
          <a:xfrm>
            <a:off x="4995135" y="1999362"/>
            <a:ext cx="6059719" cy="3649269"/>
          </a:xfrm>
          <a:prstGeom prst="rect">
            <a:avLst/>
          </a:prstGeom>
          <a:effectLst>
            <a:softEdge rad="63500"/>
          </a:effectLst>
        </p:spPr>
      </p:pic>
    </p:spTree>
    <p:extLst>
      <p:ext uri="{BB962C8B-B14F-4D97-AF65-F5344CB8AC3E}">
        <p14:creationId xmlns:p14="http://schemas.microsoft.com/office/powerpoint/2010/main" val="27222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SAS – Correlation Analysis</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4966514" cy="3450613"/>
          </a:xfrm>
        </p:spPr>
        <p:txBody>
          <a:bodyPr>
            <a:normAutofit/>
          </a:bodyPr>
          <a:lstStyle/>
          <a:p>
            <a:r>
              <a:rPr lang="en-US" sz="2400" b="1" dirty="0"/>
              <a:t>Comparing team efficiency</a:t>
            </a:r>
          </a:p>
          <a:p>
            <a:r>
              <a:rPr lang="en-US" sz="2400" dirty="0"/>
              <a:t>Teams’ Story count and Activity-Ratio linear relationship</a:t>
            </a:r>
          </a:p>
          <a:p>
            <a:r>
              <a:rPr lang="en-US" sz="2400" dirty="0"/>
              <a:t>Pearson Correlation test</a:t>
            </a:r>
          </a:p>
          <a:p>
            <a:r>
              <a:rPr lang="en-US" sz="2400" dirty="0"/>
              <a:t>A fair correlation, but in the opposite direction!</a:t>
            </a:r>
          </a:p>
          <a:p>
            <a:pPr marL="0" indent="0">
              <a:buNone/>
            </a:pPr>
            <a:endParaRPr lang="en-US" sz="2400" dirty="0"/>
          </a:p>
        </p:txBody>
      </p:sp>
      <p:pic>
        <p:nvPicPr>
          <p:cNvPr id="6148" name="Picture 4">
            <a:extLst>
              <a:ext uri="{FF2B5EF4-FFF2-40B4-BE49-F238E27FC236}">
                <a16:creationId xmlns:a16="http://schemas.microsoft.com/office/drawing/2014/main" id="{8C671872-CB19-4D33-B77A-EAE524BD7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97" y="2015732"/>
            <a:ext cx="4805357" cy="3576080"/>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0777EE1-B79D-4A33-9306-8C1093B892EB}"/>
              </a:ext>
            </a:extLst>
          </p:cNvPr>
          <p:cNvSpPr/>
          <p:nvPr/>
        </p:nvSpPr>
        <p:spPr>
          <a:xfrm>
            <a:off x="6265972" y="5614114"/>
            <a:ext cx="4777731" cy="276999"/>
          </a:xfrm>
          <a:prstGeom prst="rect">
            <a:avLst/>
          </a:prstGeom>
        </p:spPr>
        <p:txBody>
          <a:bodyPr wrap="square">
            <a:spAutoFit/>
          </a:bodyPr>
          <a:lstStyle/>
          <a:p>
            <a:r>
              <a:rPr lang="en-US" sz="1200" i="1" dirty="0"/>
              <a:t>Figure 6</a:t>
            </a:r>
            <a:r>
              <a:rPr lang="en-US" sz="1200" dirty="0"/>
              <a:t>. Screenshot snip of R. Kapalko SAS Studio on September 12, 2021.</a:t>
            </a:r>
          </a:p>
        </p:txBody>
      </p:sp>
    </p:spTree>
    <p:extLst>
      <p:ext uri="{BB962C8B-B14F-4D97-AF65-F5344CB8AC3E}">
        <p14:creationId xmlns:p14="http://schemas.microsoft.com/office/powerpoint/2010/main" val="3751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R – linear regression</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p:txBody>
          <a:bodyPr>
            <a:normAutofit/>
          </a:bodyPr>
          <a:lstStyle/>
          <a:p>
            <a:r>
              <a:rPr lang="en-US" sz="2400" b="1" dirty="0"/>
              <a:t>Predicting Story Lead-Time</a:t>
            </a:r>
          </a:p>
          <a:p>
            <a:r>
              <a:rPr lang="en-US" sz="2400" dirty="0"/>
              <a:t>Multiple logistic regression test</a:t>
            </a:r>
          </a:p>
          <a:p>
            <a:pPr lvl="1"/>
            <a:r>
              <a:rPr lang="en-US" sz="2200" dirty="0"/>
              <a:t>Dependent Lead-Time</a:t>
            </a:r>
          </a:p>
          <a:p>
            <a:pPr lvl="1"/>
            <a:r>
              <a:rPr lang="en-US" sz="2200" dirty="0"/>
              <a:t>Independent Story size, priority, deploy status, and assigned team</a:t>
            </a:r>
          </a:p>
          <a:p>
            <a:r>
              <a:rPr lang="en-US" sz="2400" dirty="0"/>
              <a:t>Results indicate that Lead-Time cannot be predicted a-priori</a:t>
            </a:r>
          </a:p>
          <a:p>
            <a:endParaRPr lang="en-US" sz="2400" dirty="0"/>
          </a:p>
          <a:p>
            <a:pPr marL="0" indent="0">
              <a:buNone/>
            </a:pPr>
            <a:endParaRPr lang="en-US" sz="2400" dirty="0"/>
          </a:p>
        </p:txBody>
      </p:sp>
    </p:spTree>
    <p:extLst>
      <p:ext uri="{BB962C8B-B14F-4D97-AF65-F5344CB8AC3E}">
        <p14:creationId xmlns:p14="http://schemas.microsoft.com/office/powerpoint/2010/main" val="71705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9603275" cy="3917929"/>
          </a:xfrm>
        </p:spPr>
        <p:txBody>
          <a:bodyPr>
            <a:normAutofit/>
          </a:bodyPr>
          <a:lstStyle/>
          <a:p>
            <a:r>
              <a:rPr lang="en-US" sz="2400" dirty="0"/>
              <a:t>Project success</a:t>
            </a:r>
          </a:p>
          <a:p>
            <a:pPr lvl="1"/>
            <a:r>
              <a:rPr lang="en-US" sz="2200" dirty="0"/>
              <a:t>Some influencers of and inefficiencies within the SDLC were identified.</a:t>
            </a:r>
          </a:p>
          <a:p>
            <a:pPr lvl="1"/>
            <a:r>
              <a:rPr lang="en-US" sz="2200" dirty="0"/>
              <a:t>The ETL process, data mart model, and interactive visualization prototypes have been delivered.</a:t>
            </a:r>
          </a:p>
          <a:p>
            <a:r>
              <a:rPr lang="en-US" sz="2400" dirty="0"/>
              <a:t>Business Insights for AFH</a:t>
            </a:r>
          </a:p>
          <a:p>
            <a:pPr lvl="1"/>
            <a:r>
              <a:rPr lang="en-US" sz="2200" dirty="0"/>
              <a:t>Initiatives to shorten Lead-Time should focus on idle time between refine and development states without targeting any specific team.</a:t>
            </a:r>
          </a:p>
          <a:p>
            <a:pPr lvl="1"/>
            <a:r>
              <a:rPr lang="en-US" sz="2200" dirty="0"/>
              <a:t>Longer-lived teams should have higher efficiency. Suggest further study.</a:t>
            </a:r>
          </a:p>
          <a:p>
            <a:endParaRPr lang="en-US" sz="2400" dirty="0"/>
          </a:p>
          <a:p>
            <a:pPr marL="0" indent="0">
              <a:buNone/>
            </a:pPr>
            <a:endParaRPr lang="en-US" sz="2400" dirty="0"/>
          </a:p>
        </p:txBody>
      </p:sp>
    </p:spTree>
    <p:extLst>
      <p:ext uri="{BB962C8B-B14F-4D97-AF65-F5344CB8AC3E}">
        <p14:creationId xmlns:p14="http://schemas.microsoft.com/office/powerpoint/2010/main" val="346590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9603275" cy="3849809"/>
          </a:xfrm>
        </p:spPr>
        <p:txBody>
          <a:bodyPr>
            <a:normAutofit fontScale="85000" lnSpcReduction="10000"/>
          </a:bodyPr>
          <a:lstStyle/>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Hand, D. J. (2018). Aspects of data ethics in a changing world: Where are we now? </a:t>
            </a:r>
            <a:r>
              <a:rPr lang="en-US" sz="1800" i="1" dirty="0">
                <a:effectLst/>
                <a:latin typeface="Times New Roman" panose="02020603050405020304" pitchFamily="18" charset="0"/>
                <a:ea typeface="Times New Roman" panose="02020603050405020304" pitchFamily="18" charset="0"/>
              </a:rPr>
              <a:t>Big Data</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rPr>
              <a:t>(3), 176-190. https://doi.org/10.1089/big.2018.0083</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Islam, R., &amp; Islam, E. (2014). An approach to provide security to unstructured big data. </a:t>
            </a:r>
            <a:r>
              <a:rPr lang="en-US" sz="1800" i="1" dirty="0">
                <a:effectLst/>
                <a:latin typeface="Times New Roman" panose="02020603050405020304" pitchFamily="18" charset="0"/>
                <a:ea typeface="Times New Roman" panose="02020603050405020304" pitchFamily="18" charset="0"/>
              </a:rPr>
              <a:t>The 8th International Conference on Software, Knowledge, Information Management and Applications (SKIMA 2014)</a:t>
            </a:r>
            <a:r>
              <a:rPr lang="en-US" sz="1800" dirty="0">
                <a:effectLst/>
                <a:latin typeface="Times New Roman" panose="02020603050405020304" pitchFamily="18" charset="0"/>
                <a:ea typeface="Times New Roman" panose="02020603050405020304" pitchFamily="18" charset="0"/>
              </a:rPr>
              <a:t>. https://doi.org/10.1109/skima.2014.7083392</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Kapalko, R. (2021, August). </a:t>
            </a:r>
            <a:r>
              <a:rPr lang="en-US" sz="1800" i="1" dirty="0">
                <a:effectLst/>
                <a:latin typeface="Times New Roman" panose="02020603050405020304" pitchFamily="18" charset="0"/>
                <a:ea typeface="Times New Roman" panose="02020603050405020304" pitchFamily="18" charset="0"/>
              </a:rPr>
              <a:t>Total Days in each SDLC State</a:t>
            </a:r>
            <a:r>
              <a:rPr lang="en-US" sz="1800" dirty="0">
                <a:effectLst/>
                <a:latin typeface="Times New Roman" panose="02020603050405020304" pitchFamily="18" charset="0"/>
                <a:ea typeface="Times New Roman" panose="02020603050405020304" pitchFamily="18" charset="0"/>
              </a:rPr>
              <a:t>. Free Data Visualization Software | Tableau Public. https://public.tableau.com/app/profile/richard.kapalko8595/viz/rKapalko_MIS581_a/MIS581a</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Kapalko, R. (2021, September). </a:t>
            </a:r>
            <a:r>
              <a:rPr lang="en-US" sz="1800" i="1" dirty="0">
                <a:effectLst/>
                <a:latin typeface="Times New Roman" panose="02020603050405020304" pitchFamily="18" charset="0"/>
                <a:ea typeface="Times New Roman" panose="02020603050405020304" pitchFamily="18" charset="0"/>
              </a:rPr>
              <a:t>Kapalkor/MIS581</a:t>
            </a:r>
            <a:r>
              <a:rPr lang="en-US" sz="1800" dirty="0">
                <a:effectLst/>
                <a:latin typeface="Times New Roman" panose="02020603050405020304" pitchFamily="18" charset="0"/>
                <a:ea typeface="Times New Roman" panose="02020603050405020304" pitchFamily="18" charset="0"/>
              </a:rPr>
              <a:t>. GitHub. https://github.com/kapalkor/MIS581</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Kassam, A., Friedrich, T., &amp; Derpsch, R. (2018). Global spread of conservation agriculture. </a:t>
            </a:r>
            <a:r>
              <a:rPr lang="en-US" sz="1800" i="1" dirty="0">
                <a:effectLst/>
                <a:latin typeface="Times New Roman" panose="02020603050405020304" pitchFamily="18" charset="0"/>
                <a:ea typeface="Times New Roman" panose="02020603050405020304" pitchFamily="18" charset="0"/>
              </a:rPr>
              <a:t>International Journal of Environmental Studies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76</a:t>
            </a:r>
            <a:r>
              <a:rPr lang="en-US" sz="1800" dirty="0">
                <a:effectLst/>
                <a:latin typeface="Times New Roman" panose="02020603050405020304" pitchFamily="18" charset="0"/>
                <a:ea typeface="Times New Roman" panose="02020603050405020304" pitchFamily="18" charset="0"/>
              </a:rPr>
              <a:t>(1), 29-51. https://doi.org/10.1080/00207233.2018.1494927</a:t>
            </a:r>
          </a:p>
          <a:p>
            <a:pPr marL="457200" indent="-457200">
              <a:spcBef>
                <a:spcPts val="0"/>
              </a:spcBef>
            </a:pPr>
            <a:r>
              <a:rPr lang="en-US" sz="1800" dirty="0">
                <a:effectLst/>
                <a:latin typeface="Times New Roman" panose="02020603050405020304" pitchFamily="18" charset="0"/>
                <a:ea typeface="Times New Roman" panose="02020603050405020304" pitchFamily="18" charset="0"/>
              </a:rPr>
              <a:t>Kimball, R., &amp; Ross, M. (2002). </a:t>
            </a:r>
            <a:r>
              <a:rPr lang="en-US" sz="1800" i="1" dirty="0">
                <a:effectLst/>
                <a:latin typeface="Times New Roman" panose="02020603050405020304" pitchFamily="18" charset="0"/>
                <a:ea typeface="Times New Roman" panose="02020603050405020304" pitchFamily="18" charset="0"/>
              </a:rPr>
              <a:t>The data warehouse toolkit: The complete guide to dimensional modeling</a:t>
            </a:r>
            <a:r>
              <a:rPr lang="en-US" sz="1800" dirty="0">
                <a:effectLst/>
                <a:latin typeface="Times New Roman" panose="02020603050405020304" pitchFamily="18" charset="0"/>
                <a:ea typeface="Times New Roman" panose="02020603050405020304" pitchFamily="18" charset="0"/>
              </a:rPr>
              <a:t>. John Wiley &amp; Sons. </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Mahmood, P., &amp; Beg, M. (2012). Measuring cost of quality(coq)- on SDLC projects is indispensible for effective software quality assurance. </a:t>
            </a:r>
            <a:r>
              <a:rPr lang="en-US" sz="1800" i="1" dirty="0">
                <a:effectLst/>
                <a:latin typeface="Times New Roman" panose="02020603050405020304" pitchFamily="18" charset="0"/>
                <a:ea typeface="Times New Roman" panose="02020603050405020304" pitchFamily="18" charset="0"/>
              </a:rPr>
              <a:t>International Journal of Soft Computing and Software Engineering</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(9), 1-15. https://doi.org/10.7321/jscse.v2.n9.1</a:t>
            </a:r>
          </a:p>
        </p:txBody>
      </p:sp>
    </p:spTree>
    <p:extLst>
      <p:ext uri="{BB962C8B-B14F-4D97-AF65-F5344CB8AC3E}">
        <p14:creationId xmlns:p14="http://schemas.microsoft.com/office/powerpoint/2010/main" val="63396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References (Continued)</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9603275" cy="3760600"/>
          </a:xfrm>
        </p:spPr>
        <p:txBody>
          <a:bodyPr>
            <a:normAutofit fontScale="92500" lnSpcReduction="10000"/>
          </a:bodyPr>
          <a:lstStyle/>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Patel, J. (2019). An effective and scalable data modeling for enterprise big data platform. </a:t>
            </a:r>
            <a:r>
              <a:rPr lang="en-US" sz="1800" i="1" dirty="0">
                <a:effectLst/>
                <a:latin typeface="Times New Roman" panose="02020603050405020304" pitchFamily="18" charset="0"/>
                <a:ea typeface="Times New Roman" panose="02020603050405020304" pitchFamily="18" charset="0"/>
              </a:rPr>
              <a:t>2019 IEEE International Conference on Big Data (Big Data)</a:t>
            </a:r>
            <a:r>
              <a:rPr lang="en-US" sz="1800" dirty="0">
                <a:effectLst/>
                <a:latin typeface="Times New Roman" panose="02020603050405020304" pitchFamily="18" charset="0"/>
                <a:ea typeface="Times New Roman" panose="02020603050405020304" pitchFamily="18" charset="0"/>
              </a:rPr>
              <a:t>. https://doi.org/10.1109/bigdata47090.2019.9005614</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Ploder, C., &amp; Kohlegger, M. (2018). A model for data analysis in SMEs based on process importance. </a:t>
            </a:r>
            <a:r>
              <a:rPr lang="en-US" sz="1800" i="1" dirty="0">
                <a:effectLst/>
                <a:latin typeface="Times New Roman" panose="02020603050405020304" pitchFamily="18" charset="0"/>
                <a:ea typeface="Times New Roman" panose="02020603050405020304" pitchFamily="18" charset="0"/>
              </a:rPr>
              <a:t>Communications in Computer and Information Science</a:t>
            </a:r>
            <a:r>
              <a:rPr lang="en-US" sz="1800" dirty="0">
                <a:effectLst/>
                <a:latin typeface="Times New Roman" panose="02020603050405020304" pitchFamily="18" charset="0"/>
                <a:ea typeface="Times New Roman" panose="02020603050405020304" pitchFamily="18" charset="0"/>
              </a:rPr>
              <a:t>, 26-35. https://doi.org/10.1007/978-3-319-95204-8_3</a:t>
            </a:r>
          </a:p>
          <a:p>
            <a:pPr marL="457200" indent="-457200">
              <a:spcBef>
                <a:spcPts val="0"/>
              </a:spcBef>
            </a:pPr>
            <a:r>
              <a:rPr lang="en-US" sz="1800" dirty="0">
                <a:effectLst/>
                <a:latin typeface="Times New Roman" panose="02020603050405020304" pitchFamily="18" charset="0"/>
                <a:ea typeface="Times New Roman" panose="02020603050405020304" pitchFamily="18" charset="0"/>
              </a:rPr>
              <a:t>Sweeney, B. (2017). </a:t>
            </a:r>
            <a:r>
              <a:rPr lang="en-US" sz="1800" i="1" dirty="0">
                <a:effectLst/>
                <a:latin typeface="Times New Roman" panose="02020603050405020304" pitchFamily="18" charset="0"/>
                <a:ea typeface="Times New Roman" panose="02020603050405020304" pitchFamily="18" charset="0"/>
              </a:rPr>
              <a:t>Lean QuickStart guide: The simplified beginner's guide to lean</a:t>
            </a:r>
            <a:r>
              <a:rPr lang="en-US" sz="1800" dirty="0">
                <a:effectLst/>
                <a:latin typeface="Times New Roman" panose="02020603050405020304" pitchFamily="18" charset="0"/>
                <a:ea typeface="Times New Roman" panose="02020603050405020304" pitchFamily="18" charset="0"/>
              </a:rPr>
              <a:t>. ClydeBank Media LLC. </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Welsing, M., Maetschke, J., Thomas, K., Gützlaff, A., Schuh, G., &amp; Meusert, S. (2020). Combining process mining and machine learning for lead time prediction in high variance processes. </a:t>
            </a:r>
            <a:r>
              <a:rPr lang="en-US" sz="1800" i="1" dirty="0">
                <a:effectLst/>
                <a:latin typeface="Times New Roman" panose="02020603050405020304" pitchFamily="18" charset="0"/>
                <a:ea typeface="Times New Roman" panose="02020603050405020304" pitchFamily="18" charset="0"/>
              </a:rPr>
              <a:t>Lecture Notes in Production Engineering</a:t>
            </a:r>
            <a:r>
              <a:rPr lang="en-US" sz="1800" dirty="0">
                <a:effectLst/>
                <a:latin typeface="Times New Roman" panose="02020603050405020304" pitchFamily="18" charset="0"/>
                <a:ea typeface="Times New Roman" panose="02020603050405020304" pitchFamily="18" charset="0"/>
              </a:rPr>
              <a:t>, 528-537. https://doi.org/10.1007/978-3-662-62138-7_53</a:t>
            </a:r>
          </a:p>
          <a:p>
            <a:pPr marL="45720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Yadav, R., Mittal, M., &amp; Jain, R. (2018). Adoption of lean principles in software development projects. </a:t>
            </a:r>
            <a:r>
              <a:rPr lang="en-US" sz="1800" i="1" dirty="0">
                <a:effectLst/>
                <a:latin typeface="Times New Roman" panose="02020603050405020304" pitchFamily="18" charset="0"/>
                <a:ea typeface="Times New Roman" panose="02020603050405020304" pitchFamily="18" charset="0"/>
              </a:rPr>
              <a:t>International Journal of Lean Six Sigma</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11</a:t>
            </a:r>
            <a:r>
              <a:rPr lang="en-US" sz="1800" dirty="0">
                <a:effectLst/>
                <a:latin typeface="Times New Roman" panose="02020603050405020304" pitchFamily="18" charset="0"/>
                <a:ea typeface="Times New Roman" panose="02020603050405020304" pitchFamily="18" charset="0"/>
              </a:rPr>
              <a:t>(2), 285-308. https://doi.org/10.1108/ijlss-03-2018-0031</a:t>
            </a:r>
          </a:p>
        </p:txBody>
      </p:sp>
    </p:spTree>
    <p:extLst>
      <p:ext uri="{BB962C8B-B14F-4D97-AF65-F5344CB8AC3E}">
        <p14:creationId xmlns:p14="http://schemas.microsoft.com/office/powerpoint/2010/main" val="117228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4644421" cy="3450613"/>
          </a:xfrm>
        </p:spPr>
        <p:txBody>
          <a:bodyPr>
            <a:normAutofit/>
          </a:bodyPr>
          <a:lstStyle/>
          <a:p>
            <a:pPr marL="457200" indent="-457200">
              <a:buFont typeface="+mj-lt"/>
              <a:buAutoNum type="arabicPeriod"/>
            </a:pPr>
            <a:r>
              <a:rPr lang="en-US" sz="2400" dirty="0"/>
              <a:t>Orientation</a:t>
            </a:r>
          </a:p>
          <a:p>
            <a:pPr marL="457200" indent="-457200">
              <a:buFont typeface="+mj-lt"/>
              <a:buAutoNum type="arabicPeriod"/>
            </a:pPr>
            <a:r>
              <a:rPr lang="en-US" sz="2400" dirty="0"/>
              <a:t>SDLC</a:t>
            </a:r>
          </a:p>
          <a:p>
            <a:pPr marL="457200" indent="-457200">
              <a:buFont typeface="+mj-lt"/>
              <a:buAutoNum type="arabicPeriod"/>
            </a:pPr>
            <a:r>
              <a:rPr lang="en-US" sz="2400" dirty="0"/>
              <a:t>State of the Art</a:t>
            </a:r>
          </a:p>
          <a:p>
            <a:pPr marL="457200" indent="-457200">
              <a:buFont typeface="+mj-lt"/>
              <a:buAutoNum type="arabicPeriod"/>
            </a:pPr>
            <a:r>
              <a:rPr lang="en-US" sz="2400" dirty="0"/>
              <a:t>Research Questions</a:t>
            </a:r>
          </a:p>
          <a:p>
            <a:pPr marL="457200" indent="-457200">
              <a:buFont typeface="+mj-lt"/>
              <a:buAutoNum type="arabicPeriod"/>
            </a:pPr>
            <a:r>
              <a:rPr lang="en-US" sz="2400" dirty="0"/>
              <a:t>Project Management</a:t>
            </a:r>
          </a:p>
          <a:p>
            <a:pPr marL="457200" indent="-457200">
              <a:buFont typeface="+mj-lt"/>
              <a:buAutoNum type="arabicPeriod"/>
            </a:pPr>
            <a:r>
              <a:rPr lang="en-US" sz="2400" dirty="0"/>
              <a:t>Deliverables</a:t>
            </a:r>
          </a:p>
          <a:p>
            <a:pPr marL="457200" indent="-457200">
              <a:buFont typeface="+mj-lt"/>
              <a:buAutoNum type="arabicPeriod"/>
            </a:pPr>
            <a:endParaRPr lang="en-US" sz="2400" dirty="0"/>
          </a:p>
          <a:p>
            <a:pPr marL="457200" indent="-457200">
              <a:buFont typeface="+mj-lt"/>
              <a:buAutoNum type="arabicPeriod"/>
            </a:pPr>
            <a:endParaRPr lang="en-US" sz="2400" dirty="0"/>
          </a:p>
        </p:txBody>
      </p:sp>
      <p:sp>
        <p:nvSpPr>
          <p:cNvPr id="5" name="Content Placeholder 2">
            <a:extLst>
              <a:ext uri="{FF2B5EF4-FFF2-40B4-BE49-F238E27FC236}">
                <a16:creationId xmlns:a16="http://schemas.microsoft.com/office/drawing/2014/main" id="{934A4542-6D89-44F5-A9BD-94ED452C1432}"/>
              </a:ext>
            </a:extLst>
          </p:cNvPr>
          <p:cNvSpPr txBox="1">
            <a:spLocks/>
          </p:cNvSpPr>
          <p:nvPr/>
        </p:nvSpPr>
        <p:spPr>
          <a:xfrm>
            <a:off x="6253216" y="1908881"/>
            <a:ext cx="4644421" cy="394822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mj-lt"/>
              <a:buAutoNum type="arabicPeriod" startAt="7"/>
            </a:pPr>
            <a:r>
              <a:rPr lang="en-US" sz="2400" dirty="0"/>
              <a:t>Data Pipeline</a:t>
            </a:r>
          </a:p>
          <a:p>
            <a:pPr marL="457200" indent="-457200">
              <a:buFont typeface="+mj-lt"/>
              <a:buAutoNum type="arabicPeriod" startAt="7"/>
            </a:pPr>
            <a:r>
              <a:rPr lang="en-US" sz="2400" dirty="0"/>
              <a:t>pgAdmin – Dimensional Model</a:t>
            </a:r>
          </a:p>
          <a:p>
            <a:pPr marL="457200" indent="-457200">
              <a:buFont typeface="+mj-lt"/>
              <a:buAutoNum type="arabicPeriod" startAt="7"/>
            </a:pPr>
            <a:r>
              <a:rPr lang="en-US" sz="2400" dirty="0"/>
              <a:t>Tableau – Interactive Visualization</a:t>
            </a:r>
          </a:p>
          <a:p>
            <a:pPr marL="457200" indent="-457200">
              <a:buFont typeface="+mj-lt"/>
              <a:buAutoNum type="arabicPeriod" startAt="7"/>
            </a:pPr>
            <a:r>
              <a:rPr lang="en-US" sz="2400" dirty="0"/>
              <a:t>SAS – Correlation Testing</a:t>
            </a:r>
          </a:p>
          <a:p>
            <a:pPr marL="457200" indent="-457200">
              <a:buFont typeface="+mj-lt"/>
              <a:buAutoNum type="arabicPeriod" startAt="7"/>
            </a:pPr>
            <a:r>
              <a:rPr lang="en-US" sz="2400" dirty="0"/>
              <a:t>R – Linear Regression</a:t>
            </a:r>
          </a:p>
          <a:p>
            <a:pPr marL="457200" indent="-457200">
              <a:buFont typeface="+mj-lt"/>
              <a:buAutoNum type="arabicPeriod" startAt="7"/>
            </a:pPr>
            <a:r>
              <a:rPr lang="en-US" sz="2400" dirty="0"/>
              <a:t>GitHub – Asset Management</a:t>
            </a:r>
          </a:p>
          <a:p>
            <a:pPr marL="457200" indent="-457200">
              <a:buFont typeface="+mj-lt"/>
              <a:buAutoNum type="arabicPeriod" startAt="7"/>
            </a:pPr>
            <a:r>
              <a:rPr lang="en-US" sz="2400" dirty="0"/>
              <a:t>Conclusions</a:t>
            </a:r>
          </a:p>
          <a:p>
            <a:pPr marL="457200" indent="-457200">
              <a:buFont typeface="+mj-lt"/>
              <a:buAutoNum type="arabicPeriod" startAt="7"/>
            </a:pPr>
            <a:endParaRPr lang="en-US" sz="2400" dirty="0"/>
          </a:p>
        </p:txBody>
      </p:sp>
    </p:spTree>
    <p:extLst>
      <p:ext uri="{BB962C8B-B14F-4D97-AF65-F5344CB8AC3E}">
        <p14:creationId xmlns:p14="http://schemas.microsoft.com/office/powerpoint/2010/main" val="124774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Orientation</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5209415" cy="3450613"/>
          </a:xfrm>
        </p:spPr>
        <p:txBody>
          <a:bodyPr>
            <a:normAutofit/>
          </a:bodyPr>
          <a:lstStyle/>
          <a:p>
            <a:r>
              <a:rPr lang="en-US" sz="2400" dirty="0"/>
              <a:t>AFH teams develop software components for conservation efforts</a:t>
            </a:r>
          </a:p>
          <a:p>
            <a:r>
              <a:rPr lang="en-US" sz="2400" dirty="0"/>
              <a:t>The mission is to do this efficiently</a:t>
            </a:r>
          </a:p>
          <a:p>
            <a:r>
              <a:rPr lang="en-US" sz="2400" dirty="0"/>
              <a:t>Existing processes collect data</a:t>
            </a:r>
          </a:p>
          <a:p>
            <a:r>
              <a:rPr lang="en-US" sz="2400" dirty="0"/>
              <a:t>Can data analytics tools help?</a:t>
            </a:r>
          </a:p>
          <a:p>
            <a:endParaRPr lang="en-US" sz="2400" dirty="0"/>
          </a:p>
          <a:p>
            <a:pPr marL="0" indent="0">
              <a:buNone/>
            </a:pPr>
            <a:endParaRPr lang="en-US" sz="2400" dirty="0"/>
          </a:p>
        </p:txBody>
      </p:sp>
      <p:sp>
        <p:nvSpPr>
          <p:cNvPr id="4" name="Rectangle 3">
            <a:extLst>
              <a:ext uri="{FF2B5EF4-FFF2-40B4-BE49-F238E27FC236}">
                <a16:creationId xmlns:a16="http://schemas.microsoft.com/office/drawing/2014/main" id="{72DC1BCD-7C8E-4156-90C7-7EF663CA581F}"/>
              </a:ext>
            </a:extLst>
          </p:cNvPr>
          <p:cNvSpPr/>
          <p:nvPr/>
        </p:nvSpPr>
        <p:spPr>
          <a:xfrm>
            <a:off x="6660994" y="5238144"/>
            <a:ext cx="4882314" cy="461665"/>
          </a:xfrm>
          <a:prstGeom prst="rect">
            <a:avLst/>
          </a:prstGeom>
        </p:spPr>
        <p:txBody>
          <a:bodyPr wrap="square">
            <a:spAutoFit/>
          </a:bodyPr>
          <a:lstStyle/>
          <a:p>
            <a:r>
              <a:rPr lang="en-US" sz="1200" i="1" dirty="0"/>
              <a:t>Figure 1</a:t>
            </a:r>
            <a:r>
              <a:rPr lang="en-US" sz="1200" dirty="0"/>
              <a:t>. From </a:t>
            </a:r>
            <a:r>
              <a:rPr lang="en-US" sz="1200" i="1" dirty="0"/>
              <a:t>Highlands</a:t>
            </a:r>
            <a:r>
              <a:rPr lang="en-US" sz="1200" dirty="0"/>
              <a:t>, by F. Gunn, 2015, Unsplash (</a:t>
            </a:r>
            <a:r>
              <a:rPr lang="en-US" sz="1200" dirty="0">
                <a:solidFill>
                  <a:srgbClr val="FF0000"/>
                </a:solidFill>
              </a:rPr>
              <a:t>https://unsplash.com/photos/QcBAZ7VREHQ</a:t>
            </a:r>
            <a:r>
              <a:rPr lang="en-US" sz="1200" dirty="0"/>
              <a:t>). In the public domain.</a:t>
            </a:r>
          </a:p>
        </p:txBody>
      </p:sp>
      <p:pic>
        <p:nvPicPr>
          <p:cNvPr id="7" name="Picture 6" descr="A barn in a field&#10;&#10;Description automatically generated with medium confidence">
            <a:extLst>
              <a:ext uri="{FF2B5EF4-FFF2-40B4-BE49-F238E27FC236}">
                <a16:creationId xmlns:a16="http://schemas.microsoft.com/office/drawing/2014/main" id="{37AD23C8-F799-413C-908E-E3C0754BAA72}"/>
              </a:ext>
            </a:extLst>
          </p:cNvPr>
          <p:cNvPicPr>
            <a:picLocks noChangeAspect="1"/>
          </p:cNvPicPr>
          <p:nvPr/>
        </p:nvPicPr>
        <p:blipFill>
          <a:blip r:embed="rId3"/>
          <a:stretch>
            <a:fillRect/>
          </a:stretch>
        </p:blipFill>
        <p:spPr>
          <a:xfrm>
            <a:off x="6660994" y="2842591"/>
            <a:ext cx="4446540" cy="2392621"/>
          </a:xfrm>
          <a:prstGeom prst="rect">
            <a:avLst/>
          </a:prstGeom>
          <a:effectLst>
            <a:softEdge rad="63500"/>
          </a:effectLst>
        </p:spPr>
      </p:pic>
    </p:spTree>
    <p:extLst>
      <p:ext uri="{BB962C8B-B14F-4D97-AF65-F5344CB8AC3E}">
        <p14:creationId xmlns:p14="http://schemas.microsoft.com/office/powerpoint/2010/main" val="384679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Software Development Life Cycle (SDLC)</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80" y="2015733"/>
            <a:ext cx="4907656" cy="1886490"/>
          </a:xfrm>
        </p:spPr>
        <p:txBody>
          <a:bodyPr>
            <a:normAutofit lnSpcReduction="10000"/>
          </a:bodyPr>
          <a:lstStyle/>
          <a:p>
            <a:r>
              <a:rPr lang="en-US" sz="2400" dirty="0"/>
              <a:t>SDLC sequence of states from ideation to completion</a:t>
            </a:r>
          </a:p>
          <a:p>
            <a:pPr lvl="1"/>
            <a:r>
              <a:rPr lang="en-US" sz="2200" dirty="0"/>
              <a:t>Value-Added activities </a:t>
            </a:r>
          </a:p>
          <a:p>
            <a:pPr lvl="1"/>
            <a:r>
              <a:rPr lang="en-US" sz="2200" dirty="0"/>
              <a:t>Wait times</a:t>
            </a:r>
          </a:p>
          <a:p>
            <a:pPr marL="0" indent="0">
              <a:buNone/>
            </a:pPr>
            <a:endParaRPr lang="en-US" sz="2400" dirty="0"/>
          </a:p>
        </p:txBody>
      </p:sp>
      <p:pic>
        <p:nvPicPr>
          <p:cNvPr id="1026" name="Picture 2">
            <a:extLst>
              <a:ext uri="{FF2B5EF4-FFF2-40B4-BE49-F238E27FC236}">
                <a16:creationId xmlns:a16="http://schemas.microsoft.com/office/drawing/2014/main" id="{A17046E3-04F2-4B55-8DA9-F97F82728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80" y="3902223"/>
            <a:ext cx="9603275" cy="1644810"/>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EAF7B19C-7831-423C-8F64-9EC51B8D6FC2}"/>
              </a:ext>
            </a:extLst>
          </p:cNvPr>
          <p:cNvSpPr txBox="1">
            <a:spLocks/>
          </p:cNvSpPr>
          <p:nvPr/>
        </p:nvSpPr>
        <p:spPr>
          <a:xfrm>
            <a:off x="6482854" y="1998580"/>
            <a:ext cx="4572000" cy="164481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t>Key performance Indicators (KPIs)</a:t>
            </a:r>
          </a:p>
          <a:p>
            <a:pPr lvl="1"/>
            <a:r>
              <a:rPr lang="en-US" sz="2200" dirty="0"/>
              <a:t>Lead-Time     </a:t>
            </a:r>
            <a:r>
              <a:rPr lang="en-US" sz="1700" dirty="0">
                <a:solidFill>
                  <a:srgbClr val="00B0F0"/>
                </a:solidFill>
              </a:rPr>
              <a:t>= Stop - Start</a:t>
            </a:r>
          </a:p>
          <a:p>
            <a:pPr lvl="1"/>
            <a:r>
              <a:rPr lang="en-US" sz="2200" dirty="0"/>
              <a:t>Activity-Ratio </a:t>
            </a:r>
            <a:r>
              <a:rPr lang="en-US" sz="1700" dirty="0">
                <a:solidFill>
                  <a:srgbClr val="00B0F0"/>
                </a:solidFill>
              </a:rPr>
              <a:t>= </a:t>
            </a:r>
            <a:r>
              <a:rPr lang="en-US" sz="1700" dirty="0">
                <a:solidFill>
                  <a:srgbClr val="00B0F0"/>
                </a:solidFill>
                <a:sym typeface="Symbol" panose="05050102010706020507" pitchFamily="18" charset="2"/>
              </a:rPr>
              <a:t> non-Wait / Lead-Time</a:t>
            </a:r>
            <a:endParaRPr lang="en-US" sz="1700" dirty="0">
              <a:solidFill>
                <a:srgbClr val="00B0F0"/>
              </a:solidFill>
            </a:endParaRPr>
          </a:p>
        </p:txBody>
      </p:sp>
      <p:sp>
        <p:nvSpPr>
          <p:cNvPr id="6" name="Rectangle 5">
            <a:extLst>
              <a:ext uri="{FF2B5EF4-FFF2-40B4-BE49-F238E27FC236}">
                <a16:creationId xmlns:a16="http://schemas.microsoft.com/office/drawing/2014/main" id="{960B4CE1-C75E-4905-8919-8A82F9D860CB}"/>
              </a:ext>
            </a:extLst>
          </p:cNvPr>
          <p:cNvSpPr/>
          <p:nvPr/>
        </p:nvSpPr>
        <p:spPr>
          <a:xfrm>
            <a:off x="1451579" y="5559747"/>
            <a:ext cx="9603275" cy="276999"/>
          </a:xfrm>
          <a:prstGeom prst="rect">
            <a:avLst/>
          </a:prstGeom>
        </p:spPr>
        <p:txBody>
          <a:bodyPr wrap="square">
            <a:spAutoFit/>
          </a:bodyPr>
          <a:lstStyle/>
          <a:p>
            <a:r>
              <a:rPr lang="en-US" sz="1200" i="1" dirty="0"/>
              <a:t>Figure 2</a:t>
            </a:r>
            <a:r>
              <a:rPr lang="en-US" sz="1200" dirty="0"/>
              <a:t>. </a:t>
            </a:r>
            <a:r>
              <a:rPr lang="en-US" sz="1200" dirty="0">
                <a:effectLst/>
                <a:ea typeface="Calibri" panose="020F0502020204030204" pitchFamily="34" charset="0"/>
                <a:cs typeface="Times New Roman" panose="02020603050405020304" pitchFamily="18" charset="0"/>
              </a:rPr>
              <a:t>Screenshot snip of R. Kapalko PowerPoint on August 19, 2021</a:t>
            </a:r>
            <a:r>
              <a:rPr lang="en-US" sz="1200" dirty="0"/>
              <a:t>.</a:t>
            </a:r>
          </a:p>
        </p:txBody>
      </p:sp>
    </p:spTree>
    <p:extLst>
      <p:ext uri="{BB962C8B-B14F-4D97-AF65-F5344CB8AC3E}">
        <p14:creationId xmlns:p14="http://schemas.microsoft.com/office/powerpoint/2010/main" val="365374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State of the Art</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p:txBody>
          <a:bodyPr>
            <a:normAutofit/>
          </a:bodyPr>
          <a:lstStyle/>
          <a:p>
            <a:r>
              <a:rPr lang="en-US" sz="2400" dirty="0"/>
              <a:t>Literature supports the intended research</a:t>
            </a:r>
          </a:p>
          <a:p>
            <a:r>
              <a:rPr lang="en-US" sz="2400" dirty="0"/>
              <a:t>The SDLC resembles a Lean Manufacturing (LM) pipeline</a:t>
            </a:r>
          </a:p>
          <a:p>
            <a:r>
              <a:rPr lang="en-US" sz="2400" dirty="0"/>
              <a:t>Value Stream Mapping (VSM) techniques may be applied</a:t>
            </a:r>
          </a:p>
          <a:p>
            <a:r>
              <a:rPr lang="en-US" sz="2400" dirty="0"/>
              <a:t>Activity-Ratio and Lead-Time are proven KPIs</a:t>
            </a:r>
          </a:p>
          <a:p>
            <a:r>
              <a:rPr lang="en-US" sz="2400" dirty="0"/>
              <a:t>The study of these quality related costs lends to SDLC optimization</a:t>
            </a:r>
          </a:p>
        </p:txBody>
      </p:sp>
    </p:spTree>
    <p:extLst>
      <p:ext uri="{BB962C8B-B14F-4D97-AF65-F5344CB8AC3E}">
        <p14:creationId xmlns:p14="http://schemas.microsoft.com/office/powerpoint/2010/main" val="141784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Research Questions (RQ) and Hypotheses</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10541947" cy="3450613"/>
          </a:xfrm>
        </p:spPr>
        <p:txBody>
          <a:bodyPr>
            <a:noAutofit/>
          </a:bodyPr>
          <a:lstStyle/>
          <a:p>
            <a:pPr marL="0" marR="0" indent="457200">
              <a:lnSpc>
                <a:spcPct val="150000"/>
              </a:lnSpc>
              <a:spcBef>
                <a:spcPts val="0"/>
              </a:spcBef>
              <a:spcAft>
                <a:spcPts val="0"/>
              </a:spcAft>
            </a:pPr>
            <a:r>
              <a:rPr lang="en-US" sz="2400" i="0" dirty="0">
                <a:effectLst/>
                <a:ea typeface="Times New Roman" panose="02020603050405020304" pitchFamily="18" charset="0"/>
                <a:cs typeface="Times New Roman" panose="02020603050405020304" pitchFamily="18" charset="0"/>
              </a:rPr>
              <a:t>RQ</a:t>
            </a:r>
            <a:r>
              <a:rPr lang="en-US" sz="2400" i="0" baseline="-25000" dirty="0">
                <a:effectLst/>
                <a:ea typeface="Times New Roman" panose="02020603050405020304" pitchFamily="18" charset="0"/>
                <a:cs typeface="Times New Roman" panose="02020603050405020304" pitchFamily="18" charset="0"/>
              </a:rPr>
              <a:t>1</a:t>
            </a:r>
            <a:r>
              <a:rPr lang="en-US" sz="2400" i="0" dirty="0">
                <a:effectLst/>
                <a:ea typeface="Times New Roman" panose="02020603050405020304" pitchFamily="18" charset="0"/>
                <a:cs typeface="Times New Roman" panose="02020603050405020304" pitchFamily="18" charset="0"/>
              </a:rPr>
              <a:t>: Where is the largest portion of wait time?</a:t>
            </a:r>
            <a:endParaRPr lang="en-US" sz="2400" i="1" dirty="0">
              <a:effectLst/>
              <a:ea typeface="Times New Roman" panose="02020603050405020304" pitchFamily="18" charset="0"/>
              <a:cs typeface="Times New Roman" panose="02020603050405020304" pitchFamily="18" charset="0"/>
            </a:endParaRPr>
          </a:p>
          <a:p>
            <a:pPr marL="0" marR="0" indent="457200">
              <a:lnSpc>
                <a:spcPct val="150000"/>
              </a:lnSpc>
              <a:spcBef>
                <a:spcPts val="0"/>
              </a:spcBef>
              <a:spcAft>
                <a:spcPts val="0"/>
              </a:spcAft>
            </a:pPr>
            <a:r>
              <a:rPr lang="en-US" sz="2400" i="0" dirty="0">
                <a:effectLst/>
                <a:ea typeface="Times New Roman" panose="02020603050405020304" pitchFamily="18" charset="0"/>
                <a:cs typeface="Times New Roman" panose="02020603050405020304" pitchFamily="18" charset="0"/>
              </a:rPr>
              <a:t>RQ</a:t>
            </a:r>
            <a:r>
              <a:rPr lang="en-US" sz="2400" i="0" baseline="-25000" dirty="0">
                <a:effectLst/>
                <a:ea typeface="Times New Roman" panose="02020603050405020304" pitchFamily="18" charset="0"/>
                <a:cs typeface="Times New Roman" panose="02020603050405020304" pitchFamily="18" charset="0"/>
              </a:rPr>
              <a:t>2</a:t>
            </a:r>
            <a:r>
              <a:rPr lang="en-US" sz="2400" i="0" dirty="0">
                <a:effectLst/>
                <a:ea typeface="Times New Roman" panose="02020603050405020304" pitchFamily="18" charset="0"/>
                <a:cs typeface="Times New Roman" panose="02020603050405020304" pitchFamily="18" charset="0"/>
              </a:rPr>
              <a:t>: Do longer running teams have better efficiency?</a:t>
            </a:r>
          </a:p>
          <a:p>
            <a:pPr marL="457200" lvl="1" indent="457200">
              <a:lnSpc>
                <a:spcPct val="150000"/>
              </a:lnSpc>
              <a:spcBef>
                <a:spcPts val="0"/>
              </a:spcBef>
            </a:pPr>
            <a:r>
              <a:rPr lang="en-US" sz="2200" i="0" dirty="0">
                <a:effectLst/>
                <a:ea typeface="Times New Roman" panose="02020603050405020304" pitchFamily="18" charset="0"/>
                <a:cs typeface="Times New Roman" panose="02020603050405020304" pitchFamily="18" charset="0"/>
              </a:rPr>
              <a:t>H</a:t>
            </a:r>
            <a:r>
              <a:rPr lang="en-US" sz="2200" i="0" baseline="-25000" dirty="0">
                <a:effectLst/>
                <a:ea typeface="Times New Roman" panose="02020603050405020304" pitchFamily="18" charset="0"/>
                <a:cs typeface="Times New Roman" panose="02020603050405020304" pitchFamily="18" charset="0"/>
              </a:rPr>
              <a:t>2</a:t>
            </a:r>
            <a:r>
              <a:rPr lang="en-US" sz="2200" i="0" dirty="0">
                <a:effectLst/>
                <a:ea typeface="Times New Roman" panose="02020603050405020304" pitchFamily="18" charset="0"/>
                <a:cs typeface="Times New Roman" panose="02020603050405020304" pitchFamily="18" charset="0"/>
              </a:rPr>
              <a:t>0: There is no positive correlation between teams’ Count and Activity-Ratio.</a:t>
            </a:r>
            <a:endParaRPr lang="en-US" sz="2200" i="1" dirty="0">
              <a:effectLst/>
              <a:ea typeface="Times New Roman" panose="02020603050405020304" pitchFamily="18" charset="0"/>
              <a:cs typeface="Times New Roman" panose="02020603050405020304" pitchFamily="18" charset="0"/>
            </a:endParaRPr>
          </a:p>
          <a:p>
            <a:pPr marL="457200" lvl="1" indent="457200">
              <a:lnSpc>
                <a:spcPct val="150000"/>
              </a:lnSpc>
              <a:spcBef>
                <a:spcPts val="0"/>
              </a:spcBef>
            </a:pPr>
            <a:r>
              <a:rPr lang="en-US" sz="2200" i="0" dirty="0">
                <a:effectLst/>
                <a:ea typeface="Times New Roman" panose="02020603050405020304" pitchFamily="18" charset="0"/>
                <a:cs typeface="Times New Roman" panose="02020603050405020304" pitchFamily="18" charset="0"/>
              </a:rPr>
              <a:t>H</a:t>
            </a:r>
            <a:r>
              <a:rPr lang="en-US" sz="2200" i="0" baseline="-25000" dirty="0">
                <a:effectLst/>
                <a:ea typeface="Times New Roman" panose="02020603050405020304" pitchFamily="18" charset="0"/>
                <a:cs typeface="Times New Roman" panose="02020603050405020304" pitchFamily="18" charset="0"/>
              </a:rPr>
              <a:t>2</a:t>
            </a:r>
            <a:r>
              <a:rPr lang="en-US" sz="2200" i="0" dirty="0">
                <a:effectLst/>
                <a:ea typeface="Times New Roman" panose="02020603050405020304" pitchFamily="18" charset="0"/>
                <a:cs typeface="Times New Roman" panose="02020603050405020304" pitchFamily="18" charset="0"/>
              </a:rPr>
              <a:t>A: There is a statistical significance in this positive correlation.</a:t>
            </a:r>
            <a:endParaRPr lang="en-US" sz="2200" i="1" dirty="0">
              <a:effectLst/>
              <a:ea typeface="Times New Roman" panose="02020603050405020304" pitchFamily="18" charset="0"/>
              <a:cs typeface="Times New Roman" panose="02020603050405020304" pitchFamily="18" charset="0"/>
            </a:endParaRPr>
          </a:p>
          <a:p>
            <a:pPr marL="0" marR="0" indent="457200">
              <a:lnSpc>
                <a:spcPct val="150000"/>
              </a:lnSpc>
              <a:spcBef>
                <a:spcPts val="0"/>
              </a:spcBef>
              <a:spcAft>
                <a:spcPts val="0"/>
              </a:spcAft>
            </a:pPr>
            <a:r>
              <a:rPr lang="en-US" sz="2400" i="0" dirty="0">
                <a:effectLst/>
                <a:ea typeface="Times New Roman" panose="02020603050405020304" pitchFamily="18" charset="0"/>
                <a:cs typeface="Times New Roman" panose="02020603050405020304" pitchFamily="18" charset="0"/>
              </a:rPr>
              <a:t>RQ</a:t>
            </a:r>
            <a:r>
              <a:rPr lang="en-US" sz="2400" i="0" baseline="-25000" dirty="0">
                <a:effectLst/>
                <a:ea typeface="Times New Roman" panose="02020603050405020304" pitchFamily="18" charset="0"/>
                <a:cs typeface="Times New Roman" panose="02020603050405020304" pitchFamily="18" charset="0"/>
              </a:rPr>
              <a:t>3</a:t>
            </a:r>
            <a:r>
              <a:rPr lang="en-US" sz="2400" i="0" dirty="0">
                <a:effectLst/>
                <a:ea typeface="Times New Roman" panose="02020603050405020304" pitchFamily="18" charset="0"/>
                <a:cs typeface="Times New Roman" panose="02020603050405020304" pitchFamily="18" charset="0"/>
              </a:rPr>
              <a:t>: Does initial Story characteristics explain SDLC efficiency?</a:t>
            </a:r>
          </a:p>
          <a:p>
            <a:pPr marL="457200" lvl="1" indent="457200">
              <a:lnSpc>
                <a:spcPct val="150000"/>
              </a:lnSpc>
              <a:spcBef>
                <a:spcPts val="0"/>
              </a:spcBef>
            </a:pPr>
            <a:r>
              <a:rPr lang="en-US" sz="2200" i="0" dirty="0">
                <a:effectLst/>
                <a:ea typeface="Times New Roman" panose="02020603050405020304" pitchFamily="18" charset="0"/>
                <a:cs typeface="Times New Roman" panose="02020603050405020304" pitchFamily="18" charset="0"/>
              </a:rPr>
              <a:t>H</a:t>
            </a:r>
            <a:r>
              <a:rPr lang="en-US" sz="2200" i="0" baseline="-25000" dirty="0">
                <a:effectLst/>
                <a:ea typeface="Times New Roman" panose="02020603050405020304" pitchFamily="18" charset="0"/>
                <a:cs typeface="Times New Roman" panose="02020603050405020304" pitchFamily="18" charset="0"/>
              </a:rPr>
              <a:t>3</a:t>
            </a:r>
            <a:r>
              <a:rPr lang="en-US" sz="2200" i="0" dirty="0">
                <a:effectLst/>
                <a:ea typeface="Times New Roman" panose="02020603050405020304" pitchFamily="18" charset="0"/>
                <a:cs typeface="Times New Roman" panose="02020603050405020304" pitchFamily="18" charset="0"/>
              </a:rPr>
              <a:t>0: Initial Story characteristics do not contribute to associated Lead-Time.</a:t>
            </a:r>
            <a:endParaRPr lang="en-US" sz="2200" i="1" dirty="0">
              <a:effectLst/>
              <a:ea typeface="Times New Roman" panose="02020603050405020304" pitchFamily="18" charset="0"/>
              <a:cs typeface="Times New Roman" panose="02020603050405020304" pitchFamily="18" charset="0"/>
            </a:endParaRPr>
          </a:p>
          <a:p>
            <a:pPr marL="457200" lvl="1" indent="457200">
              <a:lnSpc>
                <a:spcPct val="150000"/>
              </a:lnSpc>
              <a:spcBef>
                <a:spcPts val="0"/>
              </a:spcBef>
            </a:pPr>
            <a:r>
              <a:rPr lang="en-US" sz="2200" i="0" dirty="0">
                <a:effectLst/>
                <a:ea typeface="Times New Roman" panose="02020603050405020304" pitchFamily="18" charset="0"/>
                <a:cs typeface="Times New Roman" panose="02020603050405020304" pitchFamily="18" charset="0"/>
              </a:rPr>
              <a:t>H</a:t>
            </a:r>
            <a:r>
              <a:rPr lang="en-US" sz="2200" i="0" baseline="-25000" dirty="0">
                <a:effectLst/>
                <a:ea typeface="Times New Roman" panose="02020603050405020304" pitchFamily="18" charset="0"/>
                <a:cs typeface="Times New Roman" panose="02020603050405020304" pitchFamily="18" charset="0"/>
              </a:rPr>
              <a:t>3</a:t>
            </a:r>
            <a:r>
              <a:rPr lang="en-US" sz="2200" i="0" dirty="0">
                <a:effectLst/>
                <a:ea typeface="Times New Roman" panose="02020603050405020304" pitchFamily="18" charset="0"/>
                <a:cs typeface="Times New Roman" panose="02020603050405020304" pitchFamily="18" charset="0"/>
              </a:rPr>
              <a:t>A: Some portion of Lead-Time is explained by initial Story characteristics.</a:t>
            </a:r>
            <a:endParaRPr lang="en-US" sz="2200" i="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8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p:txBody>
          <a:bodyPr>
            <a:normAutofit/>
          </a:bodyPr>
          <a:lstStyle/>
          <a:p>
            <a:r>
              <a:rPr lang="en-US" sz="2400" dirty="0"/>
              <a:t>One analyst for eight weeks</a:t>
            </a:r>
          </a:p>
          <a:p>
            <a:r>
              <a:rPr lang="en-US" sz="2400" dirty="0"/>
              <a:t>Success is identified influencers of and inefficiencies within the SDLC</a:t>
            </a:r>
          </a:p>
          <a:p>
            <a:pPr lvl="1"/>
            <a:r>
              <a:rPr lang="en-US" sz="2200" dirty="0"/>
              <a:t>As applied to Stories, not groups of Stories</a:t>
            </a:r>
          </a:p>
          <a:p>
            <a:r>
              <a:rPr lang="en-US" sz="2400" dirty="0"/>
              <a:t>Limited to the available dataset, resources, and chosen analytics tools</a:t>
            </a:r>
          </a:p>
          <a:p>
            <a:r>
              <a:rPr lang="en-US" sz="2400" dirty="0"/>
              <a:t>SMEs retained ethical oversight</a:t>
            </a:r>
          </a:p>
          <a:p>
            <a:r>
              <a:rPr lang="en-US" sz="2400" dirty="0"/>
              <a:t>Leveraged an industry standard SEMMA approach</a:t>
            </a:r>
          </a:p>
          <a:p>
            <a:pPr marL="0" indent="0">
              <a:buNone/>
            </a:pPr>
            <a:endParaRPr lang="en-US" sz="2400" dirty="0"/>
          </a:p>
        </p:txBody>
      </p:sp>
    </p:spTree>
    <p:extLst>
      <p:ext uri="{BB962C8B-B14F-4D97-AF65-F5344CB8AC3E}">
        <p14:creationId xmlns:p14="http://schemas.microsoft.com/office/powerpoint/2010/main" val="407746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Project Deliverables</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a:xfrm>
            <a:off x="1451579" y="2015732"/>
            <a:ext cx="9603275" cy="3640001"/>
          </a:xfrm>
        </p:spPr>
        <p:txBody>
          <a:bodyPr>
            <a:normAutofit/>
          </a:bodyPr>
          <a:lstStyle/>
          <a:p>
            <a:r>
              <a:rPr lang="en-US" sz="2400" dirty="0"/>
              <a:t>Proof-of-Concept (PoC) and prototypes</a:t>
            </a:r>
          </a:p>
          <a:p>
            <a:pPr lvl="1"/>
            <a:r>
              <a:rPr lang="en-US" sz="2200" dirty="0"/>
              <a:t>Data pipeline </a:t>
            </a:r>
          </a:p>
          <a:p>
            <a:pPr lvl="1"/>
            <a:r>
              <a:rPr lang="en-US" sz="2200" dirty="0"/>
              <a:t>Dimensional model</a:t>
            </a:r>
          </a:p>
          <a:p>
            <a:pPr lvl="1"/>
            <a:r>
              <a:rPr lang="en-US" sz="2200" dirty="0"/>
              <a:t>Interactive visualization</a:t>
            </a:r>
          </a:p>
          <a:p>
            <a:pPr lvl="1"/>
            <a:r>
              <a:rPr lang="en-US" sz="2200" dirty="0"/>
              <a:t>Project asset repository</a:t>
            </a:r>
          </a:p>
          <a:p>
            <a:r>
              <a:rPr lang="en-US" sz="2400" dirty="0"/>
              <a:t>Project paper, findings, and recommendations</a:t>
            </a:r>
          </a:p>
        </p:txBody>
      </p:sp>
    </p:spTree>
    <p:extLst>
      <p:ext uri="{BB962C8B-B14F-4D97-AF65-F5344CB8AC3E}">
        <p14:creationId xmlns:p14="http://schemas.microsoft.com/office/powerpoint/2010/main" val="338787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1508-FF69-4279-A92D-38CE386A7CD8}"/>
              </a:ext>
            </a:extLst>
          </p:cNvPr>
          <p:cNvSpPr>
            <a:spLocks noGrp="1"/>
          </p:cNvSpPr>
          <p:nvPr>
            <p:ph type="title"/>
          </p:nvPr>
        </p:nvSpPr>
        <p:spPr/>
        <p:txBody>
          <a:bodyPr/>
          <a:lstStyle/>
          <a:p>
            <a:r>
              <a:rPr lang="en-US" dirty="0"/>
              <a:t>Extract,  Transform,  and Load (ETL)</a:t>
            </a:r>
          </a:p>
        </p:txBody>
      </p:sp>
      <p:sp>
        <p:nvSpPr>
          <p:cNvPr id="3" name="Content Placeholder 2">
            <a:extLst>
              <a:ext uri="{FF2B5EF4-FFF2-40B4-BE49-F238E27FC236}">
                <a16:creationId xmlns:a16="http://schemas.microsoft.com/office/drawing/2014/main" id="{2638F614-B4CF-49C5-A97A-548CF3390EAE}"/>
              </a:ext>
            </a:extLst>
          </p:cNvPr>
          <p:cNvSpPr>
            <a:spLocks noGrp="1"/>
          </p:cNvSpPr>
          <p:nvPr>
            <p:ph idx="1"/>
          </p:nvPr>
        </p:nvSpPr>
        <p:spPr/>
        <p:txBody>
          <a:bodyPr>
            <a:normAutofit/>
          </a:bodyPr>
          <a:lstStyle/>
          <a:p>
            <a:r>
              <a:rPr lang="en-US" sz="2400" dirty="0"/>
              <a:t>Atlassian Jira and JQL extraction of all completed Stories</a:t>
            </a:r>
          </a:p>
          <a:p>
            <a:r>
              <a:rPr lang="en-US" sz="2400" dirty="0"/>
              <a:t>Microsoft Excel transformation steps under SME guidance</a:t>
            </a:r>
          </a:p>
          <a:p>
            <a:r>
              <a:rPr lang="en-US" sz="2400" dirty="0"/>
              <a:t>Loaded into the pgAdmin and PostgreSQL database</a:t>
            </a:r>
          </a:p>
        </p:txBody>
      </p:sp>
      <p:pic>
        <p:nvPicPr>
          <p:cNvPr id="2050" name="Picture 2">
            <a:extLst>
              <a:ext uri="{FF2B5EF4-FFF2-40B4-BE49-F238E27FC236}">
                <a16:creationId xmlns:a16="http://schemas.microsoft.com/office/drawing/2014/main" id="{9D058C9D-CB5A-41D5-BAE1-4A71D4582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785" y="4264633"/>
            <a:ext cx="9603276" cy="1201712"/>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4042664-76AA-4593-BB6F-DD1031DB3ABE}"/>
              </a:ext>
            </a:extLst>
          </p:cNvPr>
          <p:cNvSpPr/>
          <p:nvPr/>
        </p:nvSpPr>
        <p:spPr>
          <a:xfrm>
            <a:off x="1598786" y="5477496"/>
            <a:ext cx="9603276" cy="276999"/>
          </a:xfrm>
          <a:prstGeom prst="rect">
            <a:avLst/>
          </a:prstGeom>
        </p:spPr>
        <p:txBody>
          <a:bodyPr wrap="square">
            <a:spAutoFit/>
          </a:bodyPr>
          <a:lstStyle/>
          <a:p>
            <a:r>
              <a:rPr lang="en-US" sz="1200" i="1" dirty="0"/>
              <a:t>Figure 3</a:t>
            </a:r>
            <a:r>
              <a:rPr lang="en-US" sz="1200" dirty="0"/>
              <a:t>. Screenshot snip of R. Kapalko PowerPoint on September 3, 2021.</a:t>
            </a:r>
          </a:p>
        </p:txBody>
      </p:sp>
    </p:spTree>
    <p:extLst>
      <p:ext uri="{BB962C8B-B14F-4D97-AF65-F5344CB8AC3E}">
        <p14:creationId xmlns:p14="http://schemas.microsoft.com/office/powerpoint/2010/main" val="1086105717"/>
      </p:ext>
    </p:extLst>
  </p:cSld>
  <p:clrMapOvr>
    <a:masterClrMapping/>
  </p:clrMapOvr>
</p:sld>
</file>

<file path=ppt/theme/theme1.xml><?xml version="1.0" encoding="utf-8"?>
<a:theme xmlns:a="http://schemas.openxmlformats.org/drawingml/2006/main" name="rKapalko_MIS543">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19943</TotalTime>
  <Words>3592</Words>
  <Application>Microsoft Office PowerPoint</Application>
  <PresentationFormat>Widescreen</PresentationFormat>
  <Paragraphs>217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Times New Roman</vt:lpstr>
      <vt:lpstr>rKapalko_MIS543</vt:lpstr>
      <vt:lpstr>A Case Study of  software development life cycle Efficiency</vt:lpstr>
      <vt:lpstr>Agenda</vt:lpstr>
      <vt:lpstr>Orientation</vt:lpstr>
      <vt:lpstr>Software Development Life Cycle (SDLC)</vt:lpstr>
      <vt:lpstr>State of the Art</vt:lpstr>
      <vt:lpstr>Research Questions (RQ) and Hypotheses</vt:lpstr>
      <vt:lpstr>Project Management</vt:lpstr>
      <vt:lpstr>Project Deliverables</vt:lpstr>
      <vt:lpstr>Extract,  Transform,  and Load (ETL)</vt:lpstr>
      <vt:lpstr>pgAdmin – dimensional modeling</vt:lpstr>
      <vt:lpstr>Tableau – interactive visualization</vt:lpstr>
      <vt:lpstr>SAS – Correlation Analysis</vt:lpstr>
      <vt:lpstr>R – linear regression</vt:lpstr>
      <vt:lpstr>Conclusions</vt:lpstr>
      <vt:lpstr>References</vt:lpstr>
      <vt:lpstr>References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Rick Kapalko</cp:lastModifiedBy>
  <cp:revision>186</cp:revision>
  <dcterms:created xsi:type="dcterms:W3CDTF">2020-05-19T17:01:57Z</dcterms:created>
  <dcterms:modified xsi:type="dcterms:W3CDTF">2021-09-30T19:49:46Z</dcterms:modified>
</cp:coreProperties>
</file>