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56" r:id="rId3"/>
    <p:sldId id="336" r:id="rId4"/>
    <p:sldId id="257" r:id="rId5"/>
    <p:sldId id="263" r:id="rId6"/>
    <p:sldId id="264" r:id="rId7"/>
    <p:sldId id="265" r:id="rId8"/>
    <p:sldId id="266" r:id="rId9"/>
    <p:sldId id="267" r:id="rId10"/>
    <p:sldId id="268" r:id="rId11"/>
    <p:sldId id="269" r:id="rId12"/>
    <p:sldId id="274" r:id="rId13"/>
    <p:sldId id="270" r:id="rId14"/>
    <p:sldId id="275" r:id="rId15"/>
    <p:sldId id="276" r:id="rId16"/>
    <p:sldId id="327" r:id="rId17"/>
    <p:sldId id="277" r:id="rId18"/>
    <p:sldId id="278" r:id="rId19"/>
    <p:sldId id="279" r:id="rId20"/>
    <p:sldId id="280" r:id="rId21"/>
    <p:sldId id="281" r:id="rId22"/>
    <p:sldId id="282" r:id="rId23"/>
    <p:sldId id="283" r:id="rId24"/>
    <p:sldId id="284" r:id="rId25"/>
    <p:sldId id="312" r:id="rId26"/>
    <p:sldId id="285" r:id="rId27"/>
    <p:sldId id="286" r:id="rId28"/>
    <p:sldId id="287" r:id="rId29"/>
    <p:sldId id="288" r:id="rId30"/>
    <p:sldId id="313" r:id="rId31"/>
    <p:sldId id="314" r:id="rId32"/>
    <p:sldId id="316" r:id="rId33"/>
    <p:sldId id="332" r:id="rId34"/>
    <p:sldId id="333" r:id="rId35"/>
    <p:sldId id="315" r:id="rId36"/>
    <p:sldId id="317" r:id="rId37"/>
    <p:sldId id="326" r:id="rId38"/>
    <p:sldId id="318" r:id="rId39"/>
    <p:sldId id="334" r:id="rId40"/>
    <p:sldId id="331" r:id="rId41"/>
    <p:sldId id="329" r:id="rId42"/>
    <p:sldId id="330" r:id="rId43"/>
    <p:sldId id="328" r:id="rId44"/>
    <p:sldId id="289" r:id="rId45"/>
    <p:sldId id="408" r:id="rId46"/>
    <p:sldId id="412" r:id="rId47"/>
    <p:sldId id="411" r:id="rId48"/>
    <p:sldId id="294" r:id="rId49"/>
    <p:sldId id="290" r:id="rId50"/>
    <p:sldId id="293" r:id="rId51"/>
    <p:sldId id="292" r:id="rId52"/>
    <p:sldId id="413" r:id="rId53"/>
    <p:sldId id="414" r:id="rId54"/>
    <p:sldId id="308" r:id="rId55"/>
    <p:sldId id="309" r:id="rId56"/>
    <p:sldId id="302" r:id="rId57"/>
    <p:sldId id="298" r:id="rId58"/>
    <p:sldId id="307" r:id="rId59"/>
    <p:sldId id="310" r:id="rId60"/>
    <p:sldId id="306" r:id="rId61"/>
    <p:sldId id="303" r:id="rId62"/>
    <p:sldId id="304" r:id="rId63"/>
    <p:sldId id="30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3" d="100"/>
          <a:sy n="113"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F3C79-0A5C-4F96-B3C0-808280E25003}"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926B2-3D65-493A-96D1-80765416F0B6}" type="slidenum">
              <a:rPr lang="en-US" smtClean="0"/>
              <a:t>‹#›</a:t>
            </a:fld>
            <a:endParaRPr lang="en-US"/>
          </a:p>
        </p:txBody>
      </p:sp>
    </p:spTree>
    <p:extLst>
      <p:ext uri="{BB962C8B-B14F-4D97-AF65-F5344CB8AC3E}">
        <p14:creationId xmlns:p14="http://schemas.microsoft.com/office/powerpoint/2010/main" val="340847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B926B2-3D65-493A-96D1-80765416F0B6}" type="slidenum">
              <a:rPr lang="en-US" smtClean="0"/>
              <a:t>43</a:t>
            </a:fld>
            <a:endParaRPr lang="en-US"/>
          </a:p>
        </p:txBody>
      </p:sp>
    </p:spTree>
    <p:extLst>
      <p:ext uri="{BB962C8B-B14F-4D97-AF65-F5344CB8AC3E}">
        <p14:creationId xmlns:p14="http://schemas.microsoft.com/office/powerpoint/2010/main" val="199735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B926B2-3D65-493A-96D1-80765416F0B6}" type="slidenum">
              <a:rPr lang="en-US" smtClean="0"/>
              <a:t>47</a:t>
            </a:fld>
            <a:endParaRPr lang="en-US"/>
          </a:p>
        </p:txBody>
      </p:sp>
    </p:spTree>
    <p:extLst>
      <p:ext uri="{BB962C8B-B14F-4D97-AF65-F5344CB8AC3E}">
        <p14:creationId xmlns:p14="http://schemas.microsoft.com/office/powerpoint/2010/main" val="352420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124B9C-04F7-440E-A3AB-FAFC7B628979}"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1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EE6462-966C-4350-9F1A-3F7669522311}"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361700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994B8-0790-40CF-B6FA-310B495603A9}"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3040131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DC7BB-598A-4A71-9B53-CCB220B3850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420357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DC7BB-598A-4A71-9B53-CCB220B3850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23500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DC7BB-598A-4A71-9B53-CCB220B3850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00583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DC7BB-598A-4A71-9B53-CCB220B3850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89333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DC7BB-598A-4A71-9B53-CCB220B38509}"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11637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DC7BB-598A-4A71-9B53-CCB220B38509}"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682088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DC7BB-598A-4A71-9B53-CCB220B38509}"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5744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C7BB-598A-4A71-9B53-CCB220B3850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1724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6A18E-A4BF-474F-ACFD-15657E5EEAD6}"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367654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C7BB-598A-4A71-9B53-CCB220B38509}"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4270147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DC7BB-598A-4A71-9B53-CCB220B3850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2829342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DC7BB-598A-4A71-9B53-CCB220B38509}"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0E98-0618-4388-A78D-EB4A810F0694}" type="slidenum">
              <a:rPr lang="en-US" smtClean="0"/>
              <a:t>‹#›</a:t>
            </a:fld>
            <a:endParaRPr lang="en-US"/>
          </a:p>
        </p:txBody>
      </p:sp>
    </p:spTree>
    <p:extLst>
      <p:ext uri="{BB962C8B-B14F-4D97-AF65-F5344CB8AC3E}">
        <p14:creationId xmlns:p14="http://schemas.microsoft.com/office/powerpoint/2010/main" val="169647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C3E02-1DE0-4D42-B093-30C661FC61BD}"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98105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029175-8C8C-421F-9FA9-EDE8E6C8583A}"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75360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4FCB90-78DD-4D78-A807-8FCFFCD74746}" type="datetime1">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4432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43C618-00EA-42F5-911D-42FFEC002589}"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152150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BAEE6-F3B3-45FD-A693-83DE159CCA36}"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53394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A4383-1F86-4A32-BF1C-1C33DC5CE282}"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272916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CF68A-DC7D-4732-A33F-987EE76A2B16}"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8EE1-621E-4099-BAD5-FDF60321A6C7}" type="slidenum">
              <a:rPr lang="en-US" smtClean="0"/>
              <a:t>‹#›</a:t>
            </a:fld>
            <a:endParaRPr lang="en-US"/>
          </a:p>
        </p:txBody>
      </p:sp>
    </p:spTree>
    <p:extLst>
      <p:ext uri="{BB962C8B-B14F-4D97-AF65-F5344CB8AC3E}">
        <p14:creationId xmlns:p14="http://schemas.microsoft.com/office/powerpoint/2010/main" val="417555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38F3F-57DD-4109-BB13-F206151466A6}" type="datetime1">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A8EE1-621E-4099-BAD5-FDF60321A6C7}" type="slidenum">
              <a:rPr lang="en-US" smtClean="0"/>
              <a:t>‹#›</a:t>
            </a:fld>
            <a:endParaRPr lang="en-US"/>
          </a:p>
        </p:txBody>
      </p:sp>
    </p:spTree>
    <p:extLst>
      <p:ext uri="{BB962C8B-B14F-4D97-AF65-F5344CB8AC3E}">
        <p14:creationId xmlns:p14="http://schemas.microsoft.com/office/powerpoint/2010/main" val="23783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C7BB-598A-4A71-9B53-CCB220B38509}" type="datetimeFigureOut">
              <a:rPr lang="en-US" smtClean="0"/>
              <a:t>9/26/2023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D0E98-0618-4388-A78D-EB4A810F0694}" type="slidenum">
              <a:rPr lang="en-US" smtClean="0"/>
              <a:t>‹#›</a:t>
            </a:fld>
            <a:endParaRPr lang="en-US"/>
          </a:p>
        </p:txBody>
      </p:sp>
    </p:spTree>
    <p:extLst>
      <p:ext uri="{BB962C8B-B14F-4D97-AF65-F5344CB8AC3E}">
        <p14:creationId xmlns:p14="http://schemas.microsoft.com/office/powerpoint/2010/main" val="622778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Kafka Basics</a:t>
            </a:r>
          </a:p>
        </p:txBody>
      </p:sp>
      <p:pic>
        <p:nvPicPr>
          <p:cNvPr id="4" name="Picture 3"/>
          <p:cNvPicPr>
            <a:picLocks noChangeAspect="1"/>
          </p:cNvPicPr>
          <p:nvPr/>
        </p:nvPicPr>
        <p:blipFill>
          <a:blip r:embed="rId2"/>
          <a:stretch>
            <a:fillRect/>
          </a:stretch>
        </p:blipFill>
        <p:spPr>
          <a:xfrm>
            <a:off x="4021453" y="3519780"/>
            <a:ext cx="4261670" cy="1586792"/>
          </a:xfrm>
          <a:prstGeom prst="rect">
            <a:avLst/>
          </a:prstGeom>
        </p:spPr>
      </p:pic>
      <p:sp>
        <p:nvSpPr>
          <p:cNvPr id="5" name="Slide Number Placeholder 4"/>
          <p:cNvSpPr>
            <a:spLocks noGrp="1"/>
          </p:cNvSpPr>
          <p:nvPr>
            <p:ph type="sldNum" sz="quarter" idx="12"/>
          </p:nvPr>
        </p:nvSpPr>
        <p:spPr/>
        <p:txBody>
          <a:bodyPr/>
          <a:lstStyle/>
          <a:p>
            <a:fld id="{1CEA8EE1-621E-4099-BAD5-FDF60321A6C7}" type="slidenum">
              <a:rPr lang="en-US" smtClean="0"/>
              <a:t>1</a:t>
            </a:fld>
            <a:endParaRPr lang="en-US"/>
          </a:p>
        </p:txBody>
      </p:sp>
      <p:sp>
        <p:nvSpPr>
          <p:cNvPr id="7" name="Rectangle 6">
            <a:extLst>
              <a:ext uri="{FF2B5EF4-FFF2-40B4-BE49-F238E27FC236}">
                <a16:creationId xmlns:a16="http://schemas.microsoft.com/office/drawing/2014/main" id="{822D2900-8E05-413A-8690-30E54C0F54EA}"/>
              </a:ext>
            </a:extLst>
          </p:cNvPr>
          <p:cNvSpPr/>
          <p:nvPr/>
        </p:nvSpPr>
        <p:spPr>
          <a:xfrm>
            <a:off x="967228" y="5135472"/>
            <a:ext cx="9174050" cy="1200329"/>
          </a:xfrm>
          <a:prstGeom prst="rect">
            <a:avLst/>
          </a:prstGeom>
        </p:spPr>
        <p:txBody>
          <a:bodyPr wrap="square">
            <a:spAutoFit/>
          </a:bodyPr>
          <a:lstStyle/>
          <a:p>
            <a:pPr algn="ctr"/>
            <a:r>
              <a:rPr lang="en-US" dirty="0"/>
              <a:t>Apache Kafka is an open-source distributed event streaming platform used by thousands of companies for high-performance data pipelines, streaming analytics, data integration, and mission-critical applications. </a:t>
            </a:r>
          </a:p>
          <a:p>
            <a:pPr algn="ctr"/>
            <a:endParaRPr lang="en-US" dirty="0"/>
          </a:p>
        </p:txBody>
      </p:sp>
    </p:spTree>
    <p:extLst>
      <p:ext uri="{BB962C8B-B14F-4D97-AF65-F5344CB8AC3E}">
        <p14:creationId xmlns:p14="http://schemas.microsoft.com/office/powerpoint/2010/main" val="3941442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Kafka work </a:t>
            </a:r>
          </a:p>
        </p:txBody>
      </p:sp>
      <p:sp>
        <p:nvSpPr>
          <p:cNvPr id="3" name="Rectangle 2"/>
          <p:cNvSpPr/>
          <p:nvPr/>
        </p:nvSpPr>
        <p:spPr>
          <a:xfrm>
            <a:off x="755561" y="1602175"/>
            <a:ext cx="917405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Kafka is a distributed system consisting of </a:t>
            </a:r>
            <a:r>
              <a:rPr lang="en-US" sz="2400" b="1" dirty="0"/>
              <a:t>servers</a:t>
            </a:r>
            <a:r>
              <a:rPr lang="en-US" sz="2400" dirty="0"/>
              <a:t> and </a:t>
            </a:r>
            <a:r>
              <a:rPr lang="en-US" sz="2400" b="1" dirty="0"/>
              <a:t>clients</a:t>
            </a:r>
            <a:r>
              <a:rPr lang="en-US" sz="2400" dirty="0"/>
              <a:t> that communicate via a high-performance TCP protocol.</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1" dirty="0"/>
              <a:t>Servers</a:t>
            </a:r>
            <a:r>
              <a:rPr lang="en-US" sz="2400" dirty="0"/>
              <a:t>: Kafka is run as a cluster of one or more servers that can span multiple datacenters or cloud regions.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Some of these servers form the storage layer, called the brokers.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Other servers run Kafka Connect to continuously import and export data as event streams to integrate Kafka with your existing systems such as relational databases as well as other Kafka clusters.</a:t>
            </a:r>
          </a:p>
        </p:txBody>
      </p:sp>
      <p:sp>
        <p:nvSpPr>
          <p:cNvPr id="5" name="Slide Number Placeholder 4"/>
          <p:cNvSpPr>
            <a:spLocks noGrp="1"/>
          </p:cNvSpPr>
          <p:nvPr>
            <p:ph type="sldNum" sz="quarter" idx="12"/>
          </p:nvPr>
        </p:nvSpPr>
        <p:spPr/>
        <p:txBody>
          <a:bodyPr/>
          <a:lstStyle/>
          <a:p>
            <a:fld id="{1CEA8EE1-621E-4099-BAD5-FDF60321A6C7}" type="slidenum">
              <a:rPr lang="en-US" smtClean="0"/>
              <a:t>10</a:t>
            </a:fld>
            <a:endParaRPr lang="en-US"/>
          </a:p>
        </p:txBody>
      </p:sp>
    </p:spTree>
    <p:extLst>
      <p:ext uri="{BB962C8B-B14F-4D97-AF65-F5344CB8AC3E}">
        <p14:creationId xmlns:p14="http://schemas.microsoft.com/office/powerpoint/2010/main" val="1902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Kafka work </a:t>
            </a:r>
          </a:p>
        </p:txBody>
      </p:sp>
      <p:sp>
        <p:nvSpPr>
          <p:cNvPr id="3" name="Rectangle 2"/>
          <p:cNvSpPr/>
          <p:nvPr/>
        </p:nvSpPr>
        <p:spPr>
          <a:xfrm>
            <a:off x="755561" y="1602175"/>
            <a:ext cx="9174050" cy="3046988"/>
          </a:xfrm>
          <a:prstGeom prst="rect">
            <a:avLst/>
          </a:prstGeom>
        </p:spPr>
        <p:txBody>
          <a:bodyPr wrap="square">
            <a:spAutoFit/>
          </a:bodyPr>
          <a:lstStyle/>
          <a:p>
            <a:pPr marL="285750" indent="-285750" algn="just">
              <a:buFont typeface="Arial" panose="020B0604020202020204" pitchFamily="34" charset="0"/>
              <a:buChar char="•"/>
            </a:pPr>
            <a:r>
              <a:rPr lang="en-US" sz="2400" b="1" dirty="0"/>
              <a:t>Clients</a:t>
            </a:r>
            <a:r>
              <a:rPr lang="en-US" sz="2400" dirty="0"/>
              <a:t>: They allow you to write distributed applications and </a:t>
            </a:r>
            <a:r>
              <a:rPr lang="en-US" sz="2400" dirty="0" err="1"/>
              <a:t>Microservices</a:t>
            </a:r>
            <a:r>
              <a:rPr lang="en-US" sz="2400" dirty="0"/>
              <a:t> that read, write, and process streams of events in parallel, at scale, and in a fault-tolerant manner even in the case of network problems or machine failures.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Clients are available for Java and </a:t>
            </a:r>
            <a:r>
              <a:rPr lang="en-US" sz="2400" dirty="0" err="1"/>
              <a:t>Scala</a:t>
            </a:r>
            <a:r>
              <a:rPr lang="en-US" sz="2400" dirty="0"/>
              <a:t> including the higher-level Kafka Streams library, for Go, Python, C/C++, and many other programming languages as well as REST APIs. </a:t>
            </a:r>
          </a:p>
        </p:txBody>
      </p:sp>
      <p:sp>
        <p:nvSpPr>
          <p:cNvPr id="5" name="Slide Number Placeholder 4"/>
          <p:cNvSpPr>
            <a:spLocks noGrp="1"/>
          </p:cNvSpPr>
          <p:nvPr>
            <p:ph type="sldNum" sz="quarter" idx="12"/>
          </p:nvPr>
        </p:nvSpPr>
        <p:spPr/>
        <p:txBody>
          <a:bodyPr/>
          <a:lstStyle/>
          <a:p>
            <a:fld id="{1CEA8EE1-621E-4099-BAD5-FDF60321A6C7}" type="slidenum">
              <a:rPr lang="en-US" smtClean="0"/>
              <a:t>11</a:t>
            </a:fld>
            <a:endParaRPr lang="en-US"/>
          </a:p>
        </p:txBody>
      </p:sp>
    </p:spTree>
    <p:extLst>
      <p:ext uri="{BB962C8B-B14F-4D97-AF65-F5344CB8AC3E}">
        <p14:creationId xmlns:p14="http://schemas.microsoft.com/office/powerpoint/2010/main" val="394406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Rectangle 2"/>
          <p:cNvSpPr/>
          <p:nvPr/>
        </p:nvSpPr>
        <p:spPr>
          <a:xfrm>
            <a:off x="755561" y="1602175"/>
            <a:ext cx="9174050" cy="4985980"/>
          </a:xfrm>
          <a:prstGeom prst="rect">
            <a:avLst/>
          </a:prstGeom>
        </p:spPr>
        <p:txBody>
          <a:bodyPr wrap="square">
            <a:spAutoFit/>
          </a:bodyPr>
          <a:lstStyle/>
          <a:p>
            <a:pPr marL="285750" indent="-285750" algn="just">
              <a:buFont typeface="Arial" panose="020B0604020202020204" pitchFamily="34" charset="0"/>
              <a:buChar char="•"/>
            </a:pPr>
            <a:r>
              <a:rPr lang="en-US" sz="2100" dirty="0"/>
              <a:t>An </a:t>
            </a:r>
            <a:r>
              <a:rPr lang="en-US" sz="2100" b="1" dirty="0"/>
              <a:t>event</a:t>
            </a:r>
            <a:r>
              <a:rPr lang="en-US" sz="2100" dirty="0"/>
              <a:t> records the fact that "something happened" in the world or in your business. </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It is also called record or message in the documentation. </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100" dirty="0"/>
              <a:t>When you read or write data to Kafka, you do this in the form of events.</a:t>
            </a:r>
          </a:p>
          <a:p>
            <a:pPr marL="285750" indent="-285750" algn="just">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Conceptually, an event has a key, value, timestamp, and optional metadata headers.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Here's an example event: </a:t>
            </a:r>
          </a:p>
          <a:p>
            <a:pPr marL="1371600" lvl="2" indent="-457200">
              <a:buFont typeface="+mj-lt"/>
              <a:buAutoNum type="arabicPeriod"/>
            </a:pPr>
            <a:r>
              <a:rPr lang="en-US" sz="2100" dirty="0"/>
              <a:t>Event key: "Alice" </a:t>
            </a:r>
          </a:p>
          <a:p>
            <a:pPr marL="1371600" lvl="2" indent="-457200">
              <a:buFont typeface="+mj-lt"/>
              <a:buAutoNum type="arabicPeriod"/>
            </a:pPr>
            <a:r>
              <a:rPr lang="en-US" sz="2100" dirty="0"/>
              <a:t>Event value: "Made a payment of $200 to Bob" </a:t>
            </a:r>
          </a:p>
          <a:p>
            <a:pPr marL="1371600" lvl="2" indent="-457200">
              <a:buFont typeface="+mj-lt"/>
              <a:buAutoNum type="arabicPeriod"/>
            </a:pPr>
            <a:r>
              <a:rPr lang="en-US" sz="2100" dirty="0"/>
              <a:t>Event timestamp: "Jun. 25, 2020 at 2:06 p.m." </a:t>
            </a:r>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12</a:t>
            </a:fld>
            <a:endParaRPr lang="en-US"/>
          </a:p>
        </p:txBody>
      </p:sp>
    </p:spTree>
    <p:extLst>
      <p:ext uri="{BB962C8B-B14F-4D97-AF65-F5344CB8AC3E}">
        <p14:creationId xmlns:p14="http://schemas.microsoft.com/office/powerpoint/2010/main" val="164475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755561" y="1602175"/>
            <a:ext cx="917405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Kafka provides various guarantees such as the ability to process events exactly-once.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Events are organized and durably stored in </a:t>
            </a:r>
            <a:r>
              <a:rPr lang="en-US" sz="2400" b="1" dirty="0"/>
              <a:t>topics</a:t>
            </a:r>
            <a:r>
              <a:rPr lang="en-US" sz="2400" dirty="0"/>
              <a:t>.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Very simplified, a topic is similar to a folder in a </a:t>
            </a:r>
            <a:r>
              <a:rPr lang="en-US" sz="2400" dirty="0" err="1"/>
              <a:t>filesystem</a:t>
            </a:r>
            <a:r>
              <a:rPr lang="en-US" sz="2400" dirty="0"/>
              <a:t>, and the events are the files in that folder.</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Topics in Kafka are always multi-producer and multi-subscriber: a topic can have zero, one, or many producers that write events to it, as well as zero, one, or many consumers that subscribe to these events.</a:t>
            </a:r>
          </a:p>
        </p:txBody>
      </p:sp>
      <p:sp>
        <p:nvSpPr>
          <p:cNvPr id="5" name="Slide Number Placeholder 4"/>
          <p:cNvSpPr>
            <a:spLocks noGrp="1"/>
          </p:cNvSpPr>
          <p:nvPr>
            <p:ph type="sldNum" sz="quarter" idx="12"/>
          </p:nvPr>
        </p:nvSpPr>
        <p:spPr/>
        <p:txBody>
          <a:bodyPr/>
          <a:lstStyle/>
          <a:p>
            <a:fld id="{1CEA8EE1-621E-4099-BAD5-FDF60321A6C7}" type="slidenum">
              <a:rPr lang="en-US" smtClean="0"/>
              <a:t>13</a:t>
            </a:fld>
            <a:endParaRPr lang="en-US"/>
          </a:p>
        </p:txBody>
      </p:sp>
    </p:spTree>
    <p:extLst>
      <p:ext uri="{BB962C8B-B14F-4D97-AF65-F5344CB8AC3E}">
        <p14:creationId xmlns:p14="http://schemas.microsoft.com/office/powerpoint/2010/main" val="403586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755561" y="1602175"/>
            <a:ext cx="917405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Events in a topic can be read as often as needed—unlike traditional messaging systems, events are not deleted after consumption.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Instead, you define for how long Kafka should retain your events through a per-topic configuration setting, after which old events will be discarded.</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Kafka's performance is effectively constant with respect to data size, so storing data for a long time is perfectly fine.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14</a:t>
            </a:fld>
            <a:endParaRPr lang="en-US"/>
          </a:p>
        </p:txBody>
      </p:sp>
    </p:spTree>
    <p:extLst>
      <p:ext uri="{BB962C8B-B14F-4D97-AF65-F5344CB8AC3E}">
        <p14:creationId xmlns:p14="http://schemas.microsoft.com/office/powerpoint/2010/main" val="353809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 Scaling</a:t>
            </a:r>
          </a:p>
        </p:txBody>
      </p:sp>
      <p:sp>
        <p:nvSpPr>
          <p:cNvPr id="3" name="Rectangle 2"/>
          <p:cNvSpPr/>
          <p:nvPr/>
        </p:nvSpPr>
        <p:spPr>
          <a:xfrm>
            <a:off x="755561" y="1602175"/>
            <a:ext cx="9174050" cy="5632311"/>
          </a:xfrm>
          <a:prstGeom prst="rect">
            <a:avLst/>
          </a:prstGeom>
        </p:spPr>
        <p:txBody>
          <a:bodyPr wrap="square">
            <a:spAutoFit/>
          </a:bodyPr>
          <a:lstStyle/>
          <a:p>
            <a:pPr marL="285750" indent="-285750" algn="just">
              <a:buFont typeface="Arial" panose="020B0604020202020204" pitchFamily="34" charset="0"/>
              <a:buChar char="•"/>
            </a:pPr>
            <a:r>
              <a:rPr lang="en-US" sz="2400" dirty="0"/>
              <a:t>Kafka scales writes and reads by </a:t>
            </a:r>
            <a:r>
              <a:rPr lang="en-US" sz="2400" dirty="0" err="1"/>
              <a:t>sharding</a:t>
            </a:r>
            <a:r>
              <a:rPr lang="en-US" sz="2400" dirty="0"/>
              <a:t> topic logs into partitions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Topics logs can be split into multiple partitions which can be stored on multiple different servers/brokers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Multiple producers can write to different partitions of the same topic.</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Multiple consumers from multiple </a:t>
            </a:r>
            <a:r>
              <a:rPr lang="en-US" sz="2400" b="1" dirty="0"/>
              <a:t>consumer groups </a:t>
            </a:r>
            <a:r>
              <a:rPr lang="en-US" sz="2400" dirty="0"/>
              <a:t>can read from different partitions efficiently.</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Topic partitions are a unit of parallelism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Kafka can replicate partitions across a configurable number of </a:t>
            </a:r>
            <a:r>
              <a:rPr lang="en-US" sz="2400" dirty="0" err="1"/>
              <a:t>kafka</a:t>
            </a:r>
            <a:r>
              <a:rPr lang="en-US" sz="2400" dirty="0"/>
              <a:t> servers which is used for fault tolerance. </a:t>
            </a:r>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15</a:t>
            </a:fld>
            <a:endParaRPr lang="en-US"/>
          </a:p>
        </p:txBody>
      </p:sp>
    </p:spTree>
    <p:extLst>
      <p:ext uri="{BB962C8B-B14F-4D97-AF65-F5344CB8AC3E}">
        <p14:creationId xmlns:p14="http://schemas.microsoft.com/office/powerpoint/2010/main" val="37761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Partitioning</a:t>
            </a:r>
          </a:p>
        </p:txBody>
      </p:sp>
      <p:sp>
        <p:nvSpPr>
          <p:cNvPr id="3" name="Rectangle 2"/>
          <p:cNvSpPr/>
          <p:nvPr/>
        </p:nvSpPr>
        <p:spPr>
          <a:xfrm>
            <a:off x="755561" y="1602175"/>
            <a:ext cx="9174050" cy="5262979"/>
          </a:xfrm>
          <a:prstGeom prst="rect">
            <a:avLst/>
          </a:prstGeom>
        </p:spPr>
        <p:txBody>
          <a:bodyPr wrap="square">
            <a:spAutoFit/>
          </a:bodyPr>
          <a:lstStyle/>
          <a:p>
            <a:pPr marL="285750" indent="-285750" algn="just">
              <a:buFont typeface="Arial" panose="020B0604020202020204" pitchFamily="34" charset="0"/>
              <a:buChar char="•"/>
            </a:pPr>
            <a:r>
              <a:rPr lang="en-US" sz="2400" dirty="0"/>
              <a:t>A topic is spread over a number of "buckets" located on different Kafka brokers.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This distributed placement of data is very important for scalability because it allows client applications to both read and write the data from/to many brokers at the same time.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When a new event is published to a topic, it is actually appended to one of the topic's partitions.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Events with the same event key (e.g., a customer or vehicle ID) are written to the same partition, and Kafka guarantees that any consumer of a given topic-partition will always read that partition's events in exactly the same order as they were written. </a:t>
            </a:r>
          </a:p>
        </p:txBody>
      </p:sp>
      <p:sp>
        <p:nvSpPr>
          <p:cNvPr id="5" name="Slide Number Placeholder 4"/>
          <p:cNvSpPr>
            <a:spLocks noGrp="1"/>
          </p:cNvSpPr>
          <p:nvPr>
            <p:ph type="sldNum" sz="quarter" idx="12"/>
          </p:nvPr>
        </p:nvSpPr>
        <p:spPr/>
        <p:txBody>
          <a:bodyPr/>
          <a:lstStyle/>
          <a:p>
            <a:fld id="{1CEA8EE1-621E-4099-BAD5-FDF60321A6C7}" type="slidenum">
              <a:rPr lang="en-US" smtClean="0"/>
              <a:t>16</a:t>
            </a:fld>
            <a:endParaRPr lang="en-US"/>
          </a:p>
        </p:txBody>
      </p:sp>
    </p:spTree>
    <p:extLst>
      <p:ext uri="{BB962C8B-B14F-4D97-AF65-F5344CB8AC3E}">
        <p14:creationId xmlns:p14="http://schemas.microsoft.com/office/powerpoint/2010/main" val="384099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Partitioning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44" y="1640234"/>
            <a:ext cx="9246075" cy="4788146"/>
          </a:xfrm>
          <a:prstGeom prst="rect">
            <a:avLst/>
          </a:prstGeom>
        </p:spPr>
      </p:pic>
      <p:sp>
        <p:nvSpPr>
          <p:cNvPr id="5" name="Slide Number Placeholder 4"/>
          <p:cNvSpPr>
            <a:spLocks noGrp="1"/>
          </p:cNvSpPr>
          <p:nvPr>
            <p:ph type="sldNum" sz="quarter" idx="12"/>
          </p:nvPr>
        </p:nvSpPr>
        <p:spPr/>
        <p:txBody>
          <a:bodyPr/>
          <a:lstStyle/>
          <a:p>
            <a:fld id="{1CEA8EE1-621E-4099-BAD5-FDF60321A6C7}" type="slidenum">
              <a:rPr lang="en-US" smtClean="0"/>
              <a:t>17</a:t>
            </a:fld>
            <a:endParaRPr lang="en-US"/>
          </a:p>
        </p:txBody>
      </p:sp>
    </p:spTree>
    <p:extLst>
      <p:ext uri="{BB962C8B-B14F-4D97-AF65-F5344CB8AC3E}">
        <p14:creationId xmlns:p14="http://schemas.microsoft.com/office/powerpoint/2010/main" val="131902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Partitioning</a:t>
            </a:r>
          </a:p>
        </p:txBody>
      </p:sp>
      <p:sp>
        <p:nvSpPr>
          <p:cNvPr id="3" name="Rectangle 2"/>
          <p:cNvSpPr/>
          <p:nvPr/>
        </p:nvSpPr>
        <p:spPr>
          <a:xfrm>
            <a:off x="755561" y="1602175"/>
            <a:ext cx="917405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This example topic has four partitions P1–P4.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Two different producer clients are publishing, independently from each other, new events to the topic by writing events over the network to the topic's partitions.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Events with the same key (denoted by their color in the figure) are written to the same partition.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Note that both producers can write to the same partition if appropriate. </a:t>
            </a:r>
          </a:p>
        </p:txBody>
      </p:sp>
      <p:sp>
        <p:nvSpPr>
          <p:cNvPr id="5" name="Slide Number Placeholder 4"/>
          <p:cNvSpPr>
            <a:spLocks noGrp="1"/>
          </p:cNvSpPr>
          <p:nvPr>
            <p:ph type="sldNum" sz="quarter" idx="12"/>
          </p:nvPr>
        </p:nvSpPr>
        <p:spPr/>
        <p:txBody>
          <a:bodyPr/>
          <a:lstStyle/>
          <a:p>
            <a:fld id="{1CEA8EE1-621E-4099-BAD5-FDF60321A6C7}" type="slidenum">
              <a:rPr lang="en-US" smtClean="0"/>
              <a:t>18</a:t>
            </a:fld>
            <a:endParaRPr lang="en-US"/>
          </a:p>
        </p:txBody>
      </p:sp>
    </p:spTree>
    <p:extLst>
      <p:ext uri="{BB962C8B-B14F-4D97-AF65-F5344CB8AC3E}">
        <p14:creationId xmlns:p14="http://schemas.microsoft.com/office/powerpoint/2010/main" val="124468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Replication</a:t>
            </a:r>
          </a:p>
        </p:txBody>
      </p:sp>
      <p:sp>
        <p:nvSpPr>
          <p:cNvPr id="3" name="Rectangle 2"/>
          <p:cNvSpPr/>
          <p:nvPr/>
        </p:nvSpPr>
        <p:spPr>
          <a:xfrm>
            <a:off x="755561" y="1602175"/>
            <a:ext cx="9174050" cy="4893647"/>
          </a:xfrm>
          <a:prstGeom prst="rect">
            <a:avLst/>
          </a:prstGeom>
        </p:spPr>
        <p:txBody>
          <a:bodyPr wrap="square">
            <a:spAutoFit/>
          </a:bodyPr>
          <a:lstStyle/>
          <a:p>
            <a:pPr marL="285750" indent="-285750" algn="just">
              <a:buFont typeface="Arial" panose="020B0604020202020204" pitchFamily="34" charset="0"/>
              <a:buChar char="•"/>
            </a:pPr>
            <a:r>
              <a:rPr lang="en-US" sz="2400" dirty="0"/>
              <a:t>To make the system fault-tolerant and highly-available, every topic can be </a:t>
            </a:r>
            <a:r>
              <a:rPr lang="en-US" sz="2400" b="1" dirty="0"/>
              <a:t>replicated</a:t>
            </a:r>
            <a:r>
              <a:rPr lang="en-US" sz="2400" dirty="0"/>
              <a:t>, even across geo-regions or datacenters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So there are always multiple brokers that have a copy of the data just in case things go wrong, you want to do maintenance on the brokers, and so on.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Topics are split into a pre-defined number of partitions, P, and each partition is replicated with some replication factor, 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 common production setting is a replication factor of 3, i.e., there will always be three copies of your data. </a:t>
            </a:r>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19</a:t>
            </a:fld>
            <a:endParaRPr lang="en-US"/>
          </a:p>
        </p:txBody>
      </p:sp>
    </p:spTree>
    <p:extLst>
      <p:ext uri="{BB962C8B-B14F-4D97-AF65-F5344CB8AC3E}">
        <p14:creationId xmlns:p14="http://schemas.microsoft.com/office/powerpoint/2010/main" val="360046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CEA8EE1-621E-4099-BAD5-FDF60321A6C7}" type="slidenum">
              <a:rPr lang="en-US" smtClean="0"/>
              <a:t>2</a:t>
            </a:fld>
            <a:endParaRPr lang="en-US"/>
          </a:p>
        </p:txBody>
      </p:sp>
      <p:pic>
        <p:nvPicPr>
          <p:cNvPr id="6" name="Picture 5">
            <a:extLst>
              <a:ext uri="{FF2B5EF4-FFF2-40B4-BE49-F238E27FC236}">
                <a16:creationId xmlns:a16="http://schemas.microsoft.com/office/drawing/2014/main" id="{5FEF87ED-5320-43E7-9AF3-EAB4D72D04FB}"/>
              </a:ext>
            </a:extLst>
          </p:cNvPr>
          <p:cNvPicPr>
            <a:picLocks noChangeAspect="1"/>
          </p:cNvPicPr>
          <p:nvPr/>
        </p:nvPicPr>
        <p:blipFill>
          <a:blip r:embed="rId2"/>
          <a:stretch>
            <a:fillRect/>
          </a:stretch>
        </p:blipFill>
        <p:spPr>
          <a:xfrm>
            <a:off x="2505050" y="1393296"/>
            <a:ext cx="6738728" cy="5099579"/>
          </a:xfrm>
          <a:prstGeom prst="rect">
            <a:avLst/>
          </a:prstGeom>
        </p:spPr>
      </p:pic>
      <p:sp>
        <p:nvSpPr>
          <p:cNvPr id="10" name="Title 1">
            <a:extLst>
              <a:ext uri="{FF2B5EF4-FFF2-40B4-BE49-F238E27FC236}">
                <a16:creationId xmlns:a16="http://schemas.microsoft.com/office/drawing/2014/main" id="{91DFE2D6-9851-4C2C-B860-B3AFB5B3194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Apache Kafka Scale of Presence</a:t>
            </a:r>
          </a:p>
        </p:txBody>
      </p:sp>
    </p:spTree>
    <p:extLst>
      <p:ext uri="{BB962C8B-B14F-4D97-AF65-F5344CB8AC3E}">
        <p14:creationId xmlns:p14="http://schemas.microsoft.com/office/powerpoint/2010/main" val="263710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Directing the Messages to Partitions</a:t>
            </a:r>
          </a:p>
        </p:txBody>
      </p:sp>
      <p:sp>
        <p:nvSpPr>
          <p:cNvPr id="3" name="Rectangle 2"/>
          <p:cNvSpPr/>
          <p:nvPr/>
        </p:nvSpPr>
        <p:spPr>
          <a:xfrm>
            <a:off x="755561" y="1602175"/>
            <a:ext cx="9174050" cy="4893647"/>
          </a:xfrm>
          <a:prstGeom prst="rect">
            <a:avLst/>
          </a:prstGeom>
        </p:spPr>
        <p:txBody>
          <a:bodyPr wrap="square">
            <a:spAutoFit/>
          </a:bodyPr>
          <a:lstStyle/>
          <a:p>
            <a:pPr marL="285750" indent="-285750" algn="just">
              <a:buFont typeface="Arial" panose="020B0604020202020204" pitchFamily="34" charset="0"/>
              <a:buChar char="•"/>
            </a:pPr>
            <a:r>
              <a:rPr lang="en-US" sz="2400" dirty="0"/>
              <a:t>All systems of this nature have the question of how a particular piece of data is assigned to a particular partition.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Kafka clients directly control this assignment, the brokers themselves enforce no particular semantics of which messages should be published to a particular partition.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To publish messages the client directly addresses messages to a particular partition, and when fetching messages, fetches from a particular partition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If two clients want to use the same partitioning scheme they must use the same method to compute the </a:t>
            </a:r>
            <a:r>
              <a:rPr lang="en-US" sz="2400" b="1" dirty="0"/>
              <a:t>mapping of key to partition</a:t>
            </a:r>
            <a:r>
              <a:rPr lang="en-US" sz="2400" dirty="0"/>
              <a:t>.</a:t>
            </a:r>
          </a:p>
        </p:txBody>
      </p:sp>
      <p:sp>
        <p:nvSpPr>
          <p:cNvPr id="5" name="Slide Number Placeholder 4"/>
          <p:cNvSpPr>
            <a:spLocks noGrp="1"/>
          </p:cNvSpPr>
          <p:nvPr>
            <p:ph type="sldNum" sz="quarter" idx="12"/>
          </p:nvPr>
        </p:nvSpPr>
        <p:spPr/>
        <p:txBody>
          <a:bodyPr/>
          <a:lstStyle/>
          <a:p>
            <a:fld id="{1CEA8EE1-621E-4099-BAD5-FDF60321A6C7}" type="slidenum">
              <a:rPr lang="en-US" smtClean="0"/>
              <a:t>20</a:t>
            </a:fld>
            <a:endParaRPr lang="en-US"/>
          </a:p>
        </p:txBody>
      </p:sp>
    </p:spTree>
    <p:extLst>
      <p:ext uri="{BB962C8B-B14F-4D97-AF65-F5344CB8AC3E}">
        <p14:creationId xmlns:p14="http://schemas.microsoft.com/office/powerpoint/2010/main" val="382359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Network and Clustering</a:t>
            </a:r>
          </a:p>
        </p:txBody>
      </p:sp>
      <p:sp>
        <p:nvSpPr>
          <p:cNvPr id="3" name="Rectangle 2"/>
          <p:cNvSpPr/>
          <p:nvPr/>
        </p:nvSpPr>
        <p:spPr>
          <a:xfrm>
            <a:off x="755561" y="1602175"/>
            <a:ext cx="9174050" cy="4893647"/>
          </a:xfrm>
          <a:prstGeom prst="rect">
            <a:avLst/>
          </a:prstGeom>
        </p:spPr>
        <p:txBody>
          <a:bodyPr wrap="square">
            <a:spAutoFit/>
          </a:bodyPr>
          <a:lstStyle/>
          <a:p>
            <a:pPr marL="342900" indent="-342900" algn="just">
              <a:buFont typeface="Arial" panose="020B0604020202020204" pitchFamily="34" charset="0"/>
              <a:buChar char="•"/>
            </a:pPr>
            <a:r>
              <a:rPr lang="en-US" sz="2400" dirty="0"/>
              <a:t>How can the client find out which topics exist, what partitions they have, and which brokers currently host those partitions so that it can direct its requests to the right hosts?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These requests to publish or fetch data must be sent to the broker that is currently acting as the leader for a given partition.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This condition is enforced by the broker, so a request for a particular partition to the wrong broker will result in an the </a:t>
            </a:r>
            <a:r>
              <a:rPr lang="en-US" sz="2400" b="1" i="1" dirty="0" err="1"/>
              <a:t>NotLeaderForPartition</a:t>
            </a:r>
            <a:r>
              <a:rPr lang="en-US" sz="2400" b="1" i="1" dirty="0"/>
              <a:t> </a:t>
            </a:r>
            <a:r>
              <a:rPr lang="en-US" sz="2400" dirty="0"/>
              <a:t>error code.</a:t>
            </a:r>
          </a:p>
          <a:p>
            <a:pPr marL="342900" indent="-342900" algn="just">
              <a:buFont typeface="Arial" panose="020B0604020202020204" pitchFamily="34" charset="0"/>
              <a:buChar char="•"/>
            </a:pPr>
            <a:endParaRPr lang="en-US" sz="2400" dirty="0"/>
          </a:p>
          <a:p>
            <a:pPr algn="just"/>
            <a:endParaRPr lang="en-US" sz="2400" dirty="0"/>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21</a:t>
            </a:fld>
            <a:endParaRPr lang="en-US"/>
          </a:p>
        </p:txBody>
      </p:sp>
    </p:spTree>
    <p:extLst>
      <p:ext uri="{BB962C8B-B14F-4D97-AF65-F5344CB8AC3E}">
        <p14:creationId xmlns:p14="http://schemas.microsoft.com/office/powerpoint/2010/main" val="1637989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Network and Clustering</a:t>
            </a:r>
          </a:p>
        </p:txBody>
      </p:sp>
      <p:sp>
        <p:nvSpPr>
          <p:cNvPr id="3" name="Rectangle 2"/>
          <p:cNvSpPr/>
          <p:nvPr/>
        </p:nvSpPr>
        <p:spPr>
          <a:xfrm>
            <a:off x="755561" y="1602175"/>
            <a:ext cx="9174050" cy="4893647"/>
          </a:xfrm>
          <a:prstGeom prst="rect">
            <a:avLst/>
          </a:prstGeom>
        </p:spPr>
        <p:txBody>
          <a:bodyPr wrap="square">
            <a:spAutoFit/>
          </a:bodyPr>
          <a:lstStyle/>
          <a:p>
            <a:pPr marL="342900" indent="-342900" algn="just">
              <a:buFont typeface="Arial" panose="020B0604020202020204" pitchFamily="34" charset="0"/>
              <a:buChar char="•"/>
            </a:pPr>
            <a:r>
              <a:rPr lang="en-US" sz="2400" dirty="0"/>
              <a:t>This information is dynamic, so you can't just configure each client with some static mapping file.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Instead all Kafka </a:t>
            </a:r>
            <a:r>
              <a:rPr lang="en-US" sz="2400" b="1" dirty="0"/>
              <a:t>brokers can answer a metadata request </a:t>
            </a:r>
            <a:r>
              <a:rPr lang="en-US" sz="2400" dirty="0"/>
              <a:t>that describes the current state of the cluster: what topics there are, which partitions those topics have, which broker is the leader for those partitions, and the host and port information for these brokers.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other words, the </a:t>
            </a:r>
            <a:r>
              <a:rPr lang="en-US" sz="2400" b="1" dirty="0"/>
              <a:t>client needs to somehow find one broker </a:t>
            </a:r>
            <a:r>
              <a:rPr lang="en-US" sz="2400" dirty="0"/>
              <a:t>and that broker will tell the client about all the other brokers that exist and what partitions they host. </a:t>
            </a:r>
          </a:p>
          <a:p>
            <a:pPr algn="just"/>
            <a:endParaRPr lang="en-US" sz="2400" dirty="0"/>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22</a:t>
            </a:fld>
            <a:endParaRPr lang="en-US"/>
          </a:p>
        </p:txBody>
      </p:sp>
    </p:spTree>
    <p:extLst>
      <p:ext uri="{BB962C8B-B14F-4D97-AF65-F5344CB8AC3E}">
        <p14:creationId xmlns:p14="http://schemas.microsoft.com/office/powerpoint/2010/main" val="355332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Network and Clustering</a:t>
            </a:r>
          </a:p>
        </p:txBody>
      </p:sp>
      <p:sp>
        <p:nvSpPr>
          <p:cNvPr id="3" name="Rectangle 2"/>
          <p:cNvSpPr/>
          <p:nvPr/>
        </p:nvSpPr>
        <p:spPr>
          <a:xfrm>
            <a:off x="755561" y="1602175"/>
            <a:ext cx="9174050" cy="4524315"/>
          </a:xfrm>
          <a:prstGeom prst="rect">
            <a:avLst/>
          </a:prstGeom>
        </p:spPr>
        <p:txBody>
          <a:bodyPr wrap="square">
            <a:spAutoFit/>
          </a:bodyPr>
          <a:lstStyle/>
          <a:p>
            <a:pPr marL="342900" indent="-342900" algn="just">
              <a:buFont typeface="Arial" panose="020B0604020202020204" pitchFamily="34" charset="0"/>
              <a:buChar char="•"/>
            </a:pPr>
            <a:r>
              <a:rPr lang="en-US" sz="2400" dirty="0"/>
              <a:t>This first broker may itself go down so the best practice for a client implementation is to take a list of two or three URLs to bootstrap from.</a:t>
            </a:r>
          </a:p>
          <a:p>
            <a:pPr algn="just"/>
            <a:endParaRPr lang="en-US" sz="2400" dirty="0"/>
          </a:p>
          <a:p>
            <a:pPr marL="342900" indent="-342900" algn="just">
              <a:buFont typeface="Arial" panose="020B0604020202020204" pitchFamily="34" charset="0"/>
              <a:buChar char="•"/>
            </a:pPr>
            <a:r>
              <a:rPr lang="en-US" sz="2400" dirty="0"/>
              <a:t>The user can then choose to use a load balancer or just statically configure two or three of their Kafka hosts in the clients.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client does not need to keep polling to see if the cluster has changed; it can fetch metadata once when it is instantiated cache for metadata </a:t>
            </a:r>
            <a:r>
              <a:rPr lang="en-US" sz="2400" b="1" dirty="0"/>
              <a:t>until it receives an error </a:t>
            </a:r>
            <a:r>
              <a:rPr lang="en-US" sz="2400" dirty="0"/>
              <a:t>indicating that the metadata is out of date. </a:t>
            </a:r>
          </a:p>
          <a:p>
            <a:pPr marL="285750" indent="-28575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23</a:t>
            </a:fld>
            <a:endParaRPr lang="en-US"/>
          </a:p>
        </p:txBody>
      </p:sp>
    </p:spTree>
    <p:extLst>
      <p:ext uri="{BB962C8B-B14F-4D97-AF65-F5344CB8AC3E}">
        <p14:creationId xmlns:p14="http://schemas.microsoft.com/office/powerpoint/2010/main" val="2278422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Conceptual Diagram</a:t>
            </a:r>
          </a:p>
        </p:txBody>
      </p:sp>
      <p:sp>
        <p:nvSpPr>
          <p:cNvPr id="5" name="Slide Number Placeholder 4"/>
          <p:cNvSpPr>
            <a:spLocks noGrp="1"/>
          </p:cNvSpPr>
          <p:nvPr>
            <p:ph type="sldNum" sz="quarter" idx="12"/>
          </p:nvPr>
        </p:nvSpPr>
        <p:spPr/>
        <p:txBody>
          <a:bodyPr/>
          <a:lstStyle/>
          <a:p>
            <a:fld id="{1CEA8EE1-621E-4099-BAD5-FDF60321A6C7}" type="slidenum">
              <a:rPr lang="en-US" smtClean="0"/>
              <a:t>24</a:t>
            </a:fld>
            <a:endParaRPr lang="en-US"/>
          </a:p>
        </p:txBody>
      </p:sp>
      <p:pic>
        <p:nvPicPr>
          <p:cNvPr id="4" name="Picture 3"/>
          <p:cNvPicPr>
            <a:picLocks noChangeAspect="1"/>
          </p:cNvPicPr>
          <p:nvPr/>
        </p:nvPicPr>
        <p:blipFill>
          <a:blip r:embed="rId2"/>
          <a:stretch>
            <a:fillRect/>
          </a:stretch>
        </p:blipFill>
        <p:spPr>
          <a:xfrm>
            <a:off x="126609" y="1987940"/>
            <a:ext cx="11905347" cy="3667272"/>
          </a:xfrm>
          <a:prstGeom prst="rect">
            <a:avLst/>
          </a:prstGeom>
        </p:spPr>
      </p:pic>
    </p:spTree>
    <p:extLst>
      <p:ext uri="{BB962C8B-B14F-4D97-AF65-F5344CB8AC3E}">
        <p14:creationId xmlns:p14="http://schemas.microsoft.com/office/powerpoint/2010/main" val="2747110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a:t>
            </a:r>
          </a:p>
        </p:txBody>
      </p:sp>
      <p:sp>
        <p:nvSpPr>
          <p:cNvPr id="3" name="Rectangle 2"/>
          <p:cNvSpPr/>
          <p:nvPr/>
        </p:nvSpPr>
        <p:spPr>
          <a:xfrm>
            <a:off x="755561" y="1602175"/>
            <a:ext cx="9174050" cy="4524315"/>
          </a:xfrm>
          <a:prstGeom prst="rect">
            <a:avLst/>
          </a:prstGeom>
        </p:spPr>
        <p:txBody>
          <a:bodyPr wrap="square">
            <a:spAutoFit/>
          </a:bodyPr>
          <a:lstStyle/>
          <a:p>
            <a:pPr marL="342900" indent="-342900" algn="just">
              <a:buFont typeface="Arial" panose="020B0604020202020204" pitchFamily="34" charset="0"/>
              <a:buChar char="•"/>
            </a:pPr>
            <a:r>
              <a:rPr lang="en-US" sz="2400" dirty="0"/>
              <a:t>Zookeeper is a top-level software developed by Apache that acts as a centralized service and is used to maintain naming and configuration data and to provide flexible and robust synchronization within distributed systems.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Zookeeper keeps track of status of the Kafka cluster nodes and it also keeps track of Kafka topics, partitions etc.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Zookeeper it self is allowing multiple clients to perform simultaneous reads and writes and acts as a shared configuration service within the system</a:t>
            </a:r>
          </a:p>
          <a:p>
            <a:pPr marL="342900" indent="-34290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25</a:t>
            </a:fld>
            <a:endParaRPr lang="en-US"/>
          </a:p>
        </p:txBody>
      </p:sp>
    </p:spTree>
    <p:extLst>
      <p:ext uri="{BB962C8B-B14F-4D97-AF65-F5344CB8AC3E}">
        <p14:creationId xmlns:p14="http://schemas.microsoft.com/office/powerpoint/2010/main" val="396347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Duties</a:t>
            </a:r>
          </a:p>
        </p:txBody>
      </p:sp>
      <p:sp>
        <p:nvSpPr>
          <p:cNvPr id="3" name="Rectangle 2"/>
          <p:cNvSpPr/>
          <p:nvPr/>
        </p:nvSpPr>
        <p:spPr>
          <a:xfrm>
            <a:off x="755561" y="1602175"/>
            <a:ext cx="9174050" cy="4524315"/>
          </a:xfrm>
          <a:prstGeom prst="rect">
            <a:avLst/>
          </a:prstGeom>
        </p:spPr>
        <p:txBody>
          <a:bodyPr wrap="square">
            <a:spAutoFit/>
          </a:bodyPr>
          <a:lstStyle/>
          <a:p>
            <a:pPr marL="342900" indent="-342900" algn="just">
              <a:buFont typeface="Arial" panose="020B0604020202020204" pitchFamily="34" charset="0"/>
              <a:buChar char="•"/>
            </a:pPr>
            <a:r>
              <a:rPr lang="en-US" sz="2400" b="1" dirty="0"/>
              <a:t>Controller election: </a:t>
            </a:r>
            <a:r>
              <a:rPr lang="en-US" sz="2400" dirty="0"/>
              <a:t>The controller is one of the most important broking entity in a Kafka ecosystem, and it also has the responsibility to maintain the leader-follower relationship across all the partitions.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So, whenever a node shuts down, a new controller can be elected and it can also be made sure that at any given time, there is only one controller and all the follower nodes have agreed on that.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Configuration of Topics: </a:t>
            </a:r>
            <a:r>
              <a:rPr lang="en-US" sz="2400" dirty="0"/>
              <a:t>The configuration regarding all the topics including the list of existing topics, the number of partitions for each topic, the location of all the replicas, list of configuration overrides for all topics and which node is the preferred leader, etc. </a:t>
            </a:r>
          </a:p>
        </p:txBody>
      </p:sp>
      <p:sp>
        <p:nvSpPr>
          <p:cNvPr id="5" name="Slide Number Placeholder 4"/>
          <p:cNvSpPr>
            <a:spLocks noGrp="1"/>
          </p:cNvSpPr>
          <p:nvPr>
            <p:ph type="sldNum" sz="quarter" idx="12"/>
          </p:nvPr>
        </p:nvSpPr>
        <p:spPr/>
        <p:txBody>
          <a:bodyPr/>
          <a:lstStyle/>
          <a:p>
            <a:fld id="{1CEA8EE1-621E-4099-BAD5-FDF60321A6C7}" type="slidenum">
              <a:rPr lang="en-US" smtClean="0"/>
              <a:t>26</a:t>
            </a:fld>
            <a:endParaRPr lang="en-US"/>
          </a:p>
        </p:txBody>
      </p:sp>
    </p:spTree>
    <p:extLst>
      <p:ext uri="{BB962C8B-B14F-4D97-AF65-F5344CB8AC3E}">
        <p14:creationId xmlns:p14="http://schemas.microsoft.com/office/powerpoint/2010/main" val="292331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Zookeeper Duties</a:t>
            </a:r>
          </a:p>
        </p:txBody>
      </p:sp>
      <p:sp>
        <p:nvSpPr>
          <p:cNvPr id="3" name="Rectangle 2"/>
          <p:cNvSpPr/>
          <p:nvPr/>
        </p:nvSpPr>
        <p:spPr>
          <a:xfrm>
            <a:off x="755561" y="1602175"/>
            <a:ext cx="9174050" cy="5632311"/>
          </a:xfrm>
          <a:prstGeom prst="rect">
            <a:avLst/>
          </a:prstGeom>
        </p:spPr>
        <p:txBody>
          <a:bodyPr wrap="square">
            <a:spAutoFit/>
          </a:bodyPr>
          <a:lstStyle/>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Access control lists: </a:t>
            </a:r>
            <a:r>
              <a:rPr lang="en-US" sz="2400" dirty="0"/>
              <a:t>ACLs for all the topics are also maintained within Zookeeper.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Membership of the cluster: </a:t>
            </a:r>
            <a:r>
              <a:rPr lang="en-US" sz="2400" dirty="0"/>
              <a:t>Zookeeper also maintains a list of all the brokers that are functioning at any given moment and are a part of the cluster.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Zookeeper sends changes of the topology to </a:t>
            </a:r>
            <a:r>
              <a:rPr lang="en-US" sz="2400" dirty="0" err="1"/>
              <a:t>kafka</a:t>
            </a:r>
            <a:r>
              <a:rPr lang="en-US" sz="2400" dirty="0"/>
              <a:t>, so each node in the cluster knows when a new broker joins, a broker dies, a topic was removed or a topic was added, etc. </a:t>
            </a:r>
          </a:p>
          <a:p>
            <a:pPr marL="342900" indent="-342900" algn="just">
              <a:buFont typeface="Arial" panose="020B0604020202020204" pitchFamily="34" charset="0"/>
              <a:buChar char="•"/>
            </a:pPr>
            <a:r>
              <a:rPr lang="en-US" sz="2400" b="1" dirty="0"/>
              <a:t>Zookeeper provides an in-sync view of </a:t>
            </a:r>
            <a:r>
              <a:rPr lang="en-US" sz="2400" b="1" dirty="0" err="1"/>
              <a:t>kafka</a:t>
            </a:r>
            <a:r>
              <a:rPr lang="en-US" sz="2400" b="1" dirty="0"/>
              <a:t> cluster configuration.</a:t>
            </a:r>
          </a:p>
          <a:p>
            <a:pPr marL="342900" indent="-342900">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27</a:t>
            </a:fld>
            <a:endParaRPr lang="en-US"/>
          </a:p>
        </p:txBody>
      </p:sp>
    </p:spTree>
    <p:extLst>
      <p:ext uri="{BB962C8B-B14F-4D97-AF65-F5344CB8AC3E}">
        <p14:creationId xmlns:p14="http://schemas.microsoft.com/office/powerpoint/2010/main" val="1339321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Connect</a:t>
            </a:r>
          </a:p>
        </p:txBody>
      </p:sp>
      <p:sp>
        <p:nvSpPr>
          <p:cNvPr id="3" name="Rectangle 2"/>
          <p:cNvSpPr/>
          <p:nvPr/>
        </p:nvSpPr>
        <p:spPr>
          <a:xfrm>
            <a:off x="755561" y="1602175"/>
            <a:ext cx="9174050" cy="5262979"/>
          </a:xfrm>
          <a:prstGeom prst="rect">
            <a:avLst/>
          </a:prstGeom>
        </p:spPr>
        <p:txBody>
          <a:bodyPr wrap="square">
            <a:spAutoFit/>
          </a:bodyPr>
          <a:lstStyle/>
          <a:p>
            <a:pPr marL="342900" indent="-342900" algn="just">
              <a:buFont typeface="Arial" panose="020B0604020202020204" pitchFamily="34" charset="0"/>
              <a:buChar char="•"/>
            </a:pPr>
            <a:r>
              <a:rPr lang="en-US" sz="2400" dirty="0"/>
              <a:t>Kafka Connect is a tool for </a:t>
            </a:r>
            <a:r>
              <a:rPr lang="en-US" sz="2400" dirty="0" err="1"/>
              <a:t>scalably</a:t>
            </a:r>
            <a:r>
              <a:rPr lang="en-US" sz="2400" dirty="0"/>
              <a:t> and reliably streaming data between Apache Kafka and other systems.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makes it simple to quickly define </a:t>
            </a:r>
            <a:r>
              <a:rPr lang="en-US" sz="2400" i="1" dirty="0"/>
              <a:t>connectors</a:t>
            </a:r>
            <a:r>
              <a:rPr lang="en-US" sz="2400" dirty="0"/>
              <a:t> that move large collections of data into and out of Kafka.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Kafka Connect can ingest entire databases or collect metrics from all your application servers into Kafka topics, making the data available for stream processing with low latency.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An export job can deliver data from Kafka topics into secondary storage and query systems or into batch systems for offline analysis.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28</a:t>
            </a:fld>
            <a:endParaRPr lang="en-US"/>
          </a:p>
        </p:txBody>
      </p:sp>
    </p:spTree>
    <p:extLst>
      <p:ext uri="{BB962C8B-B14F-4D97-AF65-F5344CB8AC3E}">
        <p14:creationId xmlns:p14="http://schemas.microsoft.com/office/powerpoint/2010/main" val="1565663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Conceptual Diagram</a:t>
            </a:r>
          </a:p>
        </p:txBody>
      </p:sp>
      <p:sp>
        <p:nvSpPr>
          <p:cNvPr id="5" name="Slide Number Placeholder 4"/>
          <p:cNvSpPr>
            <a:spLocks noGrp="1"/>
          </p:cNvSpPr>
          <p:nvPr>
            <p:ph type="sldNum" sz="quarter" idx="12"/>
          </p:nvPr>
        </p:nvSpPr>
        <p:spPr/>
        <p:txBody>
          <a:bodyPr/>
          <a:lstStyle/>
          <a:p>
            <a:fld id="{1CEA8EE1-621E-4099-BAD5-FDF60321A6C7}" type="slidenum">
              <a:rPr lang="en-US" smtClean="0"/>
              <a:t>29</a:t>
            </a:fld>
            <a:endParaRPr lang="en-US"/>
          </a:p>
        </p:txBody>
      </p:sp>
      <p:pic>
        <p:nvPicPr>
          <p:cNvPr id="3" name="Picture 2"/>
          <p:cNvPicPr>
            <a:picLocks noChangeAspect="1"/>
          </p:cNvPicPr>
          <p:nvPr/>
        </p:nvPicPr>
        <p:blipFill>
          <a:blip r:embed="rId2"/>
          <a:stretch>
            <a:fillRect/>
          </a:stretch>
        </p:blipFill>
        <p:spPr>
          <a:xfrm>
            <a:off x="1800665" y="3588179"/>
            <a:ext cx="7069821" cy="28941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98" y="1446334"/>
            <a:ext cx="7451041" cy="2102175"/>
          </a:xfrm>
          <a:prstGeom prst="rect">
            <a:avLst/>
          </a:prstGeom>
        </p:spPr>
      </p:pic>
    </p:spTree>
    <p:extLst>
      <p:ext uri="{BB962C8B-B14F-4D97-AF65-F5344CB8AC3E}">
        <p14:creationId xmlns:p14="http://schemas.microsoft.com/office/powerpoint/2010/main" val="31302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Core Capabilities </a:t>
            </a:r>
          </a:p>
        </p:txBody>
      </p:sp>
      <p:sp>
        <p:nvSpPr>
          <p:cNvPr id="3" name="Rectangle 2"/>
          <p:cNvSpPr/>
          <p:nvPr/>
        </p:nvSpPr>
        <p:spPr>
          <a:xfrm>
            <a:off x="755561" y="1898392"/>
            <a:ext cx="9174050" cy="4339650"/>
          </a:xfrm>
          <a:prstGeom prst="rect">
            <a:avLst/>
          </a:prstGeom>
        </p:spPr>
        <p:txBody>
          <a:bodyPr wrap="square">
            <a:spAutoFit/>
          </a:bodyPr>
          <a:lstStyle/>
          <a:p>
            <a:pPr marL="285750" indent="-285750" algn="just">
              <a:buFont typeface="Arial" panose="020B0604020202020204" pitchFamily="34" charset="0"/>
              <a:buChar char="•"/>
            </a:pPr>
            <a:r>
              <a:rPr lang="en-US" sz="2000" b="1" dirty="0"/>
              <a:t>High Throughput: </a:t>
            </a:r>
            <a:r>
              <a:rPr lang="en-US" sz="2000" dirty="0"/>
              <a:t>Deliver messages at network limited throughput using a cluster of machines with latencies as low as 2ms.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Scalable: </a:t>
            </a:r>
            <a:r>
              <a:rPr lang="en-US" sz="2000" dirty="0"/>
              <a:t>Scale production clusters up to a thousand brokers, trillions of messages per day, petabytes of data, hundreds of thousands of partitions. Elastically expand and contract storage and processing.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Permanent storage: </a:t>
            </a:r>
            <a:r>
              <a:rPr lang="en-US" sz="2000" dirty="0"/>
              <a:t>Store streams of data safely in a distributed, durable, fault-tolerant cluster.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High availability: </a:t>
            </a:r>
            <a:r>
              <a:rPr lang="en-US" sz="2000" dirty="0"/>
              <a:t>Stretch clusters efficiently over availability zones or connect separate clusters across geographic regions. </a:t>
            </a:r>
          </a:p>
          <a:p>
            <a:endParaRPr lang="en-US" dirty="0"/>
          </a:p>
          <a:p>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3</a:t>
            </a:fld>
            <a:endParaRPr lang="en-US"/>
          </a:p>
        </p:txBody>
      </p:sp>
    </p:spTree>
    <p:extLst>
      <p:ext uri="{BB962C8B-B14F-4D97-AF65-F5344CB8AC3E}">
        <p14:creationId xmlns:p14="http://schemas.microsoft.com/office/powerpoint/2010/main" val="3346777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 of Leader for a Partition</a:t>
            </a:r>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30</a:t>
            </a:fld>
            <a:endParaRPr lang="en-US"/>
          </a:p>
        </p:txBody>
      </p:sp>
      <p:sp>
        <p:nvSpPr>
          <p:cNvPr id="8" name="Rectangle 7"/>
          <p:cNvSpPr/>
          <p:nvPr/>
        </p:nvSpPr>
        <p:spPr>
          <a:xfrm>
            <a:off x="755561" y="1602175"/>
            <a:ext cx="9174050" cy="4893647"/>
          </a:xfrm>
          <a:prstGeom prst="rect">
            <a:avLst/>
          </a:prstGeom>
        </p:spPr>
        <p:txBody>
          <a:bodyPr wrap="square">
            <a:spAutoFit/>
          </a:bodyPr>
          <a:lstStyle/>
          <a:p>
            <a:pPr marL="342900" indent="-342900">
              <a:buFont typeface="Arial" panose="020B0604020202020204" pitchFamily="34" charset="0"/>
              <a:buChar char="•"/>
            </a:pPr>
            <a:r>
              <a:rPr lang="en-US" sz="2400" dirty="0"/>
              <a:t>Each partition will have a Leader and multiple ISR(in-sync replicas).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ISR is the number of redundant copies apart the one that exist on the leader.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Only leader can receive and serve data for that partition.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leader goes down, then one of ISR becomes the leader.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the leader comes back, the temporary leader goes back to ISR.</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40081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 of Leader for a Partition</a:t>
            </a:r>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31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97" y="3488789"/>
            <a:ext cx="10226125" cy="3038620"/>
          </a:xfrm>
          <a:prstGeom prst="rect">
            <a:avLst/>
          </a:prstGeom>
        </p:spPr>
      </p:pic>
      <p:sp>
        <p:nvSpPr>
          <p:cNvPr id="8" name="Rectangle 7"/>
          <p:cNvSpPr/>
          <p:nvPr/>
        </p:nvSpPr>
        <p:spPr>
          <a:xfrm>
            <a:off x="755561" y="1602175"/>
            <a:ext cx="9174050" cy="2308324"/>
          </a:xfrm>
          <a:prstGeom prst="rect">
            <a:avLst/>
          </a:prstGeom>
        </p:spPr>
        <p:txBody>
          <a:bodyPr wrap="square">
            <a:spAutoFit/>
          </a:bodyPr>
          <a:lstStyle/>
          <a:p>
            <a:pPr marL="342900" indent="-342900">
              <a:buFont typeface="Arial" panose="020B0604020202020204" pitchFamily="34" charset="0"/>
              <a:buChar char="•"/>
            </a:pPr>
            <a:r>
              <a:rPr lang="en-US" sz="2400" dirty="0"/>
              <a:t>Suppose We have 3 brokers, a Topic with 3 partition and replication factor of 3, all 3 partition would be on all 3 brokers.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But only one broker can be a Leader for given partition.</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73605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CEA8EE1-621E-4099-BAD5-FDF60321A6C7}" type="slidenum">
              <a:rPr lang="en-US" smtClean="0"/>
              <a:t>32</a:t>
            </a:fld>
            <a:endParaRPr lang="en-US"/>
          </a:p>
        </p:txBody>
      </p:sp>
      <p:pic>
        <p:nvPicPr>
          <p:cNvPr id="2050" name="Picture 2" descr="kafka architecture: kafka replication - replicating to partition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20" y="355291"/>
            <a:ext cx="9047802" cy="617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80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CEA8EE1-621E-4099-BAD5-FDF60321A6C7}" type="slidenum">
              <a:rPr lang="en-US" smtClean="0"/>
              <a:t>33</a:t>
            </a:fld>
            <a:endParaRPr lang="en-US"/>
          </a:p>
        </p:txBody>
      </p:sp>
      <p:pic>
        <p:nvPicPr>
          <p:cNvPr id="3074" name="Picture 2" descr="kafka architecture: kafka replication - replicating to partit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40" y="351355"/>
            <a:ext cx="9107179" cy="618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21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Producers</a:t>
            </a:r>
          </a:p>
        </p:txBody>
      </p:sp>
      <p:sp>
        <p:nvSpPr>
          <p:cNvPr id="5" name="Slide Number Placeholder 4"/>
          <p:cNvSpPr>
            <a:spLocks noGrp="1"/>
          </p:cNvSpPr>
          <p:nvPr>
            <p:ph type="sldNum" sz="quarter" idx="12"/>
          </p:nvPr>
        </p:nvSpPr>
        <p:spPr/>
        <p:txBody>
          <a:bodyPr/>
          <a:lstStyle/>
          <a:p>
            <a:fld id="{1CEA8EE1-621E-4099-BAD5-FDF60321A6C7}" type="slidenum">
              <a:rPr lang="en-US" smtClean="0"/>
              <a:t>34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45" y="4020727"/>
            <a:ext cx="10191386" cy="2717703"/>
          </a:xfrm>
          <a:prstGeom prst="rect">
            <a:avLst/>
          </a:prstGeom>
        </p:spPr>
      </p:pic>
      <p:sp>
        <p:nvSpPr>
          <p:cNvPr id="7" name="Rectangle 6"/>
          <p:cNvSpPr/>
          <p:nvPr/>
        </p:nvSpPr>
        <p:spPr>
          <a:xfrm>
            <a:off x="755561" y="1602175"/>
            <a:ext cx="9174050" cy="3046988"/>
          </a:xfrm>
          <a:prstGeom prst="rect">
            <a:avLst/>
          </a:prstGeom>
        </p:spPr>
        <p:txBody>
          <a:bodyPr wrap="square">
            <a:spAutoFit/>
          </a:bodyPr>
          <a:lstStyle/>
          <a:p>
            <a:pPr marL="342900" indent="-342900">
              <a:buFont typeface="Arial" panose="020B0604020202020204" pitchFamily="34" charset="0"/>
              <a:buChar char="•"/>
            </a:pPr>
            <a:r>
              <a:rPr lang="en-US" sz="2400" dirty="0"/>
              <a:t>Producers knows which broker and partition to write to. </a:t>
            </a:r>
          </a:p>
          <a:p>
            <a:pPr marL="342900" indent="-342900">
              <a:buFont typeface="Arial" panose="020B0604020202020204" pitchFamily="34" charset="0"/>
              <a:buChar char="•"/>
            </a:pPr>
            <a:r>
              <a:rPr lang="en-US" sz="2400" dirty="0"/>
              <a:t>If you send the messages without specifying key, the messages would be </a:t>
            </a:r>
            <a:r>
              <a:rPr lang="en-US" sz="2400" b="1" dirty="0"/>
              <a:t>sent to brokers in round robin</a:t>
            </a:r>
            <a:r>
              <a:rPr lang="en-US" sz="2400" dirty="0"/>
              <a:t>. </a:t>
            </a:r>
          </a:p>
          <a:p>
            <a:pPr marL="342900" indent="-342900">
              <a:buFont typeface="Arial" panose="020B0604020202020204" pitchFamily="34" charset="0"/>
              <a:buChar char="•"/>
            </a:pPr>
            <a:r>
              <a:rPr lang="en-US" sz="2400" dirty="0"/>
              <a:t>This will ensure equal load on every broker </a:t>
            </a:r>
            <a:r>
              <a:rPr lang="en-US" sz="2400" dirty="0" err="1"/>
              <a:t>i.e</a:t>
            </a:r>
            <a:r>
              <a:rPr lang="en-US" sz="2400" dirty="0"/>
              <a:t> load balancing.</a:t>
            </a:r>
          </a:p>
          <a:p>
            <a:pPr marL="342900" indent="-342900">
              <a:buFont typeface="Arial" panose="020B0604020202020204" pitchFamily="34" charset="0"/>
              <a:buChar char="•"/>
            </a:pPr>
            <a:r>
              <a:rPr lang="en-US" sz="2400" dirty="0"/>
              <a:t>But if you </a:t>
            </a:r>
            <a:r>
              <a:rPr lang="en-US" sz="2400"/>
              <a:t>send messages </a:t>
            </a:r>
            <a:r>
              <a:rPr lang="en-US" sz="2400" dirty="0"/>
              <a:t>with key, all the messages </a:t>
            </a:r>
            <a:r>
              <a:rPr lang="en-US" sz="2400" b="1" dirty="0"/>
              <a:t>for that key will be stored in the same partition</a:t>
            </a:r>
            <a:r>
              <a:rPr lang="en-US" sz="2400" dirty="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498798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Producers</a:t>
            </a:r>
          </a:p>
        </p:txBody>
      </p:sp>
      <p:sp>
        <p:nvSpPr>
          <p:cNvPr id="5" name="Slide Number Placeholder 4"/>
          <p:cNvSpPr>
            <a:spLocks noGrp="1"/>
          </p:cNvSpPr>
          <p:nvPr>
            <p:ph type="sldNum" sz="quarter" idx="12"/>
          </p:nvPr>
        </p:nvSpPr>
        <p:spPr/>
        <p:txBody>
          <a:bodyPr/>
          <a:lstStyle/>
          <a:p>
            <a:fld id="{1CEA8EE1-621E-4099-BAD5-FDF60321A6C7}" type="slidenum">
              <a:rPr lang="en-US" smtClean="0"/>
              <a:t>35</a:t>
            </a:fld>
            <a:endParaRPr lang="en-US"/>
          </a:p>
        </p:txBody>
      </p:sp>
      <p:sp>
        <p:nvSpPr>
          <p:cNvPr id="7" name="Rectangle 6"/>
          <p:cNvSpPr/>
          <p:nvPr/>
        </p:nvSpPr>
        <p:spPr>
          <a:xfrm>
            <a:off x="755561" y="1602175"/>
            <a:ext cx="9174050" cy="4524315"/>
          </a:xfrm>
          <a:prstGeom prst="rect">
            <a:avLst/>
          </a:prstGeom>
        </p:spPr>
        <p:txBody>
          <a:bodyPr wrap="square">
            <a:spAutoFit/>
          </a:bodyPr>
          <a:lstStyle/>
          <a:p>
            <a:pPr marL="342900" indent="-342900">
              <a:buFont typeface="Arial" panose="020B0604020202020204" pitchFamily="34" charset="0"/>
              <a:buChar char="•"/>
            </a:pPr>
            <a:r>
              <a:rPr lang="en-US" sz="2400" dirty="0"/>
              <a:t>When the data is send to brokers, producer can be configured to receive confirmation of messages.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ack</a:t>
            </a:r>
            <a:r>
              <a:rPr lang="en-US" sz="2400" dirty="0"/>
              <a:t>=0. No acknowledgment, this has possible data loss.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ack</a:t>
            </a:r>
            <a:r>
              <a:rPr lang="en-US" sz="2400" dirty="0"/>
              <a:t>=1. Only leader will send acknowledgment, it would have limited data loss.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ack</a:t>
            </a:r>
            <a:r>
              <a:rPr lang="en-US" sz="2400" dirty="0"/>
              <a:t>=all. </a:t>
            </a:r>
            <a:r>
              <a:rPr lang="en-US" sz="2400" dirty="0" err="1"/>
              <a:t>All</a:t>
            </a:r>
            <a:r>
              <a:rPr lang="en-US" sz="2400" dirty="0"/>
              <a:t> the ISR and leader will send acknowledgment, No data </a:t>
            </a:r>
            <a:r>
              <a:rPr lang="en-US" sz="2400" dirty="0" err="1"/>
              <a:t>loss,slower</a:t>
            </a:r>
            <a:r>
              <a:rPr lang="en-US" sz="2400" dirty="0"/>
              <a:t> speed of processing.</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530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Consumer Groups</a:t>
            </a:r>
          </a:p>
        </p:txBody>
      </p:sp>
      <p:sp>
        <p:nvSpPr>
          <p:cNvPr id="5" name="Slide Number Placeholder 4"/>
          <p:cNvSpPr>
            <a:spLocks noGrp="1"/>
          </p:cNvSpPr>
          <p:nvPr>
            <p:ph type="sldNum" sz="quarter" idx="12"/>
          </p:nvPr>
        </p:nvSpPr>
        <p:spPr/>
        <p:txBody>
          <a:bodyPr/>
          <a:lstStyle/>
          <a:p>
            <a:fld id="{1CEA8EE1-621E-4099-BAD5-FDF60321A6C7}" type="slidenum">
              <a:rPr lang="en-US" smtClean="0"/>
              <a:t>36</a:t>
            </a:fld>
            <a:endParaRPr lang="en-US"/>
          </a:p>
        </p:txBody>
      </p:sp>
      <p:sp>
        <p:nvSpPr>
          <p:cNvPr id="7" name="Rectangle 6"/>
          <p:cNvSpPr/>
          <p:nvPr/>
        </p:nvSpPr>
        <p:spPr>
          <a:xfrm>
            <a:off x="755561" y="1602175"/>
            <a:ext cx="9174050" cy="3046988"/>
          </a:xfrm>
          <a:prstGeom prst="rect">
            <a:avLst/>
          </a:prstGeom>
        </p:spPr>
        <p:txBody>
          <a:bodyPr wrap="square">
            <a:spAutoFit/>
          </a:bodyPr>
          <a:lstStyle/>
          <a:p>
            <a:pPr marL="342900" indent="-342900" algn="just">
              <a:buFont typeface="Arial" panose="020B0604020202020204" pitchFamily="34" charset="0"/>
              <a:buChar char="•"/>
            </a:pPr>
            <a:r>
              <a:rPr lang="en-US" sz="2400" dirty="0"/>
              <a:t>Data is read in order within each partition.</a:t>
            </a:r>
          </a:p>
          <a:p>
            <a:pPr marL="342900" indent="-342900" algn="just">
              <a:buFont typeface="Arial" panose="020B0604020202020204" pitchFamily="34" charset="0"/>
              <a:buChar char="•"/>
            </a:pPr>
            <a:r>
              <a:rPr lang="en-US" sz="2400" dirty="0"/>
              <a:t>Consumer groups have multiple consumers, within a consumer group, a consumer will read data from set of partitions. For any given partition, </a:t>
            </a:r>
            <a:r>
              <a:rPr lang="en-US" sz="2400" b="1" dirty="0"/>
              <a:t>only one consumer will read from it.</a:t>
            </a:r>
          </a:p>
          <a:p>
            <a:pPr marL="342900" indent="-342900" algn="just">
              <a:buFont typeface="Arial" panose="020B0604020202020204" pitchFamily="34" charset="0"/>
              <a:buChar char="•"/>
            </a:pPr>
            <a:r>
              <a:rPr lang="en-US" sz="2400" dirty="0"/>
              <a:t>If you have more consumers than partitions within a consumer group, some consumers would be inactive(in below diagram, Consumer 4 is inactive).</a:t>
            </a:r>
          </a:p>
          <a:p>
            <a:pPr marL="342900" indent="-342900" algn="just">
              <a:buFont typeface="Arial" panose="020B0604020202020204" pitchFamily="34" charset="0"/>
              <a:buChar char="•"/>
            </a:pP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765" y="4229361"/>
            <a:ext cx="8249101" cy="2545437"/>
          </a:xfrm>
          <a:prstGeom prst="rect">
            <a:avLst/>
          </a:prstGeom>
        </p:spPr>
      </p:pic>
    </p:spTree>
    <p:extLst>
      <p:ext uri="{BB962C8B-B14F-4D97-AF65-F5344CB8AC3E}">
        <p14:creationId xmlns:p14="http://schemas.microsoft.com/office/powerpoint/2010/main" val="20588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Consumer Groups</a:t>
            </a:r>
          </a:p>
        </p:txBody>
      </p:sp>
      <p:sp>
        <p:nvSpPr>
          <p:cNvPr id="5" name="Slide Number Placeholder 4"/>
          <p:cNvSpPr>
            <a:spLocks noGrp="1"/>
          </p:cNvSpPr>
          <p:nvPr>
            <p:ph type="sldNum" sz="quarter" idx="12"/>
          </p:nvPr>
        </p:nvSpPr>
        <p:spPr/>
        <p:txBody>
          <a:bodyPr/>
          <a:lstStyle/>
          <a:p>
            <a:fld id="{1CEA8EE1-621E-4099-BAD5-FDF60321A6C7}" type="slidenum">
              <a:rPr lang="en-US" smtClean="0"/>
              <a:t>37</a:t>
            </a:fld>
            <a:endParaRPr lang="en-US"/>
          </a:p>
        </p:txBody>
      </p:sp>
      <p:sp>
        <p:nvSpPr>
          <p:cNvPr id="7" name="Rectangle 6"/>
          <p:cNvSpPr/>
          <p:nvPr/>
        </p:nvSpPr>
        <p:spPr>
          <a:xfrm>
            <a:off x="755561" y="1602175"/>
            <a:ext cx="9174050" cy="4154984"/>
          </a:xfrm>
          <a:prstGeom prst="rect">
            <a:avLst/>
          </a:prstGeom>
        </p:spPr>
        <p:txBody>
          <a:bodyPr wrap="square">
            <a:spAutoFit/>
          </a:bodyPr>
          <a:lstStyle/>
          <a:p>
            <a:pPr marL="342900" indent="-342900" algn="just">
              <a:buFont typeface="Arial" panose="020B0604020202020204" pitchFamily="34" charset="0"/>
              <a:buChar char="•"/>
            </a:pPr>
            <a:r>
              <a:rPr lang="en-US" sz="2400" dirty="0"/>
              <a:t>One consumer group might be responsible for delivering records to high-speed, in-memory </a:t>
            </a:r>
            <a:r>
              <a:rPr lang="en-US" sz="2400" dirty="0" err="1"/>
              <a:t>microservices</a:t>
            </a:r>
            <a:r>
              <a:rPr lang="en-US" sz="2400" dirty="0"/>
              <a:t> while another consumer group is streaming those same records to </a:t>
            </a:r>
            <a:r>
              <a:rPr lang="en-US" sz="2400" dirty="0" err="1"/>
              <a:t>Hadoop</a:t>
            </a:r>
            <a:r>
              <a:rPr lang="en-US" sz="2400" dirty="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consumer group has a unique id.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Each consumer group is a subscriber to one or more </a:t>
            </a:r>
            <a:r>
              <a:rPr lang="en-US" sz="2400" dirty="0" err="1"/>
              <a:t>kafka</a:t>
            </a:r>
            <a:r>
              <a:rPr lang="en-US" sz="2400" dirty="0"/>
              <a:t> topics.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Each consumer group </a:t>
            </a:r>
            <a:r>
              <a:rPr lang="en-US" sz="2400" b="1" dirty="0"/>
              <a:t>maintains its offset </a:t>
            </a:r>
            <a:r>
              <a:rPr lang="en-US" sz="2400" dirty="0"/>
              <a:t>per topic partition.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record gets delivered to only one consumer in a consumer group.</a:t>
            </a:r>
          </a:p>
        </p:txBody>
      </p:sp>
    </p:spTree>
    <p:extLst>
      <p:ext uri="{BB962C8B-B14F-4D97-AF65-F5344CB8AC3E}">
        <p14:creationId xmlns:p14="http://schemas.microsoft.com/office/powerpoint/2010/main" val="447344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1CEA8EE1-621E-4099-BAD5-FDF60321A6C7}" type="slidenum">
              <a:rPr lang="en-US" smtClean="0"/>
              <a:t>38</a:t>
            </a:fld>
            <a:endParaRPr lang="en-US"/>
          </a:p>
        </p:txBody>
      </p:sp>
      <p:pic>
        <p:nvPicPr>
          <p:cNvPr id="1026" name="Picture 2" descr="kafka architecture: topic partition, consumer group, offset and producer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93" y="419135"/>
            <a:ext cx="9927630" cy="62523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990600" y="517525"/>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Kafka Consumer Groups</a:t>
            </a:r>
          </a:p>
        </p:txBody>
      </p:sp>
    </p:spTree>
    <p:extLst>
      <p:ext uri="{BB962C8B-B14F-4D97-AF65-F5344CB8AC3E}">
        <p14:creationId xmlns:p14="http://schemas.microsoft.com/office/powerpoint/2010/main" val="846261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Compaction</a:t>
            </a:r>
          </a:p>
        </p:txBody>
      </p:sp>
      <p:sp>
        <p:nvSpPr>
          <p:cNvPr id="3" name="Slide Number Placeholder 2"/>
          <p:cNvSpPr>
            <a:spLocks noGrp="1"/>
          </p:cNvSpPr>
          <p:nvPr>
            <p:ph type="sldNum" sz="quarter" idx="12"/>
          </p:nvPr>
        </p:nvSpPr>
        <p:spPr/>
        <p:txBody>
          <a:bodyPr/>
          <a:lstStyle/>
          <a:p>
            <a:fld id="{1CEA8EE1-621E-4099-BAD5-FDF60321A6C7}" type="slidenum">
              <a:rPr lang="en-US" smtClean="0"/>
              <a:t>39</a:t>
            </a:fld>
            <a:endParaRPr lang="en-US"/>
          </a:p>
        </p:txBody>
      </p:sp>
      <p:pic>
        <p:nvPicPr>
          <p:cNvPr id="4098" name="Picture 2" descr="https://kafka.apache.org/28/images/log_comp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001" y="2288629"/>
            <a:ext cx="6779616" cy="456937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189" y="1308795"/>
            <a:ext cx="9017330" cy="923330"/>
          </a:xfrm>
          <a:prstGeom prst="rect">
            <a:avLst/>
          </a:prstGeom>
        </p:spPr>
        <p:txBody>
          <a:bodyPr wrap="square">
            <a:spAutoFit/>
          </a:bodyPr>
          <a:lstStyle/>
          <a:p>
            <a:r>
              <a:rPr lang="en-US" dirty="0" err="1"/>
              <a:t>kafka</a:t>
            </a:r>
            <a:r>
              <a:rPr lang="en-US" dirty="0"/>
              <a:t> stores offset data in a topic called "__</a:t>
            </a:r>
            <a:r>
              <a:rPr lang="en-US" dirty="0" err="1"/>
              <a:t>consumer_offset</a:t>
            </a:r>
            <a:r>
              <a:rPr lang="en-US" dirty="0"/>
              <a:t>" . </a:t>
            </a:r>
          </a:p>
          <a:p>
            <a:endParaRPr lang="en-US" dirty="0"/>
          </a:p>
          <a:p>
            <a:r>
              <a:rPr lang="en-US" dirty="0"/>
              <a:t>These topics use log compaction, which means they only save the most recent value per key.</a:t>
            </a:r>
          </a:p>
        </p:txBody>
      </p:sp>
    </p:spTree>
    <p:extLst>
      <p:ext uri="{BB962C8B-B14F-4D97-AF65-F5344CB8AC3E}">
        <p14:creationId xmlns:p14="http://schemas.microsoft.com/office/powerpoint/2010/main" val="151292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Ecosystem </a:t>
            </a:r>
          </a:p>
        </p:txBody>
      </p:sp>
      <p:sp>
        <p:nvSpPr>
          <p:cNvPr id="3" name="Rectangle 2"/>
          <p:cNvSpPr/>
          <p:nvPr/>
        </p:nvSpPr>
        <p:spPr>
          <a:xfrm>
            <a:off x="755561" y="1602175"/>
            <a:ext cx="9174050" cy="4924425"/>
          </a:xfrm>
          <a:prstGeom prst="rect">
            <a:avLst/>
          </a:prstGeom>
        </p:spPr>
        <p:txBody>
          <a:bodyPr wrap="square">
            <a:spAutoFit/>
          </a:bodyPr>
          <a:lstStyle/>
          <a:p>
            <a:pPr marL="285750" indent="-28575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Built-in Stream Processing: </a:t>
            </a:r>
            <a:r>
              <a:rPr lang="en-US" sz="2000" dirty="0"/>
              <a:t>Process streams of events with joins, aggregations, filters, transformations, and more, using event-time and exactly-once processing.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Connect To Almost Anything: </a:t>
            </a:r>
            <a:r>
              <a:rPr lang="en-US" sz="2000" dirty="0"/>
              <a:t>Kafka’s out-of-the-box Connect interface integrates with hundreds of event sources and event sinks including </a:t>
            </a:r>
            <a:r>
              <a:rPr lang="en-US" sz="2000" dirty="0" err="1"/>
              <a:t>Postgres</a:t>
            </a:r>
            <a:r>
              <a:rPr lang="en-US" sz="2000" dirty="0"/>
              <a:t>, JMS, </a:t>
            </a:r>
            <a:r>
              <a:rPr lang="en-US" sz="2000" dirty="0" err="1"/>
              <a:t>Elasticsearch</a:t>
            </a:r>
            <a:r>
              <a:rPr lang="en-US" sz="2000" dirty="0"/>
              <a:t>, AWS S3, and more.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Client Libraries: </a:t>
            </a:r>
            <a:r>
              <a:rPr lang="en-US" sz="2000" dirty="0"/>
              <a:t>Read, write, and process streams of events in a vast array of programming languages.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Large Ecosystem Open Source Tools: </a:t>
            </a:r>
            <a:r>
              <a:rPr lang="en-US" sz="2000" dirty="0"/>
              <a:t>Leverage a vast array of community-driven tooling. </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4</a:t>
            </a:fld>
            <a:endParaRPr lang="en-US"/>
          </a:p>
        </p:txBody>
      </p:sp>
    </p:spTree>
    <p:extLst>
      <p:ext uri="{BB962C8B-B14F-4D97-AF65-F5344CB8AC3E}">
        <p14:creationId xmlns:p14="http://schemas.microsoft.com/office/powerpoint/2010/main" val="71258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kafka</a:t>
            </a:r>
            <a:r>
              <a:rPr lang="en-US" dirty="0"/>
              <a:t> consumer failover</a:t>
            </a:r>
          </a:p>
        </p:txBody>
      </p:sp>
      <p:sp>
        <p:nvSpPr>
          <p:cNvPr id="3" name="Rectangle 2"/>
          <p:cNvSpPr/>
          <p:nvPr/>
        </p:nvSpPr>
        <p:spPr>
          <a:xfrm>
            <a:off x="755561" y="1602175"/>
            <a:ext cx="9174050" cy="4524315"/>
          </a:xfrm>
          <a:prstGeom prst="rect">
            <a:avLst/>
          </a:prstGeom>
        </p:spPr>
        <p:txBody>
          <a:bodyPr wrap="square">
            <a:spAutoFit/>
          </a:bodyPr>
          <a:lstStyle/>
          <a:p>
            <a:pPr marL="342900" indent="-342900" algn="just">
              <a:buFont typeface="Arial" panose="020B0604020202020204" pitchFamily="34" charset="0"/>
              <a:buChar char="•"/>
            </a:pPr>
            <a:r>
              <a:rPr lang="en-US" sz="2400" dirty="0"/>
              <a:t>Consumers notify the </a:t>
            </a:r>
            <a:r>
              <a:rPr lang="en-US" sz="2400" dirty="0" err="1"/>
              <a:t>kafka</a:t>
            </a:r>
            <a:r>
              <a:rPr lang="en-US" sz="2400" dirty="0"/>
              <a:t> broker when they have successfully processed a record, which advances the offset.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a consumer fails before sending commit offset to </a:t>
            </a:r>
            <a:r>
              <a:rPr lang="en-US" sz="2400" dirty="0" err="1"/>
              <a:t>kafka</a:t>
            </a:r>
            <a:r>
              <a:rPr lang="en-US" sz="2400" dirty="0"/>
              <a:t> broker, then a different consumer can continue from the last committed offset.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a consumer fails after processing the record but before sending the commit to the broker, then some </a:t>
            </a:r>
            <a:r>
              <a:rPr lang="en-US" sz="2400" dirty="0" err="1"/>
              <a:t>kafka</a:t>
            </a:r>
            <a:r>
              <a:rPr lang="en-US" sz="2400" dirty="0"/>
              <a:t> records could be reprocessed.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this scenario, </a:t>
            </a:r>
            <a:r>
              <a:rPr lang="en-US" sz="2400" dirty="0" err="1"/>
              <a:t>kafka</a:t>
            </a:r>
            <a:r>
              <a:rPr lang="en-US" sz="2400" dirty="0"/>
              <a:t> implements the at least once behavior, and you should </a:t>
            </a:r>
            <a:r>
              <a:rPr lang="en-US" sz="2400" b="1" i="1" dirty="0"/>
              <a:t>make sure the messages (record deliveries ) are idempotent.</a:t>
            </a:r>
          </a:p>
          <a:p>
            <a:pPr marL="342900" indent="-34290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40</a:t>
            </a:fld>
            <a:endParaRPr lang="en-US"/>
          </a:p>
        </p:txBody>
      </p:sp>
    </p:spTree>
    <p:extLst>
      <p:ext uri="{BB962C8B-B14F-4D97-AF65-F5344CB8AC3E}">
        <p14:creationId xmlns:p14="http://schemas.microsoft.com/office/powerpoint/2010/main" val="631149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kafka</a:t>
            </a:r>
            <a:r>
              <a:rPr lang="en-US" dirty="0"/>
              <a:t> consumer failover</a:t>
            </a:r>
          </a:p>
        </p:txBody>
      </p:sp>
      <p:sp>
        <p:nvSpPr>
          <p:cNvPr id="3" name="Rectangle 2"/>
          <p:cNvSpPr/>
          <p:nvPr/>
        </p:nvSpPr>
        <p:spPr>
          <a:xfrm>
            <a:off x="755561" y="1602175"/>
            <a:ext cx="10834756" cy="3416320"/>
          </a:xfrm>
          <a:prstGeom prst="rect">
            <a:avLst/>
          </a:prstGeom>
        </p:spPr>
        <p:txBody>
          <a:bodyPr wrap="square">
            <a:spAutoFit/>
          </a:bodyPr>
          <a:lstStyle/>
          <a:p>
            <a:pPr marL="342900" indent="-342900" algn="just">
              <a:buFont typeface="Arial" panose="020B0604020202020204" pitchFamily="34" charset="0"/>
              <a:buChar char="•"/>
            </a:pPr>
            <a:r>
              <a:rPr lang="en-US" sz="2400" dirty="0"/>
              <a:t>At most once: Offset are committed as soon as message is received.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processing goes wrong then message will be lost. (Not preferred way).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At least once: Offset are committed after message is processed.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processing goes wrong then message will be read again. (Preferred way).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Only once: This is used only for Kafka to Kafka workflows.</a:t>
            </a:r>
          </a:p>
        </p:txBody>
      </p:sp>
      <p:sp>
        <p:nvSpPr>
          <p:cNvPr id="5" name="Slide Number Placeholder 4"/>
          <p:cNvSpPr>
            <a:spLocks noGrp="1"/>
          </p:cNvSpPr>
          <p:nvPr>
            <p:ph type="sldNum" sz="quarter" idx="12"/>
          </p:nvPr>
        </p:nvSpPr>
        <p:spPr/>
        <p:txBody>
          <a:bodyPr/>
          <a:lstStyle/>
          <a:p>
            <a:fld id="{1CEA8EE1-621E-4099-BAD5-FDF60321A6C7}" type="slidenum">
              <a:rPr lang="en-US" smtClean="0"/>
              <a:t>41</a:t>
            </a:fld>
            <a:endParaRPr lang="en-US"/>
          </a:p>
        </p:txBody>
      </p:sp>
    </p:spTree>
    <p:extLst>
      <p:ext uri="{BB962C8B-B14F-4D97-AF65-F5344CB8AC3E}">
        <p14:creationId xmlns:p14="http://schemas.microsoft.com/office/powerpoint/2010/main" val="37710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Failover Cases</a:t>
            </a:r>
          </a:p>
        </p:txBody>
      </p:sp>
      <p:sp>
        <p:nvSpPr>
          <p:cNvPr id="5" name="Slide Number Placeholder 4"/>
          <p:cNvSpPr>
            <a:spLocks noGrp="1"/>
          </p:cNvSpPr>
          <p:nvPr>
            <p:ph type="sldNum" sz="quarter" idx="12"/>
          </p:nvPr>
        </p:nvSpPr>
        <p:spPr/>
        <p:txBody>
          <a:bodyPr/>
          <a:lstStyle/>
          <a:p>
            <a:fld id="{1CEA8EE1-621E-4099-BAD5-FDF60321A6C7}" type="slidenum">
              <a:rPr lang="en-US" smtClean="0"/>
              <a:t>42</a:t>
            </a:fld>
            <a:endParaRPr lang="en-US"/>
          </a:p>
        </p:txBody>
      </p:sp>
      <p:sp>
        <p:nvSpPr>
          <p:cNvPr id="7" name="Rectangle 6"/>
          <p:cNvSpPr/>
          <p:nvPr/>
        </p:nvSpPr>
        <p:spPr>
          <a:xfrm>
            <a:off x="755561" y="1602175"/>
            <a:ext cx="9174050" cy="4154984"/>
          </a:xfrm>
          <a:prstGeom prst="rect">
            <a:avLst/>
          </a:prstGeom>
        </p:spPr>
        <p:txBody>
          <a:bodyPr wrap="square">
            <a:spAutoFit/>
          </a:bodyPr>
          <a:lstStyle/>
          <a:p>
            <a:pPr marL="342900" indent="-342900" algn="just">
              <a:buFont typeface="Arial" panose="020B0604020202020204" pitchFamily="34" charset="0"/>
              <a:buChar char="•"/>
            </a:pPr>
            <a:r>
              <a:rPr lang="en-US" sz="2400" dirty="0"/>
              <a:t>If a </a:t>
            </a:r>
            <a:r>
              <a:rPr lang="en-US" sz="2400" b="1" dirty="0"/>
              <a:t>consumer</a:t>
            </a:r>
            <a:r>
              <a:rPr lang="en-US" sz="2400" dirty="0"/>
              <a:t> in a consumer group dies, the partitions assigned to that consumer is divided up amongst the remaining consumers in that group.</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An </a:t>
            </a:r>
            <a:r>
              <a:rPr lang="en-US" sz="2400" dirty="0" err="1"/>
              <a:t>isr</a:t>
            </a:r>
            <a:r>
              <a:rPr lang="en-US" sz="2400" dirty="0"/>
              <a:t> is an in-sync replica, if a </a:t>
            </a:r>
            <a:r>
              <a:rPr lang="en-US" sz="2400" b="1" dirty="0"/>
              <a:t>leader</a:t>
            </a:r>
            <a:r>
              <a:rPr lang="en-US" sz="2400" dirty="0"/>
              <a:t> fails, an </a:t>
            </a:r>
            <a:r>
              <a:rPr lang="en-US" sz="2400" dirty="0" err="1"/>
              <a:t>isr</a:t>
            </a:r>
            <a:r>
              <a:rPr lang="en-US" sz="2400" dirty="0"/>
              <a:t> is picked to be a new leader.</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a </a:t>
            </a:r>
            <a:r>
              <a:rPr lang="en-US" sz="2400" b="1" dirty="0"/>
              <a:t>broker</a:t>
            </a:r>
            <a:r>
              <a:rPr lang="en-US" sz="2400" dirty="0"/>
              <a:t> dies, then </a:t>
            </a:r>
            <a:r>
              <a:rPr lang="en-US" sz="2400" dirty="0" err="1"/>
              <a:t>kafka</a:t>
            </a:r>
            <a:r>
              <a:rPr lang="en-US" sz="2400" dirty="0"/>
              <a:t> divides up leadership of its topic partitions to the remaining brokers in the cluster.</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409488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Use Cases</a:t>
            </a:r>
          </a:p>
        </p:txBody>
      </p:sp>
      <p:sp>
        <p:nvSpPr>
          <p:cNvPr id="3" name="Rectangle 2"/>
          <p:cNvSpPr/>
          <p:nvPr/>
        </p:nvSpPr>
        <p:spPr>
          <a:xfrm>
            <a:off x="755561" y="1602175"/>
            <a:ext cx="9174050"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a:t>Messaging: </a:t>
            </a:r>
            <a:r>
              <a:rPr lang="en-US" sz="2400" dirty="0"/>
              <a:t>Kafka works well as a replacement for a more traditional message broker. </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dirty="0"/>
              <a:t>In comparison to most messaging systems Kafka has better throughput, built-in partitioning, replication, and fault-tolerance which makes it a good solution for large scale message processing applications.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this domain Kafka is comparable to traditional messaging systems such as </a:t>
            </a:r>
            <a:r>
              <a:rPr lang="en-US" sz="2400" dirty="0" err="1"/>
              <a:t>ActiveMQ</a:t>
            </a:r>
            <a:r>
              <a:rPr lang="en-US" sz="2400" dirty="0"/>
              <a:t> or </a:t>
            </a:r>
            <a:r>
              <a:rPr lang="en-US" sz="2400" dirty="0" err="1"/>
              <a:t>RabbitMQ</a:t>
            </a:r>
            <a:r>
              <a:rPr lang="en-US" sz="2400" dirty="0"/>
              <a:t>. </a:t>
            </a:r>
          </a:p>
          <a:p>
            <a:pPr marL="342900" indent="-342900" algn="just">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1CEA8EE1-621E-4099-BAD5-FDF60321A6C7}" type="slidenum">
              <a:rPr lang="en-US" smtClean="0"/>
              <a:t>43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 y="1400402"/>
            <a:ext cx="9873039" cy="4700148"/>
          </a:xfrm>
          <a:prstGeom prst="rect">
            <a:avLst/>
          </a:prstGeom>
        </p:spPr>
      </p:pic>
    </p:spTree>
    <p:extLst>
      <p:ext uri="{BB962C8B-B14F-4D97-AF65-F5344CB8AC3E}">
        <p14:creationId xmlns:p14="http://schemas.microsoft.com/office/powerpoint/2010/main" val="259110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Streaming</a:t>
            </a:r>
          </a:p>
        </p:txBody>
      </p:sp>
      <p:pic>
        <p:nvPicPr>
          <p:cNvPr id="5" name="Picture 4"/>
          <p:cNvPicPr>
            <a:picLocks noChangeAspect="1"/>
          </p:cNvPicPr>
          <p:nvPr/>
        </p:nvPicPr>
        <p:blipFill>
          <a:blip r:embed="rId2"/>
          <a:stretch>
            <a:fillRect/>
          </a:stretch>
        </p:blipFill>
        <p:spPr>
          <a:xfrm>
            <a:off x="1039789" y="1608730"/>
            <a:ext cx="9127793" cy="5089847"/>
          </a:xfrm>
          <a:prstGeom prst="rect">
            <a:avLst/>
          </a:prstGeom>
        </p:spPr>
      </p:pic>
    </p:spTree>
    <p:extLst>
      <p:ext uri="{BB962C8B-B14F-4D97-AF65-F5344CB8AC3E}">
        <p14:creationId xmlns:p14="http://schemas.microsoft.com/office/powerpoint/2010/main" val="321482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Streaming</a:t>
            </a:r>
          </a:p>
        </p:txBody>
      </p:sp>
      <p:sp>
        <p:nvSpPr>
          <p:cNvPr id="3" name="Rectangle 2"/>
          <p:cNvSpPr/>
          <p:nvPr/>
        </p:nvSpPr>
        <p:spPr>
          <a:xfrm>
            <a:off x="764275" y="1720840"/>
            <a:ext cx="10334649" cy="4693593"/>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Producer: </a:t>
            </a: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It gets the tweets from the Twitter API and sends/queues — the id and text of the tweets into a Kafka topic</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Consumer: </a:t>
            </a: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It simply loads the tweets one by one from Kafka, performs a pre-processing and feature extraction step with supervised learning model using Naive Bayes Classifier, then infers the polarity of each tweet — positive or negative.</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This polarity is stored in the time-series database, along with the tweet’s ID, for visualization purposes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Calibri" panose="020F0502020204030204"/>
                <a:ea typeface="+mn-ea"/>
                <a:cs typeface="+mn-cs"/>
              </a:rPr>
              <a:t>Time-series Database: </a:t>
            </a: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A time-series database like Influx is a data store that uses timestamps to index records. This means that for each new record, the DB engine associates a timestamp, which is the amount of time in </a:t>
            </a:r>
            <a:r>
              <a:rPr kumimoji="0" lang="en-US" sz="2300" b="0" i="0" u="none" strike="noStrike" kern="1200" cap="none" spc="0" normalizeH="0" baseline="0" noProof="0" dirty="0" err="1">
                <a:ln>
                  <a:noFill/>
                </a:ln>
                <a:solidFill>
                  <a:prstClr val="black"/>
                </a:solidFill>
                <a:effectLst/>
                <a:uLnTx/>
                <a:uFillTx/>
                <a:latin typeface="Calibri" panose="020F0502020204030204"/>
                <a:ea typeface="+mn-ea"/>
                <a:cs typeface="+mn-cs"/>
              </a:rPr>
              <a:t>nano</a:t>
            </a:r>
            <a:r>
              <a:rPr kumimoji="0" lang="en-US" sz="2300" b="0" i="0" u="none" strike="noStrike" kern="1200" cap="none" spc="0" normalizeH="0" baseline="0" noProof="0" dirty="0">
                <a:ln>
                  <a:noFill/>
                </a:ln>
                <a:solidFill>
                  <a:prstClr val="black"/>
                </a:solidFill>
                <a:effectLst/>
                <a:uLnTx/>
                <a:uFillTx/>
                <a:latin typeface="Calibri" panose="020F0502020204030204"/>
                <a:ea typeface="+mn-ea"/>
                <a:cs typeface="+mn-cs"/>
              </a:rPr>
              <a:t>-second</a:t>
            </a:r>
          </a:p>
        </p:txBody>
      </p:sp>
    </p:spTree>
    <p:extLst>
      <p:ext uri="{BB962C8B-B14F-4D97-AF65-F5344CB8AC3E}">
        <p14:creationId xmlns:p14="http://schemas.microsoft.com/office/powerpoint/2010/main" val="29594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Streaming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60" y="1495567"/>
            <a:ext cx="9512491" cy="5231869"/>
          </a:xfrm>
          <a:prstGeom prst="rect">
            <a:avLst/>
          </a:prstGeom>
        </p:spPr>
      </p:pic>
    </p:spTree>
    <p:extLst>
      <p:ext uri="{BB962C8B-B14F-4D97-AF65-F5344CB8AC3E}">
        <p14:creationId xmlns:p14="http://schemas.microsoft.com/office/powerpoint/2010/main" val="400556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Use Cases</a:t>
            </a:r>
          </a:p>
        </p:txBody>
      </p:sp>
      <p:sp>
        <p:nvSpPr>
          <p:cNvPr id="3" name="Rectangle 2"/>
          <p:cNvSpPr/>
          <p:nvPr/>
        </p:nvSpPr>
        <p:spPr>
          <a:xfrm>
            <a:off x="755561" y="1602175"/>
            <a:ext cx="9174050" cy="5401479"/>
          </a:xfrm>
          <a:prstGeom prst="rect">
            <a:avLst/>
          </a:prstGeom>
        </p:spPr>
        <p:txBody>
          <a:bodyPr wrap="square">
            <a:spAutoFit/>
          </a:bodyPr>
          <a:lstStyle/>
          <a:p>
            <a:pPr marL="342900" indent="-342900" algn="just">
              <a:buFont typeface="Arial" panose="020B0604020202020204" pitchFamily="34" charset="0"/>
              <a:buChar char="•"/>
            </a:pPr>
            <a:r>
              <a:rPr lang="en-US" sz="2300" b="1" dirty="0"/>
              <a:t>Stream Processing: </a:t>
            </a:r>
            <a:r>
              <a:rPr lang="en-US" sz="2300" dirty="0"/>
              <a:t>Many users of Kafka process data in processing pipelines consisting of multiple stages, where raw input data is consumed from Kafka topics and then aggregated, enriched, or otherwise transformed into new topics for further consumption or follow-up processing. </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For example, a processing pipeline for recommending news articles might crawl article content from RSS feeds and publish it to an "articles" topic</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Further processing might normalize or </a:t>
            </a:r>
            <a:r>
              <a:rPr lang="en-US" sz="2300" dirty="0" err="1"/>
              <a:t>deduplicate</a:t>
            </a:r>
            <a:r>
              <a:rPr lang="en-US" sz="2300" dirty="0"/>
              <a:t> this content and publish the cleansed article content to a new topic</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A final processing stage might attempt to recommend this content to users</a:t>
            </a:r>
          </a:p>
        </p:txBody>
      </p:sp>
      <p:sp>
        <p:nvSpPr>
          <p:cNvPr id="5" name="Slide Number Placeholder 4"/>
          <p:cNvSpPr>
            <a:spLocks noGrp="1"/>
          </p:cNvSpPr>
          <p:nvPr>
            <p:ph type="sldNum" sz="quarter" idx="12"/>
          </p:nvPr>
        </p:nvSpPr>
        <p:spPr/>
        <p:txBody>
          <a:bodyPr/>
          <a:lstStyle/>
          <a:p>
            <a:fld id="{1CEA8EE1-621E-4099-BAD5-FDF60321A6C7}" type="slidenum">
              <a:rPr lang="en-US" smtClean="0"/>
              <a:t>47</a:t>
            </a:fld>
            <a:endParaRPr lang="en-US"/>
          </a:p>
        </p:txBody>
      </p:sp>
    </p:spTree>
    <p:extLst>
      <p:ext uri="{BB962C8B-B14F-4D97-AF65-F5344CB8AC3E}">
        <p14:creationId xmlns:p14="http://schemas.microsoft.com/office/powerpoint/2010/main" val="3302221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Use Cases</a:t>
            </a:r>
          </a:p>
        </p:txBody>
      </p:sp>
      <p:sp>
        <p:nvSpPr>
          <p:cNvPr id="3" name="Rectangle 2"/>
          <p:cNvSpPr/>
          <p:nvPr/>
        </p:nvSpPr>
        <p:spPr>
          <a:xfrm>
            <a:off x="755561" y="1602175"/>
            <a:ext cx="9174050" cy="4524315"/>
          </a:xfrm>
          <a:prstGeom prst="rect">
            <a:avLst/>
          </a:prstGeom>
        </p:spPr>
        <p:txBody>
          <a:bodyPr wrap="square">
            <a:spAutoFit/>
          </a:bodyPr>
          <a:lstStyle/>
          <a:p>
            <a:pPr marL="342900" indent="-342900" algn="just">
              <a:buFont typeface="Arial" panose="020B0604020202020204" pitchFamily="34" charset="0"/>
              <a:buChar char="•"/>
            </a:pPr>
            <a:r>
              <a:rPr lang="en-US" sz="2400" b="1" dirty="0"/>
              <a:t>Website Activity Tracking: T</a:t>
            </a:r>
            <a:r>
              <a:rPr lang="en-US" sz="2400" dirty="0"/>
              <a:t>o rebuild a user activity tracking pipeline as a set of real-time publish-subscribe feeds. </a:t>
            </a:r>
            <a:r>
              <a:rPr lang="en-US" sz="2300" b="1" dirty="0"/>
              <a:t>(Kafka Original Use Case)</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dirty="0"/>
              <a:t>Site activity (page views, searches, or other actions users may take) is published to central topics with one topic per activity type.</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dirty="0"/>
              <a:t>These feeds are available for subscription for a range of use cases including real-time processing, real-time monitoring, and loading into </a:t>
            </a:r>
            <a:r>
              <a:rPr lang="en-US" sz="2400" dirty="0" err="1"/>
              <a:t>Hadoop</a:t>
            </a:r>
            <a:r>
              <a:rPr lang="en-US" sz="2400" dirty="0"/>
              <a:t> or offline data warehousing systems for offline processing and reporting.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48</a:t>
            </a:fld>
            <a:endParaRPr lang="en-US"/>
          </a:p>
        </p:txBody>
      </p:sp>
    </p:spTree>
    <p:extLst>
      <p:ext uri="{BB962C8B-B14F-4D97-AF65-F5344CB8AC3E}">
        <p14:creationId xmlns:p14="http://schemas.microsoft.com/office/powerpoint/2010/main" val="1117171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Use Cases</a:t>
            </a:r>
          </a:p>
        </p:txBody>
      </p:sp>
      <p:sp>
        <p:nvSpPr>
          <p:cNvPr id="3" name="Rectangle 2"/>
          <p:cNvSpPr/>
          <p:nvPr/>
        </p:nvSpPr>
        <p:spPr>
          <a:xfrm>
            <a:off x="755561" y="1602175"/>
            <a:ext cx="9174050" cy="5401479"/>
          </a:xfrm>
          <a:prstGeom prst="rect">
            <a:avLst/>
          </a:prstGeom>
        </p:spPr>
        <p:txBody>
          <a:bodyPr wrap="square">
            <a:spAutoFit/>
          </a:bodyPr>
          <a:lstStyle/>
          <a:p>
            <a:pPr marL="342900" indent="-342900" algn="just">
              <a:buFont typeface="Arial" panose="020B0604020202020204" pitchFamily="34" charset="0"/>
              <a:buChar char="•"/>
            </a:pPr>
            <a:r>
              <a:rPr lang="en-US" sz="2300" b="1" dirty="0"/>
              <a:t>Log Aggregation: </a:t>
            </a:r>
            <a:r>
              <a:rPr lang="en-US" sz="2300" dirty="0"/>
              <a:t>Many people use Kafka as a replacement for a log aggregation solution. </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Log aggregation typically collects physical log files off servers and puts them in a central place (a file server or HDFS perhaps) for processing.</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Kafka abstracts away the details of files and gives a cleaner abstraction of log or event data as a stream of messages. </a:t>
            </a:r>
          </a:p>
          <a:p>
            <a:pPr marL="342900" indent="-342900" algn="just">
              <a:buFont typeface="Arial" panose="020B0604020202020204" pitchFamily="34" charset="0"/>
              <a:buChar char="•"/>
            </a:pPr>
            <a:endParaRPr lang="en-US" sz="2300" b="1" dirty="0"/>
          </a:p>
          <a:p>
            <a:pPr marL="342900" indent="-342900" algn="just">
              <a:buFont typeface="Arial" panose="020B0604020202020204" pitchFamily="34" charset="0"/>
              <a:buChar char="•"/>
            </a:pPr>
            <a:r>
              <a:rPr lang="en-US" sz="2300" dirty="0"/>
              <a:t>This allows for lower-latency processing and easier support for multiple data sources and distributed data consumption.</a:t>
            </a:r>
          </a:p>
          <a:p>
            <a:pPr marL="342900" indent="-342900" algn="just">
              <a:buFont typeface="Arial" panose="020B0604020202020204" pitchFamily="34" charset="0"/>
              <a:buChar char="•"/>
            </a:pPr>
            <a:endParaRPr lang="en-US" sz="2300" b="1" dirty="0"/>
          </a:p>
          <a:p>
            <a:pPr marL="342900" indent="-342900" algn="just">
              <a:buFont typeface="Arial" panose="020B0604020202020204" pitchFamily="34" charset="0"/>
              <a:buChar char="•"/>
            </a:pPr>
            <a:r>
              <a:rPr lang="en-US" sz="2300" dirty="0"/>
              <a:t>In comparison to log-centric systems, Kafka offers equally good performance, stronger durability guarantees due to replication, and much lower end-to-end latency</a:t>
            </a: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49</a:t>
            </a:fld>
            <a:endParaRPr lang="en-US"/>
          </a:p>
        </p:txBody>
      </p:sp>
    </p:spTree>
    <p:extLst>
      <p:ext uri="{BB962C8B-B14F-4D97-AF65-F5344CB8AC3E}">
        <p14:creationId xmlns:p14="http://schemas.microsoft.com/office/powerpoint/2010/main" val="30616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Trust &amp; Ease Of Use </a:t>
            </a:r>
          </a:p>
        </p:txBody>
      </p:sp>
      <p:sp>
        <p:nvSpPr>
          <p:cNvPr id="3" name="Rectangle 2"/>
          <p:cNvSpPr/>
          <p:nvPr/>
        </p:nvSpPr>
        <p:spPr>
          <a:xfrm>
            <a:off x="755561" y="1602175"/>
            <a:ext cx="9174050" cy="4924425"/>
          </a:xfrm>
          <a:prstGeom prst="rect">
            <a:avLst/>
          </a:prstGeom>
        </p:spPr>
        <p:txBody>
          <a:bodyPr wrap="square">
            <a:spAutoFit/>
          </a:bodyPr>
          <a:lstStyle/>
          <a:p>
            <a:pPr marL="285750" indent="-28575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Mission Critical: </a:t>
            </a:r>
            <a:r>
              <a:rPr lang="en-US" sz="2000" dirty="0"/>
              <a:t>Support mission-critical use cases with guaranteed ordering, zero message loss, and efficient exactly-once processing.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Trusted By Many: </a:t>
            </a:r>
            <a:r>
              <a:rPr lang="en-US" sz="2000" dirty="0"/>
              <a:t>Thousands of organizations use Kafka, from internet giants to car manufacturers to stock exchanges with more than 5 million unique lifetime downloads. </a:t>
            </a:r>
            <a:r>
              <a:rPr lang="en-US" sz="2000" b="1" dirty="0"/>
              <a:t>More than 80% of all Fortune 100 companies trust, and use Kafka</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Vast User Community: </a:t>
            </a:r>
            <a:r>
              <a:rPr lang="en-US" sz="2000" dirty="0"/>
              <a:t>Kafka is one of the five most active projects of the Apache Software Foundation, with hundreds of </a:t>
            </a:r>
            <a:r>
              <a:rPr lang="en-US" sz="2000" dirty="0" err="1"/>
              <a:t>meetups</a:t>
            </a:r>
            <a:r>
              <a:rPr lang="en-US" sz="2000" dirty="0"/>
              <a:t> around the world.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a:t>Rich Online Resources: </a:t>
            </a:r>
            <a:r>
              <a:rPr lang="en-US" sz="2000" dirty="0"/>
              <a:t>Rich documentation, online training, guided tutorials, videos, sample projects, Stack Overflow, etc. </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5</a:t>
            </a:fld>
            <a:endParaRPr lang="en-US"/>
          </a:p>
        </p:txBody>
      </p:sp>
    </p:spTree>
    <p:extLst>
      <p:ext uri="{BB962C8B-B14F-4D97-AF65-F5344CB8AC3E}">
        <p14:creationId xmlns:p14="http://schemas.microsoft.com/office/powerpoint/2010/main" val="1529152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Use Cases</a:t>
            </a:r>
          </a:p>
        </p:txBody>
      </p:sp>
      <p:sp>
        <p:nvSpPr>
          <p:cNvPr id="3" name="Rectangle 2"/>
          <p:cNvSpPr/>
          <p:nvPr/>
        </p:nvSpPr>
        <p:spPr>
          <a:xfrm>
            <a:off x="755561" y="1602175"/>
            <a:ext cx="9174050" cy="4693593"/>
          </a:xfrm>
          <a:prstGeom prst="rect">
            <a:avLst/>
          </a:prstGeom>
        </p:spPr>
        <p:txBody>
          <a:bodyPr wrap="square">
            <a:spAutoFit/>
          </a:bodyPr>
          <a:lstStyle/>
          <a:p>
            <a:pPr marL="342900" indent="-342900" algn="just">
              <a:buFont typeface="Arial" panose="020B0604020202020204" pitchFamily="34" charset="0"/>
              <a:buChar char="•"/>
            </a:pPr>
            <a:r>
              <a:rPr lang="en-US" sz="2300" b="1" dirty="0"/>
              <a:t>Metrics: </a:t>
            </a:r>
            <a:r>
              <a:rPr lang="en-US" sz="2300" dirty="0"/>
              <a:t>Kafka is often used for operational monitoring which involves  aggregating statistics from distributed applications to produce centralized feeds of operational data. </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b="1" dirty="0"/>
              <a:t>Event Sourcing: </a:t>
            </a:r>
            <a:r>
              <a:rPr lang="en-US" sz="2300" dirty="0"/>
              <a:t>Event sourcing is a style of application design where state changes are logged as a time-ordered sequence of records.</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dirty="0"/>
              <a:t>Kafka's support for very large stored log data makes it an excellent backend for an application built in this style. </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b="1" dirty="0"/>
              <a:t>Commit Log: </a:t>
            </a:r>
            <a:r>
              <a:rPr lang="en-US" sz="2300" dirty="0"/>
              <a:t>Kafka can serve as a kind of external commit-log for a distributed system, this log helps replicate data between nodes and acts as a re-syncing mechanism for failed nodes to restore their data.</a:t>
            </a: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50</a:t>
            </a:fld>
            <a:endParaRPr lang="en-US"/>
          </a:p>
        </p:txBody>
      </p:sp>
    </p:spTree>
    <p:extLst>
      <p:ext uri="{BB962C8B-B14F-4D97-AF65-F5344CB8AC3E}">
        <p14:creationId xmlns:p14="http://schemas.microsoft.com/office/powerpoint/2010/main" val="2214011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C635-0E11-42D7-9B0A-DB062BA64F4B}"/>
              </a:ext>
            </a:extLst>
          </p:cNvPr>
          <p:cNvSpPr>
            <a:spLocks noGrp="1"/>
          </p:cNvSpPr>
          <p:nvPr>
            <p:ph type="title"/>
          </p:nvPr>
        </p:nvSpPr>
        <p:spPr/>
        <p:txBody>
          <a:bodyPr/>
          <a:lstStyle/>
          <a:p>
            <a:r>
              <a:rPr lang="en-US" sz="4400" dirty="0"/>
              <a:t>Commit Logs are source of truth</a:t>
            </a:r>
            <a:endParaRPr lang="en-IN" dirty="0"/>
          </a:p>
        </p:txBody>
      </p:sp>
      <p:sp>
        <p:nvSpPr>
          <p:cNvPr id="3" name="Slide Number Placeholder 2">
            <a:extLst>
              <a:ext uri="{FF2B5EF4-FFF2-40B4-BE49-F238E27FC236}">
                <a16:creationId xmlns:a16="http://schemas.microsoft.com/office/drawing/2014/main" id="{60876DE2-C94E-4F8F-9761-31FC14E92C11}"/>
              </a:ext>
            </a:extLst>
          </p:cNvPr>
          <p:cNvSpPr>
            <a:spLocks noGrp="1"/>
          </p:cNvSpPr>
          <p:nvPr>
            <p:ph type="sldNum" sz="quarter" idx="12"/>
          </p:nvPr>
        </p:nvSpPr>
        <p:spPr/>
        <p:txBody>
          <a:bodyPr/>
          <a:lstStyle/>
          <a:p>
            <a:fld id="{1CEA8EE1-621E-4099-BAD5-FDF60321A6C7}" type="slidenum">
              <a:rPr lang="en-US" smtClean="0"/>
              <a:t>51</a:t>
            </a:fld>
            <a:endParaRPr lang="en-US"/>
          </a:p>
        </p:txBody>
      </p:sp>
      <p:sp>
        <p:nvSpPr>
          <p:cNvPr id="4" name="Rectangle 3">
            <a:extLst>
              <a:ext uri="{FF2B5EF4-FFF2-40B4-BE49-F238E27FC236}">
                <a16:creationId xmlns:a16="http://schemas.microsoft.com/office/drawing/2014/main" id="{4194C11E-60F6-4AB9-9BC1-10231A025639}"/>
              </a:ext>
            </a:extLst>
          </p:cNvPr>
          <p:cNvSpPr/>
          <p:nvPr/>
        </p:nvSpPr>
        <p:spPr>
          <a:xfrm>
            <a:off x="755561" y="1602175"/>
            <a:ext cx="9174050" cy="4339650"/>
          </a:xfrm>
          <a:prstGeom prst="rect">
            <a:avLst/>
          </a:prstGeom>
        </p:spPr>
        <p:txBody>
          <a:bodyPr wrap="square">
            <a:spAutoFit/>
          </a:bodyPr>
          <a:lstStyle/>
          <a:p>
            <a:pPr marL="342900" indent="-342900" algn="just">
              <a:buFont typeface="Arial" panose="020B0604020202020204" pitchFamily="34" charset="0"/>
              <a:buChar char="•"/>
            </a:pPr>
            <a:r>
              <a:rPr lang="en-US" sz="2400" dirty="0"/>
              <a:t>It provides a single place for all parts of the system to find changes</a:t>
            </a:r>
          </a:p>
          <a:p>
            <a:pPr marL="342900" indent="-342900" algn="just">
              <a:buFont typeface="Arial" panose="020B0604020202020204" pitchFamily="34" charset="0"/>
              <a:buChar char="•"/>
            </a:pPr>
            <a:r>
              <a:rPr lang="en-US" sz="2400" dirty="0"/>
              <a:t>It imposes an order on those changes </a:t>
            </a:r>
          </a:p>
          <a:p>
            <a:pPr marL="342900" indent="-342900" algn="just">
              <a:buFont typeface="Arial" panose="020B0604020202020204" pitchFamily="34" charset="0"/>
              <a:buChar char="•"/>
            </a:pPr>
            <a:r>
              <a:rPr lang="en-US" sz="2400" dirty="0"/>
              <a:t>E-commerce application made up of five distinct services: catalog, payments, orders, customers, and shipping.</a:t>
            </a:r>
          </a:p>
          <a:p>
            <a:pPr marL="914400" lvl="1" indent="-457200" algn="just">
              <a:buFont typeface="+mj-lt"/>
              <a:buAutoNum type="arabicPeriod"/>
            </a:pPr>
            <a:r>
              <a:rPr lang="en-US" sz="2000" dirty="0"/>
              <a:t>The order system writes the customer’s order to the log.</a:t>
            </a:r>
          </a:p>
          <a:p>
            <a:pPr marL="914400" lvl="1" indent="-457200" algn="just">
              <a:buFont typeface="+mj-lt"/>
              <a:buAutoNum type="arabicPeriod"/>
            </a:pPr>
            <a:r>
              <a:rPr lang="en-US" sz="2000" dirty="0"/>
              <a:t>The catalog system reads the order from the log and checks that there is sufficient stock to fulfill it. It finds there is and so temporarily reduces the stock count accordingly and writes a new record to the log indicating that the order can be fulfilled.</a:t>
            </a:r>
          </a:p>
          <a:p>
            <a:pPr marL="914400" lvl="1" indent="-457200" algn="just">
              <a:buFont typeface="+mj-lt"/>
              <a:buAutoNum type="arabicPeriod"/>
            </a:pPr>
            <a:r>
              <a:rPr lang="en-US" sz="2000" dirty="0"/>
              <a:t>The payment system reads the record showing that the order can be fulfilled and attempts to take payment from the customer’s card. The payment is successful and the payment system writes back to the log that the order can progress</a:t>
            </a:r>
          </a:p>
        </p:txBody>
      </p:sp>
    </p:spTree>
    <p:extLst>
      <p:ext uri="{BB962C8B-B14F-4D97-AF65-F5344CB8AC3E}">
        <p14:creationId xmlns:p14="http://schemas.microsoft.com/office/powerpoint/2010/main" val="37350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7B1B-F0D0-4259-A5C1-C674C5A95635}"/>
              </a:ext>
            </a:extLst>
          </p:cNvPr>
          <p:cNvSpPr>
            <a:spLocks noGrp="1"/>
          </p:cNvSpPr>
          <p:nvPr>
            <p:ph type="title"/>
          </p:nvPr>
        </p:nvSpPr>
        <p:spPr/>
        <p:txBody>
          <a:bodyPr/>
          <a:lstStyle/>
          <a:p>
            <a:r>
              <a:rPr lang="en-US" sz="4400" dirty="0"/>
              <a:t>Commit Logs are source of truth</a:t>
            </a:r>
            <a:endParaRPr lang="en-IN" dirty="0"/>
          </a:p>
        </p:txBody>
      </p:sp>
      <p:sp>
        <p:nvSpPr>
          <p:cNvPr id="3" name="Slide Number Placeholder 2">
            <a:extLst>
              <a:ext uri="{FF2B5EF4-FFF2-40B4-BE49-F238E27FC236}">
                <a16:creationId xmlns:a16="http://schemas.microsoft.com/office/drawing/2014/main" id="{79C47277-0A63-4723-AA64-3063462F8D1E}"/>
              </a:ext>
            </a:extLst>
          </p:cNvPr>
          <p:cNvSpPr>
            <a:spLocks noGrp="1"/>
          </p:cNvSpPr>
          <p:nvPr>
            <p:ph type="sldNum" sz="quarter" idx="12"/>
          </p:nvPr>
        </p:nvSpPr>
        <p:spPr/>
        <p:txBody>
          <a:bodyPr/>
          <a:lstStyle/>
          <a:p>
            <a:fld id="{1CEA8EE1-621E-4099-BAD5-FDF60321A6C7}" type="slidenum">
              <a:rPr lang="en-US" smtClean="0"/>
              <a:t>52</a:t>
            </a:fld>
            <a:endParaRPr lang="en-US"/>
          </a:p>
        </p:txBody>
      </p:sp>
      <p:sp>
        <p:nvSpPr>
          <p:cNvPr id="6" name="Rectangle 5">
            <a:extLst>
              <a:ext uri="{FF2B5EF4-FFF2-40B4-BE49-F238E27FC236}">
                <a16:creationId xmlns:a16="http://schemas.microsoft.com/office/drawing/2014/main" id="{F5753C91-E1E2-4D0D-93D4-7AB5A3253AD4}"/>
              </a:ext>
            </a:extLst>
          </p:cNvPr>
          <p:cNvSpPr/>
          <p:nvPr/>
        </p:nvSpPr>
        <p:spPr>
          <a:xfrm>
            <a:off x="755561" y="1602175"/>
            <a:ext cx="9174050" cy="5324535"/>
          </a:xfrm>
          <a:prstGeom prst="rect">
            <a:avLst/>
          </a:prstGeom>
        </p:spPr>
        <p:txBody>
          <a:bodyPr wrap="square">
            <a:spAutoFit/>
          </a:bodyPr>
          <a:lstStyle/>
          <a:p>
            <a:pPr marL="1371600" lvl="2" indent="-457200" algn="just">
              <a:buFont typeface="+mj-lt"/>
              <a:buAutoNum type="arabicPeriod"/>
            </a:pPr>
            <a:r>
              <a:rPr lang="en-US" sz="2000" dirty="0">
                <a:solidFill>
                  <a:schemeClr val="bg2"/>
                </a:solidFill>
              </a:rPr>
              <a:t>A</a:t>
            </a:r>
          </a:p>
          <a:p>
            <a:pPr marL="1371600" lvl="2" indent="-457200" algn="just">
              <a:buFont typeface="+mj-lt"/>
              <a:buAutoNum type="arabicPeriod"/>
            </a:pPr>
            <a:r>
              <a:rPr lang="en-US" sz="2000" dirty="0">
                <a:solidFill>
                  <a:schemeClr val="bg2"/>
                </a:solidFill>
              </a:rPr>
              <a:t>B</a:t>
            </a:r>
          </a:p>
          <a:p>
            <a:pPr marL="1371600" lvl="2" indent="-457200" algn="just">
              <a:buFont typeface="+mj-lt"/>
              <a:buAutoNum type="arabicPeriod"/>
            </a:pPr>
            <a:r>
              <a:rPr lang="en-US" sz="2000" dirty="0">
                <a:solidFill>
                  <a:schemeClr val="bg2"/>
                </a:solidFill>
              </a:rPr>
              <a:t>C</a:t>
            </a:r>
          </a:p>
          <a:p>
            <a:pPr marL="1371600" lvl="2" indent="-457200" algn="just">
              <a:buFont typeface="+mj-lt"/>
              <a:buAutoNum type="arabicPeriod"/>
            </a:pPr>
            <a:r>
              <a:rPr lang="en-US" sz="2000" dirty="0"/>
              <a:t>The shipping system reads the log and prepares the order for dispatch.</a:t>
            </a:r>
          </a:p>
          <a:p>
            <a:pPr marL="1371600" lvl="2" indent="-457200" algn="just">
              <a:buFont typeface="+mj-lt"/>
              <a:buAutoNum type="arabicPeriod"/>
            </a:pPr>
            <a:r>
              <a:rPr lang="en-US" sz="2000" dirty="0"/>
              <a:t>The customer system reads the same entry and updates the customer’s record with details of their new order.</a:t>
            </a:r>
          </a:p>
          <a:p>
            <a:pPr marL="1371600" lvl="2" indent="-457200" algn="just">
              <a:buFont typeface="+mj-lt"/>
              <a:buAutoNum type="arabicPeriod"/>
            </a:pPr>
            <a:r>
              <a:rPr lang="en-US" sz="2000" dirty="0"/>
              <a:t>A dispatcher in the warehouse marks the package as sent in the shipping system. The shipping system writes to the log that the package has shipped.</a:t>
            </a:r>
          </a:p>
          <a:p>
            <a:pPr marL="1371600" lvl="2" indent="-457200" algn="just">
              <a:buFont typeface="+mj-lt"/>
              <a:buAutoNum type="arabicPeriod"/>
            </a:pPr>
            <a:r>
              <a:rPr lang="en-US" sz="2000" dirty="0"/>
              <a:t>The customer system sees that status change from the shipping system and updates the customer’s tracking information accordingly.</a:t>
            </a:r>
          </a:p>
          <a:p>
            <a:pPr marL="1371600" lvl="2" indent="-457200" algn="just">
              <a:buFont typeface="+mj-lt"/>
              <a:buAutoNum type="arabicPeriod"/>
            </a:pPr>
            <a:r>
              <a:rPr lang="en-US" sz="2000" dirty="0"/>
              <a:t>The catalog confirms the earlier temporary reduction in stock level.</a:t>
            </a:r>
          </a:p>
          <a:p>
            <a:pPr marL="1371600" lvl="2" indent="-457200" algn="just">
              <a:buFont typeface="+mj-lt"/>
              <a:buAutoNum type="arabicPeriod"/>
            </a:pPr>
            <a:endParaRPr lang="en-US" sz="2000" dirty="0"/>
          </a:p>
          <a:p>
            <a:pPr marL="914400" lvl="1" indent="-457200" algn="just">
              <a:buFont typeface="Arial" panose="020B0604020202020204" pitchFamily="34" charset="0"/>
              <a:buChar char="•"/>
            </a:pPr>
            <a:r>
              <a:rPr lang="en-US" sz="2000" dirty="0"/>
              <a:t>There’s no danger that one service might accidentally pre-empt or overrule another because everything happens in order. </a:t>
            </a:r>
          </a:p>
          <a:p>
            <a:pPr marL="914400" lvl="1" indent="-457200" algn="just">
              <a:buFont typeface="Arial" panose="020B0604020202020204" pitchFamily="34" charset="0"/>
              <a:buChar char="•"/>
            </a:pPr>
            <a:r>
              <a:rPr lang="en-US" sz="2000" dirty="0"/>
              <a:t>Another benefit is that, so long as the log is available, the system can theoretically continue even when some components are offline.</a:t>
            </a:r>
          </a:p>
        </p:txBody>
      </p:sp>
    </p:spTree>
    <p:extLst>
      <p:ext uri="{BB962C8B-B14F-4D97-AF65-F5344CB8AC3E}">
        <p14:creationId xmlns:p14="http://schemas.microsoft.com/office/powerpoint/2010/main" val="23557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Kafka Use Case</a:t>
            </a:r>
          </a:p>
        </p:txBody>
      </p:sp>
      <p:sp>
        <p:nvSpPr>
          <p:cNvPr id="3" name="Rectangle 2"/>
          <p:cNvSpPr/>
          <p:nvPr/>
        </p:nvSpPr>
        <p:spPr>
          <a:xfrm>
            <a:off x="755561" y="1602175"/>
            <a:ext cx="9174050" cy="5262979"/>
          </a:xfrm>
          <a:prstGeom prst="rect">
            <a:avLst/>
          </a:prstGeom>
        </p:spPr>
        <p:txBody>
          <a:bodyPr wrap="square">
            <a:spAutoFit/>
          </a:bodyPr>
          <a:lstStyle/>
          <a:p>
            <a:pPr marL="342900" indent="-342900" algn="just">
              <a:buFont typeface="Arial" panose="020B0604020202020204" pitchFamily="34" charset="0"/>
              <a:buChar char="•"/>
            </a:pPr>
            <a:r>
              <a:rPr lang="en-US" sz="2800" b="1" dirty="0"/>
              <a:t>Apache Kafka has its origin at LinkedIn. </a:t>
            </a:r>
          </a:p>
          <a:p>
            <a:pPr marL="342900" indent="-342900" algn="just">
              <a:buFont typeface="Arial" panose="020B0604020202020204" pitchFamily="34" charset="0"/>
              <a:buChar char="•"/>
            </a:pPr>
            <a:endParaRPr lang="en-US" sz="2800" b="1" dirty="0"/>
          </a:p>
          <a:p>
            <a:pPr marL="342900" indent="-342900" algn="just">
              <a:buFont typeface="Arial" panose="020B0604020202020204" pitchFamily="34" charset="0"/>
              <a:buChar char="•"/>
            </a:pPr>
            <a:r>
              <a:rPr lang="en-US" sz="2800" dirty="0"/>
              <a:t>It was actually created to solve their challenges with systems related to monitoring, tracing and user activity tracking.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The streaming ecosystem built around Apache Kafka is a key part of technology stack at LinkedIn.</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Apache Kafka is used at LinkedIn for activity tracking, message exchanges, operational metrics and powering many other products</a:t>
            </a:r>
          </a:p>
        </p:txBody>
      </p:sp>
      <p:sp>
        <p:nvSpPr>
          <p:cNvPr id="5" name="Slide Number Placeholder 4"/>
          <p:cNvSpPr>
            <a:spLocks noGrp="1"/>
          </p:cNvSpPr>
          <p:nvPr>
            <p:ph type="sldNum" sz="quarter" idx="12"/>
          </p:nvPr>
        </p:nvSpPr>
        <p:spPr/>
        <p:txBody>
          <a:bodyPr/>
          <a:lstStyle/>
          <a:p>
            <a:fld id="{1CEA8EE1-621E-4099-BAD5-FDF60321A6C7}" type="slidenum">
              <a:rPr lang="en-US" smtClean="0"/>
              <a:t>53</a:t>
            </a:fld>
            <a:endParaRPr lang="en-US"/>
          </a:p>
        </p:txBody>
      </p:sp>
    </p:spTree>
    <p:extLst>
      <p:ext uri="{BB962C8B-B14F-4D97-AF65-F5344CB8AC3E}">
        <p14:creationId xmlns:p14="http://schemas.microsoft.com/office/powerpoint/2010/main" val="1961615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Kafka Use Case</a:t>
            </a:r>
          </a:p>
        </p:txBody>
      </p:sp>
      <p:sp>
        <p:nvSpPr>
          <p:cNvPr id="3" name="Rectangle 2"/>
          <p:cNvSpPr/>
          <p:nvPr/>
        </p:nvSpPr>
        <p:spPr>
          <a:xfrm>
            <a:off x="755561" y="1602175"/>
            <a:ext cx="9174050" cy="4401205"/>
          </a:xfrm>
          <a:prstGeom prst="rect">
            <a:avLst/>
          </a:prstGeom>
        </p:spPr>
        <p:txBody>
          <a:bodyPr wrap="square">
            <a:spAutoFit/>
          </a:bodyPr>
          <a:lstStyle/>
          <a:p>
            <a:pPr marL="342900" indent="-342900" algn="just">
              <a:buFont typeface="Arial" panose="020B0604020202020204" pitchFamily="34" charset="0"/>
              <a:buChar char="•"/>
            </a:pPr>
            <a:r>
              <a:rPr lang="en-US" sz="2800" dirty="0"/>
              <a:t>While many other companies and projects leverage Kafka, few—if any—do so at LinkedIn’s scale.</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Today LinkedIn handles 7 trillion messages per day, divided into 100,000 topics, 7M partitions, stored over 4000 brokers in 100 Kafka clusters </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LinkedIn has their own patches and releases of Kafka, so that they can get some features earlier, before they get accepted to the official packages.</a:t>
            </a:r>
          </a:p>
        </p:txBody>
      </p:sp>
      <p:sp>
        <p:nvSpPr>
          <p:cNvPr id="5" name="Slide Number Placeholder 4"/>
          <p:cNvSpPr>
            <a:spLocks noGrp="1"/>
          </p:cNvSpPr>
          <p:nvPr>
            <p:ph type="sldNum" sz="quarter" idx="12"/>
          </p:nvPr>
        </p:nvSpPr>
        <p:spPr/>
        <p:txBody>
          <a:bodyPr/>
          <a:lstStyle/>
          <a:p>
            <a:fld id="{1CEA8EE1-621E-4099-BAD5-FDF60321A6C7}" type="slidenum">
              <a:rPr lang="en-US" smtClean="0"/>
              <a:t>54</a:t>
            </a:fld>
            <a:endParaRPr lang="en-US"/>
          </a:p>
        </p:txBody>
      </p:sp>
    </p:spTree>
    <p:extLst>
      <p:ext uri="{BB962C8B-B14F-4D97-AF65-F5344CB8AC3E}">
        <p14:creationId xmlns:p14="http://schemas.microsoft.com/office/powerpoint/2010/main" val="3548637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Kafka Use Case</a:t>
            </a:r>
          </a:p>
        </p:txBody>
      </p:sp>
      <p:sp>
        <p:nvSpPr>
          <p:cNvPr id="3" name="Rectangle 2"/>
          <p:cNvSpPr/>
          <p:nvPr/>
        </p:nvSpPr>
        <p:spPr>
          <a:xfrm>
            <a:off x="755561" y="1602175"/>
            <a:ext cx="9174050" cy="5401479"/>
          </a:xfrm>
          <a:prstGeom prst="rect">
            <a:avLst/>
          </a:prstGeom>
        </p:spPr>
        <p:txBody>
          <a:bodyPr wrap="square">
            <a:spAutoFit/>
          </a:bodyPr>
          <a:lstStyle/>
          <a:p>
            <a:pPr marL="342900" indent="-342900" algn="just">
              <a:buFont typeface="Arial" panose="020B0604020202020204" pitchFamily="34" charset="0"/>
              <a:buChar char="•"/>
            </a:pPr>
            <a:r>
              <a:rPr lang="en-US" sz="2300" dirty="0"/>
              <a:t>Operating 36 Kafka clusters consisting of 4,000+ broker instances with More than 700 billion messages are ingested on an average day. (2016)</a:t>
            </a:r>
          </a:p>
          <a:p>
            <a:pPr algn="just"/>
            <a:endParaRPr lang="en-US" sz="2300" b="1" dirty="0"/>
          </a:p>
          <a:p>
            <a:pPr marL="342900" indent="-342900" algn="just">
              <a:buFont typeface="Arial" panose="020B0604020202020204" pitchFamily="34" charset="0"/>
              <a:buChar char="•"/>
            </a:pPr>
            <a:r>
              <a:rPr lang="en-US" sz="2300" b="1" dirty="0"/>
              <a:t>Here are some statistics about the data pipeline:</a:t>
            </a:r>
          </a:p>
          <a:p>
            <a:pPr marL="800100" lvl="1" indent="-342900" algn="just">
              <a:buFont typeface="Arial" panose="020B0604020202020204" pitchFamily="34" charset="0"/>
              <a:buChar char="•"/>
            </a:pPr>
            <a:r>
              <a:rPr lang="en-US" sz="2300" dirty="0"/>
              <a:t>Trillions of events and petabytes worth of data per day to support day to day business needs    </a:t>
            </a:r>
          </a:p>
          <a:p>
            <a:pPr marL="800100" lvl="1" indent="-342900" algn="just">
              <a:buFont typeface="Arial" panose="020B0604020202020204" pitchFamily="34" charset="0"/>
              <a:buChar char="•"/>
            </a:pPr>
            <a:r>
              <a:rPr lang="en-US" sz="2300" dirty="0"/>
              <a:t>~8 million events and ~24 GB per second during peak hours (not recent)</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300" b="1" dirty="0"/>
              <a:t>There are several hundred event streams flowing through the pipeline, </a:t>
            </a:r>
          </a:p>
          <a:p>
            <a:pPr marL="800100" lvl="1" indent="-342900" algn="just">
              <a:buFont typeface="Arial" panose="020B0604020202020204" pitchFamily="34" charset="0"/>
              <a:buChar char="•"/>
            </a:pPr>
            <a:r>
              <a:rPr lang="en-US" sz="2300" dirty="0"/>
              <a:t>Video viewing activities</a:t>
            </a:r>
          </a:p>
          <a:p>
            <a:pPr marL="800100" lvl="1" indent="-342900" algn="just">
              <a:buFont typeface="Arial" panose="020B0604020202020204" pitchFamily="34" charset="0"/>
              <a:buChar char="•"/>
            </a:pPr>
            <a:r>
              <a:rPr lang="en-US" sz="2300" dirty="0"/>
              <a:t>UI activities</a:t>
            </a:r>
          </a:p>
          <a:p>
            <a:pPr marL="800100" lvl="1" indent="-342900" algn="just">
              <a:buFont typeface="Arial" panose="020B0604020202020204" pitchFamily="34" charset="0"/>
              <a:buChar char="•"/>
            </a:pPr>
            <a:r>
              <a:rPr lang="en-US" sz="2300" dirty="0"/>
              <a:t>Error logs</a:t>
            </a:r>
          </a:p>
          <a:p>
            <a:pPr marL="800100" lvl="1" indent="-342900" algn="just">
              <a:buFont typeface="Arial" panose="020B0604020202020204" pitchFamily="34" charset="0"/>
              <a:buChar char="•"/>
            </a:pPr>
            <a:r>
              <a:rPr lang="en-US" sz="2300" dirty="0"/>
              <a:t>Performance events</a:t>
            </a:r>
          </a:p>
          <a:p>
            <a:pPr marL="800100" lvl="1" indent="-342900" algn="just">
              <a:buFont typeface="Arial" panose="020B0604020202020204" pitchFamily="34" charset="0"/>
              <a:buChar char="•"/>
            </a:pPr>
            <a:r>
              <a:rPr lang="en-US" sz="2300" dirty="0"/>
              <a:t>Troubleshooting &amp; diagnostic events</a:t>
            </a:r>
            <a:endParaRPr lang="en-US" sz="2400" dirty="0"/>
          </a:p>
        </p:txBody>
      </p:sp>
      <p:sp>
        <p:nvSpPr>
          <p:cNvPr id="5" name="Slide Number Placeholder 4"/>
          <p:cNvSpPr>
            <a:spLocks noGrp="1"/>
          </p:cNvSpPr>
          <p:nvPr>
            <p:ph type="sldNum" sz="quarter" idx="12"/>
          </p:nvPr>
        </p:nvSpPr>
        <p:spPr/>
        <p:txBody>
          <a:bodyPr/>
          <a:lstStyle/>
          <a:p>
            <a:fld id="{1CEA8EE1-621E-4099-BAD5-FDF60321A6C7}" type="slidenum">
              <a:rPr lang="en-US" smtClean="0"/>
              <a:t>55</a:t>
            </a:fld>
            <a:endParaRPr lang="en-US"/>
          </a:p>
        </p:txBody>
      </p:sp>
    </p:spTree>
    <p:extLst>
      <p:ext uri="{BB962C8B-B14F-4D97-AF65-F5344CB8AC3E}">
        <p14:creationId xmlns:p14="http://schemas.microsoft.com/office/powerpoint/2010/main" val="334284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Kafka Use Case</a:t>
            </a:r>
          </a:p>
        </p:txBody>
      </p:sp>
      <p:sp>
        <p:nvSpPr>
          <p:cNvPr id="3" name="Rectangle 2"/>
          <p:cNvSpPr/>
          <p:nvPr/>
        </p:nvSpPr>
        <p:spPr>
          <a:xfrm>
            <a:off x="755561" y="1602175"/>
            <a:ext cx="9174050" cy="5262979"/>
          </a:xfrm>
          <a:prstGeom prst="rect">
            <a:avLst/>
          </a:prstGeom>
        </p:spPr>
        <p:txBody>
          <a:bodyPr wrap="square">
            <a:spAutoFit/>
          </a:bodyPr>
          <a:lstStyle/>
          <a:p>
            <a:pPr marL="342900" indent="-342900" algn="just">
              <a:buFont typeface="Arial" panose="020B0604020202020204" pitchFamily="34" charset="0"/>
              <a:buChar char="•"/>
            </a:pPr>
            <a:r>
              <a:rPr lang="en-US" sz="2100" b="1" dirty="0"/>
              <a:t>Example: Netflix uses Kafka to apply recommendation in real-time while you are watching TV shows</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Favor multiple small Kafka clusters as opposed to one giant cluster. This reduces the operational complexity for each cluster. Their largest cluster has less than 200 brokers.</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Limit the number of partitions in each cluster. Each cluster has less than 10,000 partitions. This improves the availability and reduces the latency for requests/responses that are bound to the number of partitions.</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Strive for even distribution of replicas for each topic. Even workload is easier for capacity planning and detection of outliers.</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Use dedicated </a:t>
            </a:r>
            <a:r>
              <a:rPr lang="en-US" sz="2100" dirty="0" err="1"/>
              <a:t>ZooKeeper</a:t>
            </a:r>
            <a:r>
              <a:rPr lang="en-US" sz="2100" dirty="0"/>
              <a:t> cluster for each Kafka cluster to reduce the impact of </a:t>
            </a:r>
            <a:r>
              <a:rPr lang="en-US" sz="2100" dirty="0" err="1"/>
              <a:t>ZooKeeper</a:t>
            </a:r>
            <a:r>
              <a:rPr lang="en-US" sz="2100" dirty="0"/>
              <a:t> issues.</a:t>
            </a:r>
          </a:p>
        </p:txBody>
      </p:sp>
      <p:sp>
        <p:nvSpPr>
          <p:cNvPr id="5" name="Slide Number Placeholder 4"/>
          <p:cNvSpPr>
            <a:spLocks noGrp="1"/>
          </p:cNvSpPr>
          <p:nvPr>
            <p:ph type="sldNum" sz="quarter" idx="12"/>
          </p:nvPr>
        </p:nvSpPr>
        <p:spPr/>
        <p:txBody>
          <a:bodyPr/>
          <a:lstStyle/>
          <a:p>
            <a:fld id="{1CEA8EE1-621E-4099-BAD5-FDF60321A6C7}" type="slidenum">
              <a:rPr lang="en-US" smtClean="0"/>
              <a:t>56</a:t>
            </a:fld>
            <a:endParaRPr lang="en-US"/>
          </a:p>
        </p:txBody>
      </p:sp>
    </p:spTree>
    <p:extLst>
      <p:ext uri="{BB962C8B-B14F-4D97-AF65-F5344CB8AC3E}">
        <p14:creationId xmlns:p14="http://schemas.microsoft.com/office/powerpoint/2010/main" val="1287579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Uber</a:t>
            </a:r>
            <a:r>
              <a:rPr lang="en-US" dirty="0"/>
              <a:t> Kafka Use Case</a:t>
            </a:r>
          </a:p>
        </p:txBody>
      </p:sp>
      <p:sp>
        <p:nvSpPr>
          <p:cNvPr id="3" name="Rectangle 2"/>
          <p:cNvSpPr/>
          <p:nvPr/>
        </p:nvSpPr>
        <p:spPr>
          <a:xfrm>
            <a:off x="755561" y="1602175"/>
            <a:ext cx="9174050" cy="4832092"/>
          </a:xfrm>
          <a:prstGeom prst="rect">
            <a:avLst/>
          </a:prstGeom>
        </p:spPr>
        <p:txBody>
          <a:bodyPr wrap="square">
            <a:spAutoFit/>
          </a:bodyPr>
          <a:lstStyle/>
          <a:p>
            <a:pPr marL="342900" indent="-342900" algn="just">
              <a:buFont typeface="Arial" panose="020B0604020202020204" pitchFamily="34" charset="0"/>
              <a:buChar char="•"/>
            </a:pPr>
            <a:r>
              <a:rPr lang="en-US" sz="2200" dirty="0"/>
              <a:t>Apache Kafka is a core part (Data Hub) of </a:t>
            </a:r>
            <a:r>
              <a:rPr lang="en-US" sz="2200" dirty="0" err="1"/>
              <a:t>Uber’s</a:t>
            </a:r>
            <a:r>
              <a:rPr lang="en-US" sz="2200" dirty="0"/>
              <a:t> overall infrastructure stack and powers various online &amp; near </a:t>
            </a:r>
            <a:r>
              <a:rPr lang="en-US" sz="2200" dirty="0" err="1"/>
              <a:t>realtime</a:t>
            </a:r>
            <a:r>
              <a:rPr lang="en-US" sz="2200" dirty="0"/>
              <a:t> use-cases.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a:t>Example: </a:t>
            </a:r>
            <a:r>
              <a:rPr lang="en-US" sz="2200" b="1" dirty="0" err="1"/>
              <a:t>Uber</a:t>
            </a:r>
            <a:r>
              <a:rPr lang="en-US" sz="2200" b="1" dirty="0"/>
              <a:t> uses Kafka to gather taxi, user and trip data in real-time to compute and forecast demand and compute surge pricing in real-time</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They handle trillion+ (info from 2017!) messages per day over tens of thousand of topics generating PBs of data per day</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Many processes are modeled using Kafka Streams, even so important ones like customer and driver matching, together with ETAs calculations or the auditing.</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Data is divided into regional Kafka Clusters</a:t>
            </a:r>
          </a:p>
        </p:txBody>
      </p:sp>
      <p:sp>
        <p:nvSpPr>
          <p:cNvPr id="5" name="Slide Number Placeholder 4"/>
          <p:cNvSpPr>
            <a:spLocks noGrp="1"/>
          </p:cNvSpPr>
          <p:nvPr>
            <p:ph type="sldNum" sz="quarter" idx="12"/>
          </p:nvPr>
        </p:nvSpPr>
        <p:spPr/>
        <p:txBody>
          <a:bodyPr/>
          <a:lstStyle/>
          <a:p>
            <a:fld id="{1CEA8EE1-621E-4099-BAD5-FDF60321A6C7}" type="slidenum">
              <a:rPr lang="en-US" smtClean="0"/>
              <a:t>57</a:t>
            </a:fld>
            <a:endParaRPr lang="en-US"/>
          </a:p>
        </p:txBody>
      </p:sp>
    </p:spTree>
    <p:extLst>
      <p:ext uri="{BB962C8B-B14F-4D97-AF65-F5344CB8AC3E}">
        <p14:creationId xmlns:p14="http://schemas.microsoft.com/office/powerpoint/2010/main" val="111068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205" y="90242"/>
            <a:ext cx="12063550" cy="6718521"/>
          </a:xfrm>
          <a:prstGeom prst="rect">
            <a:avLst/>
          </a:prstGeom>
        </p:spPr>
      </p:pic>
      <p:sp>
        <p:nvSpPr>
          <p:cNvPr id="4" name="Slide Number Placeholder 3"/>
          <p:cNvSpPr>
            <a:spLocks noGrp="1"/>
          </p:cNvSpPr>
          <p:nvPr>
            <p:ph type="sldNum" sz="quarter" idx="12"/>
          </p:nvPr>
        </p:nvSpPr>
        <p:spPr/>
        <p:txBody>
          <a:bodyPr/>
          <a:lstStyle/>
          <a:p>
            <a:fld id="{1CEA8EE1-621E-4099-BAD5-FDF60321A6C7}" type="slidenum">
              <a:rPr lang="en-US" smtClean="0"/>
              <a:t>58</a:t>
            </a:fld>
            <a:endParaRPr lang="en-US"/>
          </a:p>
        </p:txBody>
      </p:sp>
    </p:spTree>
    <p:extLst>
      <p:ext uri="{BB962C8B-B14F-4D97-AF65-F5344CB8AC3E}">
        <p14:creationId xmlns:p14="http://schemas.microsoft.com/office/powerpoint/2010/main" val="975148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Pinterest</a:t>
            </a:r>
            <a:r>
              <a:rPr lang="en-US" dirty="0"/>
              <a:t> Kafka Use Case</a:t>
            </a:r>
          </a:p>
        </p:txBody>
      </p:sp>
      <p:sp>
        <p:nvSpPr>
          <p:cNvPr id="3" name="Rectangle 2"/>
          <p:cNvSpPr/>
          <p:nvPr/>
        </p:nvSpPr>
        <p:spPr>
          <a:xfrm>
            <a:off x="755561" y="1602175"/>
            <a:ext cx="9174050" cy="5478423"/>
          </a:xfrm>
          <a:prstGeom prst="rect">
            <a:avLst/>
          </a:prstGeom>
        </p:spPr>
        <p:txBody>
          <a:bodyPr wrap="square">
            <a:spAutoFit/>
          </a:bodyPr>
          <a:lstStyle/>
          <a:p>
            <a:pPr marL="342900" indent="-342900" algn="just">
              <a:buFont typeface="Arial" panose="020B0604020202020204" pitchFamily="34" charset="0"/>
              <a:buChar char="•"/>
            </a:pPr>
            <a:r>
              <a:rPr lang="en-US" sz="2200" dirty="0"/>
              <a:t>Uses Apache Kafka and the Kafka Streams API at large scale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err="1"/>
              <a:t>Pinterest</a:t>
            </a:r>
            <a:r>
              <a:rPr lang="en-US" sz="2200" dirty="0"/>
              <a:t> is being visited monthly by 200M+ users.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There are over 100B+ pins and 2B+ ideas are searched monthly.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Kafka is leveraged for multiple processes.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Every click, </a:t>
            </a:r>
            <a:r>
              <a:rPr lang="en-US" sz="2200" dirty="0" err="1"/>
              <a:t>repin</a:t>
            </a:r>
            <a:r>
              <a:rPr lang="en-US" sz="2200" dirty="0"/>
              <a:t> or photo enlargement results in Kafka messages.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Kafka Streams are used for content indexing, recommendations, spam detection</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Kafka powers the real-time, predictive budgeting system of their advertising infrastructure for real-time ads budgets calculations.</a:t>
            </a:r>
          </a:p>
          <a:p>
            <a:pPr marL="342900" indent="-342900" algn="just">
              <a:buFont typeface="Arial" panose="020B0604020202020204" pitchFamily="34" charset="0"/>
              <a:buChar char="•"/>
            </a:pPr>
            <a:endParaRPr lang="en-US" sz="2000" dirty="0"/>
          </a:p>
        </p:txBody>
      </p:sp>
      <p:sp>
        <p:nvSpPr>
          <p:cNvPr id="5" name="Slide Number Placeholder 4"/>
          <p:cNvSpPr>
            <a:spLocks noGrp="1"/>
          </p:cNvSpPr>
          <p:nvPr>
            <p:ph type="sldNum" sz="quarter" idx="12"/>
          </p:nvPr>
        </p:nvSpPr>
        <p:spPr/>
        <p:txBody>
          <a:bodyPr/>
          <a:lstStyle/>
          <a:p>
            <a:fld id="{1CEA8EE1-621E-4099-BAD5-FDF60321A6C7}" type="slidenum">
              <a:rPr lang="en-US" smtClean="0"/>
              <a:t>59</a:t>
            </a:fld>
            <a:endParaRPr lang="en-US"/>
          </a:p>
        </p:txBody>
      </p:sp>
    </p:spTree>
    <p:extLst>
      <p:ext uri="{BB962C8B-B14F-4D97-AF65-F5344CB8AC3E}">
        <p14:creationId xmlns:p14="http://schemas.microsoft.com/office/powerpoint/2010/main" val="289631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Streaming</a:t>
            </a:r>
          </a:p>
        </p:txBody>
      </p:sp>
      <p:sp>
        <p:nvSpPr>
          <p:cNvPr id="3" name="Rectangle 2"/>
          <p:cNvSpPr/>
          <p:nvPr/>
        </p:nvSpPr>
        <p:spPr>
          <a:xfrm>
            <a:off x="755561" y="1602175"/>
            <a:ext cx="9174050" cy="4939814"/>
          </a:xfrm>
          <a:prstGeom prst="rect">
            <a:avLst/>
          </a:prstGeom>
        </p:spPr>
        <p:txBody>
          <a:bodyPr wrap="square">
            <a:spAutoFit/>
          </a:bodyPr>
          <a:lstStyle/>
          <a:p>
            <a:pPr marL="285750" indent="-28575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b="1" dirty="0"/>
              <a:t>Event streaming</a:t>
            </a:r>
            <a:r>
              <a:rPr lang="en-US" sz="2100" dirty="0"/>
              <a:t>: It is Technological foundation for the 'always-on' world where businesses are increasingly software-defined and automated, and where the user of software is more software. </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It is the practice of </a:t>
            </a:r>
            <a:r>
              <a:rPr lang="en-US" sz="2100" b="1" i="1" dirty="0"/>
              <a:t>capturing data in real-time from event sources like databases, sensors, mobile devices, cloud services, and software applications </a:t>
            </a:r>
            <a:r>
              <a:rPr lang="en-US" sz="2100" dirty="0"/>
              <a:t>in the form of streams of events</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Storing these event streams durably for later retrieval; manipulating, processing, and reacting to the event streams in real-time as well as retrospectively</a:t>
            </a:r>
          </a:p>
          <a:p>
            <a:pPr marL="342900" indent="-342900" algn="just">
              <a:buFont typeface="Arial" panose="020B0604020202020204" pitchFamily="34" charset="0"/>
              <a:buChar char="•"/>
            </a:pPr>
            <a:endParaRPr lang="en-US" sz="2100" dirty="0"/>
          </a:p>
          <a:p>
            <a:pPr marL="342900" indent="-342900" algn="just">
              <a:buFont typeface="Arial" panose="020B0604020202020204" pitchFamily="34" charset="0"/>
              <a:buChar char="•"/>
            </a:pPr>
            <a:r>
              <a:rPr lang="en-US" sz="2100" dirty="0"/>
              <a:t>Routing the event streams to different destination technologies as needed</a:t>
            </a:r>
          </a:p>
          <a:p>
            <a:endParaRPr lang="en-US" sz="2100" dirty="0"/>
          </a:p>
        </p:txBody>
      </p:sp>
      <p:sp>
        <p:nvSpPr>
          <p:cNvPr id="5" name="Slide Number Placeholder 4"/>
          <p:cNvSpPr>
            <a:spLocks noGrp="1"/>
          </p:cNvSpPr>
          <p:nvPr>
            <p:ph type="sldNum" sz="quarter" idx="12"/>
          </p:nvPr>
        </p:nvSpPr>
        <p:spPr/>
        <p:txBody>
          <a:bodyPr/>
          <a:lstStyle/>
          <a:p>
            <a:fld id="{1CEA8EE1-621E-4099-BAD5-FDF60321A6C7}" type="slidenum">
              <a:rPr lang="en-US" smtClean="0"/>
              <a:t>6</a:t>
            </a:fld>
            <a:endParaRPr lang="en-US"/>
          </a:p>
        </p:txBody>
      </p:sp>
    </p:spTree>
    <p:extLst>
      <p:ext uri="{BB962C8B-B14F-4D97-AF65-F5344CB8AC3E}">
        <p14:creationId xmlns:p14="http://schemas.microsoft.com/office/powerpoint/2010/main" val="1428753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More Use Case Examples</a:t>
            </a:r>
          </a:p>
        </p:txBody>
      </p:sp>
      <p:sp>
        <p:nvSpPr>
          <p:cNvPr id="3" name="Rectangle 2"/>
          <p:cNvSpPr/>
          <p:nvPr/>
        </p:nvSpPr>
        <p:spPr>
          <a:xfrm>
            <a:off x="755561" y="1602175"/>
            <a:ext cx="9174050"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a:t>The New York Times: </a:t>
            </a:r>
            <a:r>
              <a:rPr lang="en-US" sz="2400" dirty="0"/>
              <a:t>uses Apache Kafka and the Kafka Streams API to store and distribute, in real-time, published content to the various applications and systems that make it available to the readers.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Adidas: </a:t>
            </a:r>
            <a:r>
              <a:rPr lang="en-US" sz="2400" dirty="0"/>
              <a:t>uses Kafka as the core of Fast Data Streaming Platform, integrating source systems and enabling teams to implement real-time event processing for monitoring, analytics and reporting solutions.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Box: </a:t>
            </a:r>
            <a:r>
              <a:rPr lang="en-US" sz="2400" dirty="0"/>
              <a:t>Kafka is used for the production analytics pipeline &amp; real time monitoring infrastructure. </a:t>
            </a:r>
          </a:p>
        </p:txBody>
      </p:sp>
      <p:sp>
        <p:nvSpPr>
          <p:cNvPr id="5" name="Slide Number Placeholder 4"/>
          <p:cNvSpPr>
            <a:spLocks noGrp="1"/>
          </p:cNvSpPr>
          <p:nvPr>
            <p:ph type="sldNum" sz="quarter" idx="12"/>
          </p:nvPr>
        </p:nvSpPr>
        <p:spPr/>
        <p:txBody>
          <a:bodyPr/>
          <a:lstStyle/>
          <a:p>
            <a:fld id="{1CEA8EE1-621E-4099-BAD5-FDF60321A6C7}" type="slidenum">
              <a:rPr lang="en-US" smtClean="0"/>
              <a:t>60</a:t>
            </a:fld>
            <a:endParaRPr lang="en-US"/>
          </a:p>
        </p:txBody>
      </p:sp>
    </p:spTree>
    <p:extLst>
      <p:ext uri="{BB962C8B-B14F-4D97-AF65-F5344CB8AC3E}">
        <p14:creationId xmlns:p14="http://schemas.microsoft.com/office/powerpoint/2010/main" val="2100515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More Use Case Examples</a:t>
            </a:r>
          </a:p>
        </p:txBody>
      </p:sp>
      <p:sp>
        <p:nvSpPr>
          <p:cNvPr id="3" name="Rectangle 2"/>
          <p:cNvSpPr/>
          <p:nvPr/>
        </p:nvSpPr>
        <p:spPr>
          <a:xfrm>
            <a:off x="755561" y="1602175"/>
            <a:ext cx="9174050" cy="3739485"/>
          </a:xfrm>
          <a:prstGeom prst="rect">
            <a:avLst/>
          </a:prstGeom>
        </p:spPr>
        <p:txBody>
          <a:bodyPr wrap="square">
            <a:spAutoFit/>
          </a:bodyPr>
          <a:lstStyle/>
          <a:p>
            <a:pPr marL="342900" indent="-342900" algn="just">
              <a:buFont typeface="Arial" panose="020B0604020202020204" pitchFamily="34" charset="0"/>
              <a:buChar char="•"/>
            </a:pPr>
            <a:r>
              <a:rPr lang="en-US" sz="2400" b="1" dirty="0" err="1"/>
              <a:t>Coursera</a:t>
            </a:r>
            <a:r>
              <a:rPr lang="en-US" sz="2400" b="1" dirty="0"/>
              <a:t>: </a:t>
            </a:r>
            <a:r>
              <a:rPr lang="en-US" sz="2400" dirty="0"/>
              <a:t>Kafka powers education at scale, serving as the data pipeline for </a:t>
            </a:r>
            <a:r>
              <a:rPr lang="en-US" sz="2400" dirty="0" err="1"/>
              <a:t>realtime</a:t>
            </a:r>
            <a:r>
              <a:rPr lang="en-US" sz="2400" dirty="0"/>
              <a:t> learning analytics/dashboards.</a:t>
            </a:r>
          </a:p>
          <a:p>
            <a:pPr marL="342900" indent="-342900" algn="just">
              <a:buFont typeface="Arial" panose="020B0604020202020204" pitchFamily="34" charset="0"/>
              <a:buChar char="•"/>
            </a:pPr>
            <a:endParaRPr lang="en-US" sz="2300" dirty="0"/>
          </a:p>
          <a:p>
            <a:pPr marL="342900" indent="-342900" algn="just">
              <a:buFont typeface="Arial" panose="020B0604020202020204" pitchFamily="34" charset="0"/>
              <a:buChar char="•"/>
            </a:pPr>
            <a:r>
              <a:rPr lang="en-US" sz="2400" b="1" dirty="0" err="1"/>
              <a:t>CloudFlare</a:t>
            </a:r>
            <a:r>
              <a:rPr lang="en-US" sz="2400" b="1" dirty="0"/>
              <a:t>:</a:t>
            </a:r>
            <a:r>
              <a:rPr lang="en-US" sz="2400" dirty="0"/>
              <a:t> uses Kafka for log processing and analytics pipeline, collecting hundreds of billions of events/day data from a thousands of servers.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err="1"/>
              <a:t>HackerRank</a:t>
            </a:r>
            <a:r>
              <a:rPr lang="en-US" sz="2400" b="1" dirty="0"/>
              <a:t>:</a:t>
            </a:r>
            <a:r>
              <a:rPr lang="en-US" sz="2400" dirty="0"/>
              <a:t> uses Kafka as events as a service platform to publish all the internal activity on </a:t>
            </a:r>
            <a:r>
              <a:rPr lang="en-US" sz="2400" dirty="0" err="1"/>
              <a:t>thier</a:t>
            </a:r>
            <a:r>
              <a:rPr lang="en-US" sz="2400" dirty="0"/>
              <a:t> infrastructure into Kafka, and a wide range of internal services subscribe to it.</a:t>
            </a:r>
          </a:p>
        </p:txBody>
      </p:sp>
      <p:sp>
        <p:nvSpPr>
          <p:cNvPr id="5" name="Slide Number Placeholder 4"/>
          <p:cNvSpPr>
            <a:spLocks noGrp="1"/>
          </p:cNvSpPr>
          <p:nvPr>
            <p:ph type="sldNum" sz="quarter" idx="12"/>
          </p:nvPr>
        </p:nvSpPr>
        <p:spPr/>
        <p:txBody>
          <a:bodyPr/>
          <a:lstStyle/>
          <a:p>
            <a:fld id="{1CEA8EE1-621E-4099-BAD5-FDF60321A6C7}" type="slidenum">
              <a:rPr lang="en-US" smtClean="0"/>
              <a:t>61</a:t>
            </a:fld>
            <a:endParaRPr lang="en-US"/>
          </a:p>
        </p:txBody>
      </p:sp>
    </p:spTree>
    <p:extLst>
      <p:ext uri="{BB962C8B-B14F-4D97-AF65-F5344CB8AC3E}">
        <p14:creationId xmlns:p14="http://schemas.microsoft.com/office/powerpoint/2010/main" val="3942923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More Use Case Examples</a:t>
            </a:r>
          </a:p>
        </p:txBody>
      </p:sp>
      <p:sp>
        <p:nvSpPr>
          <p:cNvPr id="3" name="Rectangle 2"/>
          <p:cNvSpPr/>
          <p:nvPr/>
        </p:nvSpPr>
        <p:spPr>
          <a:xfrm>
            <a:off x="755561" y="1602175"/>
            <a:ext cx="9174050" cy="3416320"/>
          </a:xfrm>
          <a:prstGeom prst="rect">
            <a:avLst/>
          </a:prstGeom>
        </p:spPr>
        <p:txBody>
          <a:bodyPr wrap="square">
            <a:spAutoFit/>
          </a:bodyPr>
          <a:lstStyle/>
          <a:p>
            <a:pPr marL="342900" indent="-342900" algn="just">
              <a:buFont typeface="Arial" panose="020B0604020202020204" pitchFamily="34" charset="0"/>
              <a:buChar char="•"/>
            </a:pPr>
            <a:r>
              <a:rPr lang="en-US" sz="2400" b="1" dirty="0"/>
              <a:t>Mozilla: </a:t>
            </a:r>
            <a:r>
              <a:rPr lang="en-US" sz="2400" dirty="0"/>
              <a:t>In production system to collect performance and usage data from the end-users browser for projects like Telemetry, Test Pilot, </a:t>
            </a:r>
            <a:r>
              <a:rPr lang="en-US" sz="2400" dirty="0" err="1"/>
              <a:t>etc</a:t>
            </a: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err="1"/>
              <a:t>Spotify</a:t>
            </a:r>
            <a:r>
              <a:rPr lang="en-US" sz="2400" b="1" dirty="0"/>
              <a:t>: </a:t>
            </a:r>
            <a:r>
              <a:rPr lang="en-US" sz="2400" dirty="0"/>
              <a:t>Kafka is used at </a:t>
            </a:r>
            <a:r>
              <a:rPr lang="en-US" sz="2400" dirty="0" err="1"/>
              <a:t>Spotify</a:t>
            </a:r>
            <a:r>
              <a:rPr lang="en-US" sz="2400" dirty="0"/>
              <a:t> as part of their log delivery system.</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Twitter: </a:t>
            </a:r>
            <a:r>
              <a:rPr lang="en-US" sz="2400" dirty="0"/>
              <a:t>As part of their Storm stream processing infrastructure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err="1"/>
              <a:t>Trivago</a:t>
            </a:r>
            <a:r>
              <a:rPr lang="en-US" sz="2400" b="1" dirty="0"/>
              <a:t>: </a:t>
            </a:r>
            <a:r>
              <a:rPr lang="en-US" sz="2400" dirty="0"/>
              <a:t>uses Kafka for stream processing in Storm as well as processing of application logs.</a:t>
            </a:r>
          </a:p>
        </p:txBody>
      </p:sp>
      <p:sp>
        <p:nvSpPr>
          <p:cNvPr id="5" name="Slide Number Placeholder 4"/>
          <p:cNvSpPr>
            <a:spLocks noGrp="1"/>
          </p:cNvSpPr>
          <p:nvPr>
            <p:ph type="sldNum" sz="quarter" idx="12"/>
          </p:nvPr>
        </p:nvSpPr>
        <p:spPr/>
        <p:txBody>
          <a:bodyPr/>
          <a:lstStyle/>
          <a:p>
            <a:fld id="{1CEA8EE1-621E-4099-BAD5-FDF60321A6C7}" type="slidenum">
              <a:rPr lang="en-US" smtClean="0"/>
              <a:t>62</a:t>
            </a:fld>
            <a:endParaRPr lang="en-US"/>
          </a:p>
        </p:txBody>
      </p:sp>
    </p:spTree>
    <p:extLst>
      <p:ext uri="{BB962C8B-B14F-4D97-AF65-F5344CB8AC3E}">
        <p14:creationId xmlns:p14="http://schemas.microsoft.com/office/powerpoint/2010/main" val="265461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Streaming – Use Cases</a:t>
            </a:r>
          </a:p>
        </p:txBody>
      </p:sp>
      <p:sp>
        <p:nvSpPr>
          <p:cNvPr id="3" name="Rectangle 2"/>
          <p:cNvSpPr/>
          <p:nvPr/>
        </p:nvSpPr>
        <p:spPr>
          <a:xfrm>
            <a:off x="755561" y="1602175"/>
            <a:ext cx="9174050" cy="4585871"/>
          </a:xfrm>
          <a:prstGeom prst="rect">
            <a:avLst/>
          </a:prstGeom>
        </p:spPr>
        <p:txBody>
          <a:bodyPr wrap="square">
            <a:spAutoFit/>
          </a:bodyPr>
          <a:lstStyle/>
          <a:p>
            <a:pPr marL="285750" indent="-28575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process payments and financial transactions in real-time, such as in stock exchanges, banks, and insurances.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track and monitor cars, trucks, fleets, and shipments in real-time, such as in logistics and the automotive industry.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continuously capture and analyze sensor data from </a:t>
            </a:r>
            <a:r>
              <a:rPr lang="en-US" sz="2400" dirty="0" err="1"/>
              <a:t>IoT</a:t>
            </a:r>
            <a:r>
              <a:rPr lang="en-US" sz="2400" dirty="0"/>
              <a:t> devices or other equipment, such as in factories and wind parks.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endParaRPr lang="en-US" dirty="0"/>
          </a:p>
          <a:p>
            <a:endParaRPr lang="en-US" dirty="0"/>
          </a:p>
        </p:txBody>
      </p:sp>
      <p:sp>
        <p:nvSpPr>
          <p:cNvPr id="5" name="Slide Number Placeholder 4"/>
          <p:cNvSpPr>
            <a:spLocks noGrp="1"/>
          </p:cNvSpPr>
          <p:nvPr>
            <p:ph type="sldNum" sz="quarter" idx="12"/>
          </p:nvPr>
        </p:nvSpPr>
        <p:spPr/>
        <p:txBody>
          <a:bodyPr/>
          <a:lstStyle/>
          <a:p>
            <a:fld id="{1CEA8EE1-621E-4099-BAD5-FDF60321A6C7}" type="slidenum">
              <a:rPr lang="en-US" smtClean="0"/>
              <a:t>7</a:t>
            </a:fld>
            <a:endParaRPr lang="en-US"/>
          </a:p>
        </p:txBody>
      </p:sp>
    </p:spTree>
    <p:extLst>
      <p:ext uri="{BB962C8B-B14F-4D97-AF65-F5344CB8AC3E}">
        <p14:creationId xmlns:p14="http://schemas.microsoft.com/office/powerpoint/2010/main" val="41298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Streaming – Use Cases</a:t>
            </a:r>
          </a:p>
        </p:txBody>
      </p:sp>
      <p:sp>
        <p:nvSpPr>
          <p:cNvPr id="3" name="Rectangle 2"/>
          <p:cNvSpPr/>
          <p:nvPr/>
        </p:nvSpPr>
        <p:spPr>
          <a:xfrm>
            <a:off x="755561" y="1602175"/>
            <a:ext cx="9174050" cy="4893647"/>
          </a:xfrm>
          <a:prstGeom prst="rect">
            <a:avLst/>
          </a:prstGeom>
        </p:spPr>
        <p:txBody>
          <a:bodyPr wrap="square">
            <a:spAutoFit/>
          </a:bodyPr>
          <a:lstStyle/>
          <a:p>
            <a:pPr marL="285750" indent="-28575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collect and immediately react to customer interactions and orders, such as in retail, the hotel and travel industry, and mobile applications.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monitor patients in hospital care and predict changes in condition to ensure timely treatment in emergencies.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connect, store, and make available data produced by different divisions of a company.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To serve as the foundation for data platforms, event-driven architectures, and </a:t>
            </a:r>
            <a:r>
              <a:rPr lang="en-US" sz="2400" b="1" dirty="0" err="1"/>
              <a:t>Microservices</a:t>
            </a:r>
            <a:r>
              <a:rPr lang="en-US" sz="2400" b="1" dirty="0"/>
              <a:t>. </a:t>
            </a:r>
            <a:endParaRPr lang="en-US" b="1" dirty="0"/>
          </a:p>
        </p:txBody>
      </p:sp>
      <p:sp>
        <p:nvSpPr>
          <p:cNvPr id="5" name="Slide Number Placeholder 4"/>
          <p:cNvSpPr>
            <a:spLocks noGrp="1"/>
          </p:cNvSpPr>
          <p:nvPr>
            <p:ph type="sldNum" sz="quarter" idx="12"/>
          </p:nvPr>
        </p:nvSpPr>
        <p:spPr/>
        <p:txBody>
          <a:bodyPr/>
          <a:lstStyle/>
          <a:p>
            <a:fld id="{1CEA8EE1-621E-4099-BAD5-FDF60321A6C7}" type="slidenum">
              <a:rPr lang="en-US" smtClean="0"/>
              <a:t>8</a:t>
            </a:fld>
            <a:endParaRPr lang="en-US"/>
          </a:p>
        </p:txBody>
      </p:sp>
    </p:spTree>
    <p:extLst>
      <p:ext uri="{BB962C8B-B14F-4D97-AF65-F5344CB8AC3E}">
        <p14:creationId xmlns:p14="http://schemas.microsoft.com/office/powerpoint/2010/main" val="356391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Key Capabilities</a:t>
            </a:r>
          </a:p>
        </p:txBody>
      </p:sp>
      <p:sp>
        <p:nvSpPr>
          <p:cNvPr id="3" name="Rectangle 2"/>
          <p:cNvSpPr/>
          <p:nvPr/>
        </p:nvSpPr>
        <p:spPr>
          <a:xfrm>
            <a:off x="755561" y="1602175"/>
            <a:ext cx="9174050" cy="4524315"/>
          </a:xfrm>
          <a:prstGeom prst="rect">
            <a:avLst/>
          </a:prstGeom>
        </p:spPr>
        <p:txBody>
          <a:bodyPr wrap="square">
            <a:spAutoFit/>
          </a:bodyPr>
          <a:lstStyle/>
          <a:p>
            <a:pPr marL="285750" indent="-285750" algn="just">
              <a:buFont typeface="Arial" panose="020B0604020202020204" pitchFamily="34" charset="0"/>
              <a:buChar char="•"/>
            </a:pPr>
            <a:endParaRPr lang="en-US" sz="2400" dirty="0"/>
          </a:p>
          <a:p>
            <a:pPr algn="just"/>
            <a:r>
              <a:rPr lang="en-US" sz="2400" dirty="0"/>
              <a:t>Kafka combines three key capabilities so you can implement your use cases for event streaming end-to-end with a single battle-tested solution: </a:t>
            </a:r>
          </a:p>
          <a:p>
            <a:pPr algn="just"/>
            <a:endParaRPr lang="en-US" sz="2400" dirty="0"/>
          </a:p>
          <a:p>
            <a:pPr marL="342900" indent="-342900" algn="just">
              <a:buFont typeface="Arial" panose="020B0604020202020204" pitchFamily="34" charset="0"/>
              <a:buChar char="•"/>
            </a:pPr>
            <a:r>
              <a:rPr lang="en-US" sz="2400" dirty="0"/>
              <a:t>To </a:t>
            </a:r>
            <a:r>
              <a:rPr lang="en-US" sz="2400" b="1" dirty="0"/>
              <a:t>publish</a:t>
            </a:r>
            <a:r>
              <a:rPr lang="en-US" sz="2400" dirty="0"/>
              <a:t> (write) and </a:t>
            </a:r>
            <a:r>
              <a:rPr lang="en-US" sz="2400" b="1" dirty="0"/>
              <a:t>subscribe to</a:t>
            </a:r>
            <a:r>
              <a:rPr lang="en-US" sz="2400" dirty="0"/>
              <a:t> (read) streams of events, including continuous import/export of your data from other systems.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To </a:t>
            </a:r>
            <a:r>
              <a:rPr lang="en-US" sz="2400" b="1" dirty="0"/>
              <a:t>store</a:t>
            </a:r>
            <a:r>
              <a:rPr lang="en-US" sz="2400" dirty="0"/>
              <a:t> streams of events durably and reliably for as long as you want.</a:t>
            </a:r>
          </a:p>
          <a:p>
            <a:pPr algn="just"/>
            <a:endParaRPr lang="en-US" sz="2400" dirty="0"/>
          </a:p>
          <a:p>
            <a:pPr marL="342900" indent="-342900" algn="just">
              <a:buFont typeface="Arial" panose="020B0604020202020204" pitchFamily="34" charset="0"/>
              <a:buChar char="•"/>
            </a:pPr>
            <a:r>
              <a:rPr lang="en-US" sz="2400" dirty="0"/>
              <a:t>To </a:t>
            </a:r>
            <a:r>
              <a:rPr lang="en-US" sz="2400" b="1" dirty="0"/>
              <a:t>process</a:t>
            </a:r>
            <a:r>
              <a:rPr lang="en-US" sz="2400" dirty="0"/>
              <a:t> streams of events as they occur or retrospectively. </a:t>
            </a:r>
          </a:p>
        </p:txBody>
      </p:sp>
      <p:sp>
        <p:nvSpPr>
          <p:cNvPr id="5" name="Slide Number Placeholder 4"/>
          <p:cNvSpPr>
            <a:spLocks noGrp="1"/>
          </p:cNvSpPr>
          <p:nvPr>
            <p:ph type="sldNum" sz="quarter" idx="12"/>
          </p:nvPr>
        </p:nvSpPr>
        <p:spPr/>
        <p:txBody>
          <a:bodyPr/>
          <a:lstStyle/>
          <a:p>
            <a:fld id="{1CEA8EE1-621E-4099-BAD5-FDF60321A6C7}" type="slidenum">
              <a:rPr lang="en-US" smtClean="0"/>
              <a:t>9</a:t>
            </a:fld>
            <a:endParaRPr lang="en-US"/>
          </a:p>
        </p:txBody>
      </p:sp>
    </p:spTree>
    <p:extLst>
      <p:ext uri="{BB962C8B-B14F-4D97-AF65-F5344CB8AC3E}">
        <p14:creationId xmlns:p14="http://schemas.microsoft.com/office/powerpoint/2010/main" val="122513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4742</Words>
  <Application>Microsoft Office PowerPoint</Application>
  <PresentationFormat>Widescreen</PresentationFormat>
  <Paragraphs>481</Paragraphs>
  <Slides>62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62</vt:i4>
      </vt:variant>
    </vt:vector>
  </HeadingPairs>
  <TitlesOfParts>
    <vt:vector size="67" baseType="lpstr">
      <vt:lpstr>Arial</vt:lpstr>
      <vt:lpstr>Calibri</vt:lpstr>
      <vt:lpstr>Calibri Light</vt:lpstr>
      <vt:lpstr>Office Theme</vt:lpstr>
      <vt:lpstr>1_Office Theme</vt:lpstr>
      <vt:lpstr>Apache Kafka Basics</vt:lpstr>
      <vt:lpstr>PowerPoint Presentation</vt:lpstr>
      <vt:lpstr>Features: Core Capabilities </vt:lpstr>
      <vt:lpstr>Features: Ecosystem </vt:lpstr>
      <vt:lpstr>Features: Trust &amp; Ease Of Use </vt:lpstr>
      <vt:lpstr>Event Streaming</vt:lpstr>
      <vt:lpstr>Event Streaming – Use Cases</vt:lpstr>
      <vt:lpstr>Event Streaming – Use Cases</vt:lpstr>
      <vt:lpstr>3 Key Capabilities</vt:lpstr>
      <vt:lpstr>How does Kafka work </vt:lpstr>
      <vt:lpstr>How does Kafka work </vt:lpstr>
      <vt:lpstr>Events</vt:lpstr>
      <vt:lpstr>Topics</vt:lpstr>
      <vt:lpstr>Topics</vt:lpstr>
      <vt:lpstr>Topics - Scaling</vt:lpstr>
      <vt:lpstr>Topic Partitioning</vt:lpstr>
      <vt:lpstr>Topic Partitioning</vt:lpstr>
      <vt:lpstr>Topic Partitioning</vt:lpstr>
      <vt:lpstr>Topic Replication</vt:lpstr>
      <vt:lpstr>Directing the Messages to Partitions</vt:lpstr>
      <vt:lpstr>Broker Network and Clustering</vt:lpstr>
      <vt:lpstr>Broker Network and Clustering</vt:lpstr>
      <vt:lpstr>Broker Network and Clustering</vt:lpstr>
      <vt:lpstr>Kafka Conceptual Diagram</vt:lpstr>
      <vt:lpstr>Zookeeper</vt:lpstr>
      <vt:lpstr>Zookeeper Duties</vt:lpstr>
      <vt:lpstr>Zookeeper Duties</vt:lpstr>
      <vt:lpstr>Kafka Connect</vt:lpstr>
      <vt:lpstr>Kafka Conceptual Diagram</vt:lpstr>
      <vt:lpstr>Concept of Leader for a Partition</vt:lpstr>
      <vt:lpstr>Concept of Leader for a Partition</vt:lpstr>
      <vt:lpstr>PowerPoint Presentation</vt:lpstr>
      <vt:lpstr>PowerPoint Presentation</vt:lpstr>
      <vt:lpstr>Kafka Producers</vt:lpstr>
      <vt:lpstr>Kafka Producers</vt:lpstr>
      <vt:lpstr>Kafka Consumer Groups</vt:lpstr>
      <vt:lpstr>Kafka Consumer Groups</vt:lpstr>
      <vt:lpstr>PowerPoint Presentation</vt:lpstr>
      <vt:lpstr>Log Compaction</vt:lpstr>
      <vt:lpstr>kafka consumer failover</vt:lpstr>
      <vt:lpstr>kafka consumer failover</vt:lpstr>
      <vt:lpstr>Kafka Failover Cases</vt:lpstr>
      <vt:lpstr>Kafka Use Cases</vt:lpstr>
      <vt:lpstr>Real Time Streaming</vt:lpstr>
      <vt:lpstr>Real Time Streaming</vt:lpstr>
      <vt:lpstr>Real Time Streaming</vt:lpstr>
      <vt:lpstr>Kafka Use Cases</vt:lpstr>
      <vt:lpstr>Kafka Use Cases</vt:lpstr>
      <vt:lpstr>Kafka Use Cases</vt:lpstr>
      <vt:lpstr>Kafka Use Cases</vt:lpstr>
      <vt:lpstr>Commit Logs are source of truth</vt:lpstr>
      <vt:lpstr>Commit Logs are source of truth</vt:lpstr>
      <vt:lpstr>LinkedIn Kafka Use Case</vt:lpstr>
      <vt:lpstr>LinkedIn Kafka Use Case</vt:lpstr>
      <vt:lpstr>Netflix Kafka Use Case</vt:lpstr>
      <vt:lpstr>Netflix Kafka Use Case</vt:lpstr>
      <vt:lpstr>Uber Kafka Use Case</vt:lpstr>
      <vt:lpstr>PowerPoint Presentation</vt:lpstr>
      <vt:lpstr>Pinterest Kafka Use Case</vt:lpstr>
      <vt:lpstr>Kafka More Use Case Examples</vt:lpstr>
      <vt:lpstr>Kafka More Use Case Examples</vt:lpstr>
      <vt:lpstr>Kafka More Use Case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GR</dc:creator>
  <cp:lastModifiedBy>garaval@gmail.com</cp:lastModifiedBy>
  <cp:revision>244</cp:revision>
  <dcterms:created xsi:type="dcterms:W3CDTF">2020-09-09T04:24:16Z</dcterms:created>
  <dcterms:modified xsi:type="dcterms:W3CDTF">2023-09-26T09:04:28Z</dcterms:modified>
</cp:coreProperties>
</file>