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2" r:id="rId7"/>
    <p:sldId id="270" r:id="rId8"/>
    <p:sldId id="266" r:id="rId9"/>
    <p:sldId id="267" r:id="rId10"/>
    <p:sldId id="271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59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CBCD0-435D-473D-91AB-B932D462886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718B7-48A9-4143-8009-FFB9DABCD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7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JetBot</a:t>
            </a:r>
            <a:r>
              <a:rPr lang="en-US" altLang="ko-KR" dirty="0"/>
              <a:t> </a:t>
            </a:r>
            <a:r>
              <a:rPr lang="ko-KR" altLang="en-US" dirty="0"/>
              <a:t>조사 보고서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718B7-48A9-4143-8009-FFB9DABCD1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4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JetBot</a:t>
            </a:r>
            <a:r>
              <a:rPr lang="ko-KR" altLang="en-US" dirty="0"/>
              <a:t>은 </a:t>
            </a:r>
            <a:r>
              <a:rPr lang="en-US" altLang="ko-KR" dirty="0"/>
              <a:t>NVIDIA</a:t>
            </a:r>
            <a:r>
              <a:rPr lang="ko-KR" altLang="en-US" dirty="0"/>
              <a:t>의 </a:t>
            </a:r>
            <a:r>
              <a:rPr lang="en-US" altLang="ko-KR" dirty="0"/>
              <a:t>Jetson Nano</a:t>
            </a:r>
            <a:r>
              <a:rPr lang="ko-KR" altLang="en-US" dirty="0"/>
              <a:t>를 기반으로 하는 로봇 플랫폼입니다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카메라와 모터가 주요 특징으로 </a:t>
            </a:r>
            <a:r>
              <a:rPr lang="en-US" altLang="ko-KR" dirty="0"/>
              <a:t>Jetson Nano</a:t>
            </a:r>
            <a:r>
              <a:rPr lang="ko-KR" altLang="en-US" dirty="0"/>
              <a:t>는 카메라로부터 사진 또는 영상 데이터를 가져오거나 컨트롤러를 통해 모터를 제어하여 움직일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718B7-48A9-4143-8009-FFB9DABCD1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2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 슬라이드에서 말씀드린 것처럼 </a:t>
            </a:r>
            <a:r>
              <a:rPr lang="en-US" altLang="ko-KR" dirty="0"/>
              <a:t>NVIDIA</a:t>
            </a:r>
            <a:r>
              <a:rPr lang="ko-KR" altLang="en-US" dirty="0"/>
              <a:t>의 </a:t>
            </a:r>
            <a:r>
              <a:rPr lang="en-US" altLang="ko-KR" dirty="0" err="1"/>
              <a:t>JetBot</a:t>
            </a:r>
            <a:r>
              <a:rPr lang="ko-KR" altLang="en-US" dirty="0"/>
              <a:t>은 어디까지나 </a:t>
            </a:r>
            <a:r>
              <a:rPr lang="en-US" altLang="ko-KR" dirty="0"/>
              <a:t>concept</a:t>
            </a:r>
            <a:r>
              <a:rPr lang="ko-KR" altLang="en-US" dirty="0"/>
              <a:t>으로 실제 로봇으로 구현하는 방법은 다양하며</a:t>
            </a:r>
            <a:r>
              <a:rPr lang="en-US" altLang="ko-KR" dirty="0"/>
              <a:t>, </a:t>
            </a:r>
            <a:r>
              <a:rPr lang="ko-KR" altLang="en-US" dirty="0"/>
              <a:t>이를 크게 </a:t>
            </a:r>
            <a:r>
              <a:rPr lang="en-US" altLang="ko-KR" dirty="0"/>
              <a:t>2</a:t>
            </a:r>
            <a:r>
              <a:rPr lang="ko-KR" altLang="en-US" dirty="0"/>
              <a:t> 종류로 나누면 다음과 같습니다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NVIDIA</a:t>
            </a:r>
            <a:r>
              <a:rPr lang="ko-KR" altLang="en-US" dirty="0"/>
              <a:t>에서 제시한 하드웨어를 직접 구입하여 스스로 조립한다</a:t>
            </a:r>
            <a:r>
              <a:rPr lang="en-US" altLang="ko-KR" dirty="0"/>
              <a:t> (</a:t>
            </a:r>
            <a:r>
              <a:rPr lang="ko-KR" altLang="en-US" dirty="0"/>
              <a:t>몸체의 경우</a:t>
            </a:r>
            <a:r>
              <a:rPr lang="en-US" altLang="ko-KR" dirty="0"/>
              <a:t>, </a:t>
            </a:r>
            <a:r>
              <a:rPr lang="ko-KR" altLang="en-US" dirty="0"/>
              <a:t>공식 </a:t>
            </a:r>
            <a:r>
              <a:rPr lang="en-US" altLang="ko-KR" dirty="0" err="1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.</a:t>
            </a:r>
            <a:r>
              <a:rPr lang="en-US" altLang="ko-KR" dirty="0" err="1"/>
              <a:t>stl</a:t>
            </a:r>
            <a:r>
              <a:rPr lang="en-US" altLang="ko-KR" dirty="0"/>
              <a:t> </a:t>
            </a:r>
            <a:r>
              <a:rPr lang="ko-KR" altLang="en-US" dirty="0"/>
              <a:t>파일 제공</a:t>
            </a:r>
            <a:r>
              <a:rPr lang="en-US" altLang="ko-KR" dirty="0"/>
              <a:t>).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여러 회사에서 제공하는 </a:t>
            </a:r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party kits </a:t>
            </a:r>
            <a:r>
              <a:rPr lang="ko-KR" altLang="en-US" dirty="0"/>
              <a:t>구입하여 조립한다 </a:t>
            </a:r>
            <a:r>
              <a:rPr lang="en-US" altLang="ko-KR" dirty="0"/>
              <a:t>(</a:t>
            </a:r>
            <a:r>
              <a:rPr lang="ko-KR" altLang="en-US" dirty="0"/>
              <a:t>회사별로 몸체의 재질</a:t>
            </a:r>
            <a:r>
              <a:rPr lang="en-US" altLang="ko-KR" dirty="0"/>
              <a:t>, </a:t>
            </a:r>
            <a:r>
              <a:rPr lang="ko-KR" altLang="en-US" dirty="0"/>
              <a:t>추가 부품</a:t>
            </a:r>
            <a:r>
              <a:rPr lang="en-US" altLang="ko-KR" dirty="0"/>
              <a:t> </a:t>
            </a:r>
            <a:r>
              <a:rPr lang="ko-KR" altLang="en-US" dirty="0"/>
              <a:t>등의 차이가 존재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위의 방법들로 구현된 </a:t>
            </a:r>
            <a:r>
              <a:rPr lang="en-US" altLang="ko-KR" dirty="0" err="1"/>
              <a:t>JetBot</a:t>
            </a:r>
            <a:r>
              <a:rPr lang="ko-KR" altLang="en-US" dirty="0"/>
              <a:t>은 각각의 특징이 있을 수 있지만 메인보드인 </a:t>
            </a:r>
            <a:r>
              <a:rPr lang="en-US" altLang="ko-KR" dirty="0"/>
              <a:t>Jetson Nano</a:t>
            </a:r>
            <a:r>
              <a:rPr lang="ko-KR" altLang="en-US" dirty="0"/>
              <a:t>에 설치된 </a:t>
            </a:r>
            <a:r>
              <a:rPr lang="en-US" altLang="ko-KR" dirty="0" err="1"/>
              <a:t>Jupyter</a:t>
            </a:r>
            <a:r>
              <a:rPr lang="en-US" altLang="ko-KR" dirty="0"/>
              <a:t> Lab</a:t>
            </a:r>
            <a:r>
              <a:rPr lang="ko-KR" altLang="en-US" dirty="0"/>
              <a:t>에 접속하여 원격으로 프로그래밍 가능하다는 공통점이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ko-KR" altLang="en-US" dirty="0" err="1"/>
              <a:t>김예성</a:t>
            </a:r>
            <a:r>
              <a:rPr lang="ko-KR" altLang="en-US" dirty="0"/>
              <a:t> 교수님께서 보유하고 계신 </a:t>
            </a:r>
            <a:r>
              <a:rPr lang="en-US" altLang="ko-KR" dirty="0" err="1"/>
              <a:t>JetBot</a:t>
            </a:r>
            <a:r>
              <a:rPr lang="en-US" altLang="ko-KR" dirty="0"/>
              <a:t> kit</a:t>
            </a:r>
            <a:r>
              <a:rPr lang="ko-KR" altLang="en-US" dirty="0"/>
              <a:t>은 </a:t>
            </a:r>
            <a:r>
              <a:rPr lang="en-US" altLang="ko-KR" dirty="0" err="1"/>
              <a:t>Yahboom</a:t>
            </a:r>
            <a:r>
              <a:rPr lang="ko-KR" altLang="en-US" dirty="0"/>
              <a:t>이란 회사의 것입니다</a:t>
            </a:r>
            <a:r>
              <a:rPr lang="en-US" altLang="ko-KR" dirty="0"/>
              <a:t>.)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718B7-48A9-4143-8009-FFB9DABCD1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7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Yahboom</a:t>
            </a:r>
            <a:r>
              <a:rPr lang="ko-KR" altLang="en-US" dirty="0"/>
              <a:t>사의 </a:t>
            </a:r>
            <a:r>
              <a:rPr lang="en-US" altLang="ko-KR" dirty="0" err="1"/>
              <a:t>JetBot</a:t>
            </a:r>
            <a:r>
              <a:rPr lang="en-US" altLang="ko-KR" dirty="0"/>
              <a:t> kit</a:t>
            </a:r>
            <a:r>
              <a:rPr lang="ko-KR" altLang="en-US" dirty="0"/>
              <a:t>은 다음과 같은 특징을 갖고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버전은 </a:t>
            </a:r>
            <a:r>
              <a:rPr lang="en-US" altLang="ko-KR" dirty="0"/>
              <a:t>old version</a:t>
            </a:r>
            <a:r>
              <a:rPr lang="ko-KR" altLang="en-US" dirty="0"/>
              <a:t>과 </a:t>
            </a:r>
            <a:r>
              <a:rPr lang="en-US" altLang="ko-KR" dirty="0"/>
              <a:t>new version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개가 있으며</a:t>
            </a:r>
            <a:r>
              <a:rPr lang="en-US" altLang="ko-KR" dirty="0"/>
              <a:t> </a:t>
            </a:r>
            <a:r>
              <a:rPr lang="ko-KR" altLang="en-US" dirty="0"/>
              <a:t>버전에 따라 사용가능한 </a:t>
            </a:r>
            <a:r>
              <a:rPr lang="en-US" altLang="ko-KR" dirty="0"/>
              <a:t>Jetson Nano</a:t>
            </a:r>
            <a:r>
              <a:rPr lang="ko-KR" altLang="en-US" dirty="0"/>
              <a:t>의 버전이 </a:t>
            </a:r>
            <a:r>
              <a:rPr lang="ko-KR" altLang="en-US" dirty="0" err="1"/>
              <a:t>다름니다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일반적인 바퀴가 아닌 무한궤도가 달려있습니다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카메라가 고정되어 있는 다른 </a:t>
            </a:r>
            <a:r>
              <a:rPr lang="en-US" altLang="ko-KR" dirty="0" err="1"/>
              <a:t>JetBot</a:t>
            </a:r>
            <a:r>
              <a:rPr lang="en-US" altLang="ko-KR" dirty="0"/>
              <a:t> kit</a:t>
            </a:r>
            <a:r>
              <a:rPr lang="ko-KR" altLang="en-US" dirty="0"/>
              <a:t>과 달리 카메라에 모터가 달려있어 </a:t>
            </a:r>
            <a:r>
              <a:rPr lang="en-US" altLang="ko-KR" dirty="0"/>
              <a:t>2</a:t>
            </a:r>
            <a:r>
              <a:rPr lang="ko-KR" altLang="en-US" dirty="0"/>
              <a:t>자유도</a:t>
            </a:r>
            <a:r>
              <a:rPr lang="en-US" altLang="ko-KR" dirty="0"/>
              <a:t>(old version: yaw, pitch) 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자유도</a:t>
            </a:r>
            <a:r>
              <a:rPr lang="en-US" altLang="ko-KR" dirty="0"/>
              <a:t>(new version: yaw, pitch, height)</a:t>
            </a:r>
            <a:r>
              <a:rPr lang="ko-KR" altLang="en-US" dirty="0"/>
              <a:t>로 조절이 가능합니다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프로그래밍이 가능한 </a:t>
            </a:r>
            <a:r>
              <a:rPr lang="en-US" altLang="ko-KR" dirty="0"/>
              <a:t>RGB </a:t>
            </a:r>
            <a:r>
              <a:rPr lang="ko-KR" altLang="en-US" dirty="0"/>
              <a:t>스트립이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718B7-48A9-4143-8009-FFB9DABCD1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3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JetBot</a:t>
            </a:r>
            <a:r>
              <a:rPr lang="ko-KR" altLang="en-US" dirty="0"/>
              <a:t>과 관련된 튜토리얼은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718B7-48A9-4143-8009-FFB9DABCD1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02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Yahboom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JetBot</a:t>
            </a:r>
            <a:r>
              <a:rPr lang="en-US" altLang="ko-KR" dirty="0"/>
              <a:t> kit</a:t>
            </a:r>
            <a:r>
              <a:rPr lang="ko-KR" altLang="en-US" dirty="0"/>
              <a:t>은 </a:t>
            </a:r>
            <a:r>
              <a:rPr lang="en-US" altLang="ko-KR" dirty="0"/>
              <a:t>NVIDIA</a:t>
            </a:r>
            <a:r>
              <a:rPr lang="ko-KR" altLang="en-US" dirty="0"/>
              <a:t>의 </a:t>
            </a:r>
            <a:r>
              <a:rPr lang="en-US" altLang="ko-KR" dirty="0" err="1"/>
              <a:t>JetBot</a:t>
            </a:r>
            <a:r>
              <a:rPr lang="en-US" altLang="ko-KR" dirty="0"/>
              <a:t> Platform</a:t>
            </a:r>
            <a:r>
              <a:rPr lang="ko-KR" altLang="en-US" dirty="0"/>
              <a:t>에 파생된 것으로</a:t>
            </a:r>
            <a:endParaRPr lang="en-US" altLang="ko-KR" dirty="0"/>
          </a:p>
          <a:p>
            <a:r>
              <a:rPr lang="en-US" altLang="ko-KR" dirty="0" err="1"/>
              <a:t>Yahboom</a:t>
            </a:r>
            <a:r>
              <a:rPr lang="ko-KR" altLang="en-US" dirty="0"/>
              <a:t>의 튜토리얼은 </a:t>
            </a:r>
            <a:r>
              <a:rPr lang="en-US" altLang="ko-KR" dirty="0"/>
              <a:t>NVIDIA</a:t>
            </a:r>
            <a:r>
              <a:rPr lang="ko-KR" altLang="en-US" dirty="0"/>
              <a:t>에서 제공하는 튜토리얼을 </a:t>
            </a:r>
            <a:r>
              <a:rPr lang="ko-KR" altLang="en-US" dirty="0" err="1"/>
              <a:t>리팩토링한</a:t>
            </a:r>
            <a:r>
              <a:rPr lang="ko-KR" altLang="en-US"/>
              <a:t> 것으로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718B7-48A9-4143-8009-FFB9DABCD1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14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718B7-48A9-4143-8009-FFB9DABCD1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5E0CC-3F0C-44D4-8A71-DA855715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533AA-9DAE-4BC9-9D00-A5F7B8E3F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8BF4E-B243-43CC-818D-402F4332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649B6-7992-4F6F-B214-AF2E9DF2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86F40-2791-4979-BD7A-4EE9D6BA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4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2867-89B9-4841-99E0-3645A088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5B7AB-418E-4ABE-B7F3-4ABCDC63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C021D-E202-4971-A95D-703C098A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812AF-151B-4D69-B37D-78EAA83A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0FE2D-10A5-4BAF-9219-F7499A42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0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823499-0D50-4D49-9192-EF071D551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3E3CF-DFFC-4520-B442-958D4B38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DDE3A-43AD-426F-B8EB-661A9153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B1004-54D3-4CBE-8057-E1270EC8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F9F8B-A974-4471-866C-02FDCCC1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9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B1313-30E7-433D-B92E-CB40220F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D90B3-A1D9-49F3-9342-7CF5056E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32138-2E53-4A25-8F89-8808B77F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74359-CD50-41D8-993E-A575D7E1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3D90B-775C-47DC-A57C-E27BC34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391E-9170-4519-AD07-CC5A3C8C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BA429-4AA5-49B2-88C9-246B4830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CF804-31D9-4ABB-AEE2-2CA904CC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3D3EB-1292-4DC3-87EC-BCFD7A60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842C1-98DB-4A21-AE0B-3614DE11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7E6C5-C132-46D6-9920-ADCC2532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0E071-A254-46F7-B003-9A32B39E4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A7440-42EB-4EC1-B09A-CF290EC7D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F3FD2-65C8-43A9-B649-3C2D493E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85916-FDAC-4FA5-8716-813822FB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9143B-9825-4FA8-B29E-D2D8EE72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0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7A6A-0E0F-4317-A647-9869C9FC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655F9-A492-400E-96C8-385B9846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D4576-6602-412C-A524-32C280A2B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11080-4E2F-471F-AFFE-1C4F34AC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9713E-D142-4D78-8B2F-8F5721352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28CF5-483F-4F23-A17B-648D6846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899E20-5454-4EC1-B79B-F64C585F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4CEAD4-0AE7-4715-B6E3-3271CE0E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5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87DE-1A0B-47E1-AE03-7172846C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9A2EC5-DD71-4E20-9912-B558C862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D73E7-8BEE-4A4F-B096-A0BED99B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453D7D-B421-4B1D-BBF2-7CA4D9C4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5119A-6251-4CE8-A354-A633586D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4E320-0A68-4560-BBFB-2C4F4A77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1A40A1-9E89-4630-8F48-3DF92488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6890-7B89-4CA8-A5A3-EA17858C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34B17-08AF-4600-9CEA-765FE7C2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D15FE-648E-40C2-9755-D0224DB9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96BC6-0E2B-48E5-B687-7C6BDA62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4B998-EC75-4BA1-B4FB-2A7E3E92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12F1B-1279-4698-95FB-4AB1D26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80383-0595-477A-B904-D427ECBA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22A76B-AF26-47F0-97CE-74065C1F4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9D2E5-45E9-4B4E-93A9-49788B25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40566-A49B-46F4-B65E-89755FB4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A8597-E8BC-4A06-8A44-6E4D1E97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3FA06-D84B-4A38-A94B-C54D25DA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5CCFC-5436-47F2-A510-16DD829B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71EA8-5D3F-4EBF-A607-8E435DA79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68087-49F9-4360-9373-AB112C55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FA6C-1EF3-40B2-AFF2-D6D9E543066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767CA-432D-4AAB-A4F5-B38314DCD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72969-7E37-4341-BDE5-F5C6B1D4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3A4A-B288-434A-84E3-2D33266C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1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nw72DwJ3vYw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wOVFXkc1WI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VY7m4lPIOj0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27FF-81DA-46A3-8485-F7276BA0F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/>
              <a:t>JetBot</a:t>
            </a:r>
            <a:r>
              <a:rPr lang="en-US" altLang="ko-KR" b="1" dirty="0"/>
              <a:t> Search Report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1EC44-D1C1-4466-A5A9-64C80490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613"/>
            <a:ext cx="9144000" cy="1655762"/>
          </a:xfrm>
        </p:spPr>
        <p:txBody>
          <a:bodyPr/>
          <a:lstStyle/>
          <a:p>
            <a:r>
              <a:rPr lang="en-US" altLang="ko-KR" dirty="0" err="1"/>
              <a:t>Jaewoo</a:t>
            </a:r>
            <a:r>
              <a:rPr lang="en-US" altLang="ko-KR" dirty="0"/>
              <a:t>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0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0598-CC63-4146-8C20-ABC78EDD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Exist projects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A2345-8324-4F60-9FD0-2E77D0E33EBD}"/>
              </a:ext>
            </a:extLst>
          </p:cNvPr>
          <p:cNvSpPr txBox="1"/>
          <p:nvPr/>
        </p:nvSpPr>
        <p:spPr>
          <a:xfrm>
            <a:off x="838200" y="1310922"/>
            <a:ext cx="54419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JetBot</a:t>
            </a:r>
            <a:r>
              <a:rPr lang="en-US" altLang="ko-KR" sz="3200" b="1" dirty="0"/>
              <a:t> tutorials (</a:t>
            </a:r>
            <a:r>
              <a:rPr lang="en-US" altLang="ko-KR" sz="3200" b="1" dirty="0" err="1"/>
              <a:t>Yahboom</a:t>
            </a:r>
            <a:r>
              <a:rPr lang="en-US" altLang="ko-KR" sz="3200" b="1" dirty="0"/>
              <a:t>)</a:t>
            </a:r>
          </a:p>
          <a:p>
            <a:endParaRPr lang="ko-KR" altLang="en-US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CA2DEE-F2D7-4824-A191-6FE0DD9EB1B1}"/>
              </a:ext>
            </a:extLst>
          </p:cNvPr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https://www.youtube.com/watch?v=nw72DwJ3vYw</a:t>
            </a:r>
          </a:p>
        </p:txBody>
      </p:sp>
      <p:pic>
        <p:nvPicPr>
          <p:cNvPr id="7" name="온라인 미디어 6" title="Yahboom Jetbot AI robot with HD Camera for Jetson Nano">
            <a:hlinkClick r:id="" action="ppaction://media"/>
            <a:extLst>
              <a:ext uri="{FF2B5EF4-FFF2-40B4-BE49-F238E27FC236}">
                <a16:creationId xmlns:a16="http://schemas.microsoft.com/office/drawing/2014/main" id="{75637670-F310-4D7F-8151-586C6C4978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48423" y="2424297"/>
            <a:ext cx="5895154" cy="33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A346-6AE8-4FDB-A354-103A9F57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Thank you!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544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0598-CC63-4146-8C20-ABC78ED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32"/>
            <a:ext cx="10515600" cy="1325563"/>
          </a:xfrm>
        </p:spPr>
        <p:txBody>
          <a:bodyPr/>
          <a:lstStyle/>
          <a:p>
            <a:r>
              <a:rPr lang="en-US" altLang="ko-KR" b="1" dirty="0"/>
              <a:t>What is </a:t>
            </a:r>
            <a:r>
              <a:rPr lang="en-US" altLang="ko-KR" b="1" dirty="0" err="1"/>
              <a:t>JetBot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20522-3614-4702-9CD1-458599506C00}"/>
              </a:ext>
            </a:extLst>
          </p:cNvPr>
          <p:cNvSpPr txBox="1"/>
          <p:nvPr/>
        </p:nvSpPr>
        <p:spPr>
          <a:xfrm>
            <a:off x="2740338" y="5349244"/>
            <a:ext cx="691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JetBot</a:t>
            </a:r>
            <a:r>
              <a:rPr lang="en-US" altLang="ko-KR" dirty="0"/>
              <a:t> is a ‘</a:t>
            </a:r>
            <a:r>
              <a:rPr lang="en-US" altLang="ko-KR" b="1" dirty="0"/>
              <a:t>Robot Platform</a:t>
            </a:r>
            <a:r>
              <a:rPr lang="en-US" altLang="ko-KR" dirty="0"/>
              <a:t>’ driven by the NVIDIA Jetson Nano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09B02-CC77-4561-A34C-C75860379B2E}"/>
              </a:ext>
            </a:extLst>
          </p:cNvPr>
          <p:cNvSpPr txBox="1"/>
          <p:nvPr/>
        </p:nvSpPr>
        <p:spPr>
          <a:xfrm>
            <a:off x="5560569" y="6488668"/>
            <a:ext cx="663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GitHub Repository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https://github.com/NVIDIA-AI-IOT/jetbot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E2FB-D857-4E0E-ADC5-23B255392668}"/>
              </a:ext>
            </a:extLst>
          </p:cNvPr>
          <p:cNvSpPr txBox="1"/>
          <p:nvPr/>
        </p:nvSpPr>
        <p:spPr>
          <a:xfrm>
            <a:off x="6725824" y="6119336"/>
            <a:ext cx="546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JetBot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Documentation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https://jetbot.org/master/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그림 6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E18E2F60-9F06-4D74-AEC9-56ABAC5F8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5" y="1508756"/>
            <a:ext cx="4876810" cy="3840488"/>
          </a:xfrm>
          <a:prstGeom prst="rect">
            <a:avLst/>
          </a:prstGeom>
        </p:spPr>
      </p:pic>
      <p:sp>
        <p:nvSpPr>
          <p:cNvPr id="8" name="설명선: 굽은 선(강조선) 7">
            <a:extLst>
              <a:ext uri="{FF2B5EF4-FFF2-40B4-BE49-F238E27FC236}">
                <a16:creationId xmlns:a16="http://schemas.microsoft.com/office/drawing/2014/main" id="{F040A259-7972-4B85-88D2-C0D2CA656E81}"/>
              </a:ext>
            </a:extLst>
          </p:cNvPr>
          <p:cNvSpPr/>
          <p:nvPr/>
        </p:nvSpPr>
        <p:spPr>
          <a:xfrm>
            <a:off x="8275570" y="2464987"/>
            <a:ext cx="2366683" cy="249039"/>
          </a:xfrm>
          <a:prstGeom prst="accentCallout2">
            <a:avLst>
              <a:gd name="adj1" fmla="val 15150"/>
              <a:gd name="adj2" fmla="val 758"/>
              <a:gd name="adj3" fmla="val 18750"/>
              <a:gd name="adj4" fmla="val -16667"/>
              <a:gd name="adj5" fmla="val 71529"/>
              <a:gd name="adj6" fmla="val -2942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NVIDIA Jetson Nano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설명선: 굽은 선(강조선) 8">
            <a:extLst>
              <a:ext uri="{FF2B5EF4-FFF2-40B4-BE49-F238E27FC236}">
                <a16:creationId xmlns:a16="http://schemas.microsoft.com/office/drawing/2014/main" id="{5BE652A4-060D-4181-B3A3-34A332573DE9}"/>
              </a:ext>
            </a:extLst>
          </p:cNvPr>
          <p:cNvSpPr/>
          <p:nvPr/>
        </p:nvSpPr>
        <p:spPr>
          <a:xfrm>
            <a:off x="7577419" y="4655013"/>
            <a:ext cx="2366683" cy="249039"/>
          </a:xfrm>
          <a:prstGeom prst="accentCallout2">
            <a:avLst>
              <a:gd name="adj1" fmla="val 15150"/>
              <a:gd name="adj2" fmla="val 758"/>
              <a:gd name="adj3" fmla="val 18750"/>
              <a:gd name="adj4" fmla="val -16667"/>
              <a:gd name="adj5" fmla="val -68860"/>
              <a:gd name="adj6" fmla="val -2714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Main wheels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설명선: 굽은 선(강조선) 9">
            <a:extLst>
              <a:ext uri="{FF2B5EF4-FFF2-40B4-BE49-F238E27FC236}">
                <a16:creationId xmlns:a16="http://schemas.microsoft.com/office/drawing/2014/main" id="{D4755DDC-988C-426A-B490-599814D5A663}"/>
              </a:ext>
            </a:extLst>
          </p:cNvPr>
          <p:cNvSpPr/>
          <p:nvPr/>
        </p:nvSpPr>
        <p:spPr>
          <a:xfrm>
            <a:off x="1840008" y="2709799"/>
            <a:ext cx="2366683" cy="249039"/>
          </a:xfrm>
          <a:prstGeom prst="accentCallout2">
            <a:avLst>
              <a:gd name="adj1" fmla="val 58347"/>
              <a:gd name="adj2" fmla="val 100758"/>
              <a:gd name="adj3" fmla="val 54747"/>
              <a:gd name="adj4" fmla="val 121969"/>
              <a:gd name="adj5" fmla="val 147124"/>
              <a:gd name="adj6" fmla="val 13989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Camera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설명선: 굽은 선(강조선) 11">
            <a:extLst>
              <a:ext uri="{FF2B5EF4-FFF2-40B4-BE49-F238E27FC236}">
                <a16:creationId xmlns:a16="http://schemas.microsoft.com/office/drawing/2014/main" id="{58DDC23F-6E19-468A-9840-F857D329621E}"/>
              </a:ext>
            </a:extLst>
          </p:cNvPr>
          <p:cNvSpPr/>
          <p:nvPr/>
        </p:nvSpPr>
        <p:spPr>
          <a:xfrm>
            <a:off x="7577419" y="1630521"/>
            <a:ext cx="2366683" cy="249039"/>
          </a:xfrm>
          <a:prstGeom prst="accentCallout2">
            <a:avLst>
              <a:gd name="adj1" fmla="val 15150"/>
              <a:gd name="adj2" fmla="val 758"/>
              <a:gd name="adj3" fmla="val 108743"/>
              <a:gd name="adj4" fmla="val -8334"/>
              <a:gd name="adj5" fmla="val 215518"/>
              <a:gd name="adj6" fmla="val -1048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Controller &amp; Display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설명선: 굽은 선(강조선) 13">
            <a:extLst>
              <a:ext uri="{FF2B5EF4-FFF2-40B4-BE49-F238E27FC236}">
                <a16:creationId xmlns:a16="http://schemas.microsoft.com/office/drawing/2014/main" id="{584D4808-E416-4D0A-AE86-55C8FD19D860}"/>
              </a:ext>
            </a:extLst>
          </p:cNvPr>
          <p:cNvSpPr/>
          <p:nvPr/>
        </p:nvSpPr>
        <p:spPr>
          <a:xfrm>
            <a:off x="1481420" y="4206905"/>
            <a:ext cx="2366683" cy="249039"/>
          </a:xfrm>
          <a:prstGeom prst="accentCallout2">
            <a:avLst>
              <a:gd name="adj1" fmla="val 58347"/>
              <a:gd name="adj2" fmla="val 100758"/>
              <a:gd name="adj3" fmla="val 54747"/>
              <a:gd name="adj4" fmla="val 121969"/>
              <a:gd name="adj5" fmla="val -104856"/>
              <a:gd name="adj6" fmla="val 15164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Battery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0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0598-CC63-4146-8C20-ABC78EDD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Types of </a:t>
            </a:r>
            <a:r>
              <a:rPr lang="en-US" altLang="ko-KR" b="1" dirty="0" err="1"/>
              <a:t>JetBot</a:t>
            </a:r>
            <a:endParaRPr lang="ko-KR" altLang="en-US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082D9E2-7014-4342-B638-4BC8831A6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44925"/>
              </p:ext>
            </p:extLst>
          </p:nvPr>
        </p:nvGraphicFramePr>
        <p:xfrm>
          <a:off x="1567150" y="1690688"/>
          <a:ext cx="9786650" cy="3910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7681">
                  <a:extLst>
                    <a:ext uri="{9D8B030D-6E8A-4147-A177-3AD203B41FA5}">
                      <a16:colId xmlns:a16="http://schemas.microsoft.com/office/drawing/2014/main" val="4273299514"/>
                    </a:ext>
                  </a:extLst>
                </a:gridCol>
                <a:gridCol w="2115643">
                  <a:extLst>
                    <a:ext uri="{9D8B030D-6E8A-4147-A177-3AD203B41FA5}">
                      <a16:colId xmlns:a16="http://schemas.microsoft.com/office/drawing/2014/main" val="3981969411"/>
                    </a:ext>
                  </a:extLst>
                </a:gridCol>
                <a:gridCol w="2446663">
                  <a:extLst>
                    <a:ext uri="{9D8B030D-6E8A-4147-A177-3AD203B41FA5}">
                      <a16:colId xmlns:a16="http://schemas.microsoft.com/office/drawing/2014/main" val="1893873415"/>
                    </a:ext>
                  </a:extLst>
                </a:gridCol>
                <a:gridCol w="2446663">
                  <a:extLst>
                    <a:ext uri="{9D8B030D-6E8A-4147-A177-3AD203B41FA5}">
                      <a16:colId xmlns:a16="http://schemas.microsoft.com/office/drawing/2014/main" val="2174406479"/>
                    </a:ext>
                  </a:extLst>
                </a:gridCol>
              </a:tblGrid>
              <a:tr h="2557601"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973777"/>
                  </a:ext>
                </a:extLst>
              </a:tr>
              <a:tr h="44651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200" dirty="0"/>
                        <a:t>Name (</a:t>
                      </a:r>
                      <a:r>
                        <a:rPr lang="en-US" altLang="ko-KR" sz="2200" i="1" dirty="0"/>
                        <a:t>tentative</a:t>
                      </a:r>
                      <a:r>
                        <a:rPr lang="en-US" altLang="ko-KR" sz="2200" dirty="0"/>
                        <a:t>)</a:t>
                      </a:r>
                      <a:endParaRPr lang="ko-KR" altLang="en-US" sz="2200" dirty="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Vanilla</a:t>
                      </a:r>
                      <a:endParaRPr lang="ko-KR" altLang="en-US" sz="2200" dirty="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3</a:t>
                      </a:r>
                      <a:r>
                        <a:rPr lang="en-US" altLang="ko-KR" sz="2200" baseline="30000" dirty="0"/>
                        <a:t>rd</a:t>
                      </a:r>
                      <a:r>
                        <a:rPr lang="en-US" altLang="ko-KR" sz="2200" dirty="0"/>
                        <a:t> Parties</a:t>
                      </a:r>
                      <a:endParaRPr lang="ko-KR" altLang="en-US" sz="2200" dirty="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err="1"/>
                        <a:t>Yahboom</a:t>
                      </a:r>
                      <a:endParaRPr lang="ko-KR" altLang="en-US" sz="2200" b="1" dirty="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664036"/>
                  </a:ext>
                </a:extLst>
              </a:tr>
              <a:tr h="44651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200" b="0" dirty="0"/>
                        <a:t>Common Feature</a:t>
                      </a:r>
                      <a:endParaRPr lang="ko-KR" altLang="en-US" sz="2200" b="0" dirty="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200" dirty="0"/>
                        <a:t>Remotely Programmable (</a:t>
                      </a:r>
                      <a:r>
                        <a:rPr lang="en-US" altLang="ko-KR" sz="2200" dirty="0" err="1"/>
                        <a:t>Jupyter</a:t>
                      </a:r>
                      <a:r>
                        <a:rPr lang="en-US" altLang="ko-KR" sz="2200" dirty="0"/>
                        <a:t> Lab)</a:t>
                      </a:r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DOF for 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838137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200" dirty="0"/>
                        <a:t>Hardware Provider(s)</a:t>
                      </a:r>
                      <a:endParaRPr lang="ko-KR" altLang="en-US" sz="2200" dirty="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None*</a:t>
                      </a:r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SparkFun</a:t>
                      </a:r>
                      <a:r>
                        <a:rPr lang="en-US" altLang="ko-KR" sz="2200" dirty="0"/>
                        <a:t>, etc.</a:t>
                      </a:r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Yahboom</a:t>
                      </a:r>
                      <a:endParaRPr lang="ko-KR" altLang="en-US" sz="2200" dirty="0"/>
                    </a:p>
                  </a:txBody>
                  <a:tcPr marL="110100" marR="110100" marT="55050" marB="5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930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7F8724-01EE-4804-B886-1606264378BB}"/>
              </a:ext>
            </a:extLst>
          </p:cNvPr>
          <p:cNvSpPr txBox="1"/>
          <p:nvPr/>
        </p:nvSpPr>
        <p:spPr>
          <a:xfrm>
            <a:off x="5132310" y="6492875"/>
            <a:ext cx="705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NVIDIA provides basic concepts and open-source software only</a:t>
            </a:r>
            <a:endParaRPr lang="ko-KR" altLang="en-US" dirty="0"/>
          </a:p>
        </p:txBody>
      </p:sp>
      <p:pic>
        <p:nvPicPr>
          <p:cNvPr id="7" name="그림 6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FB4C6100-5F68-4294-981A-870069F6B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4" t="4605" r="13551" b="5714"/>
          <a:stretch/>
        </p:blipFill>
        <p:spPr>
          <a:xfrm>
            <a:off x="4469749" y="1880219"/>
            <a:ext cx="1990726" cy="1883944"/>
          </a:xfrm>
          <a:prstGeom prst="rect">
            <a:avLst/>
          </a:prstGeom>
        </p:spPr>
      </p:pic>
      <p:pic>
        <p:nvPicPr>
          <p:cNvPr id="9" name="그림 8" descr="도구이(가) 표시된 사진&#10;&#10;자동 생성된 설명">
            <a:extLst>
              <a:ext uri="{FF2B5EF4-FFF2-40B4-BE49-F238E27FC236}">
                <a16:creationId xmlns:a16="http://schemas.microsoft.com/office/drawing/2014/main" id="{928EA8EA-4E29-472E-92B4-7387DEB0D5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5886" r="15841" b="4072"/>
          <a:stretch/>
        </p:blipFill>
        <p:spPr>
          <a:xfrm>
            <a:off x="9130876" y="1924571"/>
            <a:ext cx="1999184" cy="2083782"/>
          </a:xfrm>
          <a:prstGeom prst="rect">
            <a:avLst/>
          </a:prstGeom>
        </p:spPr>
      </p:pic>
      <p:pic>
        <p:nvPicPr>
          <p:cNvPr id="11" name="그림 10" descr="잔디깎는기계, 운송, 손수레이(가) 표시된 사진&#10;&#10;자동 생성된 설명">
            <a:extLst>
              <a:ext uri="{FF2B5EF4-FFF2-40B4-BE49-F238E27FC236}">
                <a16:creationId xmlns:a16="http://schemas.microsoft.com/office/drawing/2014/main" id="{17E6F9F5-E4D5-488E-A61A-8FE4CD8359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7" t="3747" r="23564" b="2782"/>
          <a:stretch/>
        </p:blipFill>
        <p:spPr>
          <a:xfrm>
            <a:off x="6550016" y="1924571"/>
            <a:ext cx="2286001" cy="20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3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0598-CC63-4146-8C20-ABC78EDD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Specifications of the </a:t>
            </a:r>
            <a:r>
              <a:rPr lang="en-US" altLang="ko-KR" b="1" i="1" dirty="0" err="1"/>
              <a:t>Yahboom</a:t>
            </a:r>
            <a:r>
              <a:rPr lang="en-US" altLang="ko-KR" b="1" dirty="0"/>
              <a:t> </a:t>
            </a:r>
            <a:r>
              <a:rPr lang="en-US" altLang="ko-KR" b="1" dirty="0" err="1"/>
              <a:t>JetBot</a:t>
            </a:r>
            <a:endParaRPr lang="ko-KR" altLang="en-US" b="1" dirty="0"/>
          </a:p>
        </p:txBody>
      </p:sp>
      <p:pic>
        <p:nvPicPr>
          <p:cNvPr id="3" name="그림 2" descr="도구이(가) 표시된 사진&#10;&#10;자동 생성된 설명">
            <a:extLst>
              <a:ext uri="{FF2B5EF4-FFF2-40B4-BE49-F238E27FC236}">
                <a16:creationId xmlns:a16="http://schemas.microsoft.com/office/drawing/2014/main" id="{7011B095-3EC5-4A7E-A20B-F4CB3CFF7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5886" r="15841" b="4072"/>
          <a:stretch/>
        </p:blipFill>
        <p:spPr>
          <a:xfrm>
            <a:off x="3844500" y="1768869"/>
            <a:ext cx="3794549" cy="3955120"/>
          </a:xfrm>
          <a:prstGeom prst="rect">
            <a:avLst/>
          </a:prstGeom>
        </p:spPr>
      </p:pic>
      <p:sp>
        <p:nvSpPr>
          <p:cNvPr id="4" name="설명선: 굽은 선(강조선) 3">
            <a:extLst>
              <a:ext uri="{FF2B5EF4-FFF2-40B4-BE49-F238E27FC236}">
                <a16:creationId xmlns:a16="http://schemas.microsoft.com/office/drawing/2014/main" id="{D15BA477-6CED-460A-A43F-88029831EB84}"/>
              </a:ext>
            </a:extLst>
          </p:cNvPr>
          <p:cNvSpPr/>
          <p:nvPr/>
        </p:nvSpPr>
        <p:spPr>
          <a:xfrm>
            <a:off x="7215470" y="2157263"/>
            <a:ext cx="2995330" cy="45720"/>
          </a:xfrm>
          <a:prstGeom prst="accentCallout2">
            <a:avLst>
              <a:gd name="adj1" fmla="val -130682"/>
              <a:gd name="adj2" fmla="val 758"/>
              <a:gd name="adj3" fmla="val -98285"/>
              <a:gd name="adj4" fmla="val -4175"/>
              <a:gd name="adj5" fmla="val 201524"/>
              <a:gd name="adj6" fmla="val -858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2 or 3 </a:t>
            </a:r>
            <a:r>
              <a:rPr lang="en-US" altLang="ko-KR" b="1" dirty="0">
                <a:solidFill>
                  <a:sysClr val="windowText" lastClr="000000"/>
                </a:solidFill>
              </a:rPr>
              <a:t>DOF</a:t>
            </a:r>
            <a:r>
              <a:rPr lang="en-US" altLang="ko-KR" dirty="0">
                <a:solidFill>
                  <a:sysClr val="windowText" lastClr="000000"/>
                </a:solidFill>
              </a:rPr>
              <a:t> for the camera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설명선: 굽은 선(강조선) 5">
            <a:extLst>
              <a:ext uri="{FF2B5EF4-FFF2-40B4-BE49-F238E27FC236}">
                <a16:creationId xmlns:a16="http://schemas.microsoft.com/office/drawing/2014/main" id="{8D3D8177-3CC9-4479-AE21-313F9299D593}"/>
              </a:ext>
            </a:extLst>
          </p:cNvPr>
          <p:cNvSpPr/>
          <p:nvPr/>
        </p:nvSpPr>
        <p:spPr>
          <a:xfrm>
            <a:off x="6080315" y="5539497"/>
            <a:ext cx="2995330" cy="45719"/>
          </a:xfrm>
          <a:prstGeom prst="accentCallout2">
            <a:avLst>
              <a:gd name="adj1" fmla="val 211652"/>
              <a:gd name="adj2" fmla="val 758"/>
              <a:gd name="adj3" fmla="val 190304"/>
              <a:gd name="adj4" fmla="val -3857"/>
              <a:gd name="adj5" fmla="val -560165"/>
              <a:gd name="adj6" fmla="val -101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RGB strips (Programmable)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설명선: 굽은 선(강조선) 7">
            <a:extLst>
              <a:ext uri="{FF2B5EF4-FFF2-40B4-BE49-F238E27FC236}">
                <a16:creationId xmlns:a16="http://schemas.microsoft.com/office/drawing/2014/main" id="{EF1FE276-8C13-439F-9DE7-C98311A32EF5}"/>
              </a:ext>
            </a:extLst>
          </p:cNvPr>
          <p:cNvSpPr/>
          <p:nvPr/>
        </p:nvSpPr>
        <p:spPr>
          <a:xfrm>
            <a:off x="838200" y="3531527"/>
            <a:ext cx="3335991" cy="60592"/>
          </a:xfrm>
          <a:prstGeom prst="accentCallout2">
            <a:avLst>
              <a:gd name="adj1" fmla="val -4923"/>
              <a:gd name="adj2" fmla="val 100120"/>
              <a:gd name="adj3" fmla="val -9080"/>
              <a:gd name="adj4" fmla="val 106302"/>
              <a:gd name="adj5" fmla="val 198866"/>
              <a:gd name="adj6" fmla="val 11137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Jetson Nano 4GB (A02 or B01)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3235F-4A9A-4D23-8A76-FD58D75A4259}"/>
              </a:ext>
            </a:extLst>
          </p:cNvPr>
          <p:cNvSpPr txBox="1"/>
          <p:nvPr/>
        </p:nvSpPr>
        <p:spPr>
          <a:xfrm>
            <a:off x="5991905" y="6484282"/>
            <a:ext cx="620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Documentation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https://www.yahboom.net/study/JETBOT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6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0598-CC63-4146-8C20-ABC78EDD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Exist projects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E4A4BC-368C-438F-B183-512F237509BA}"/>
              </a:ext>
            </a:extLst>
          </p:cNvPr>
          <p:cNvGrpSpPr/>
          <p:nvPr/>
        </p:nvGrpSpPr>
        <p:grpSpPr>
          <a:xfrm>
            <a:off x="838200" y="1505555"/>
            <a:ext cx="5256247" cy="1783855"/>
            <a:chOff x="838200" y="1690688"/>
            <a:chExt cx="5256247" cy="17838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FE973E-54C1-46C4-BEB4-B4141CEB0F9E}"/>
                </a:ext>
              </a:extLst>
            </p:cNvPr>
            <p:cNvSpPr txBox="1"/>
            <p:nvPr/>
          </p:nvSpPr>
          <p:spPr>
            <a:xfrm>
              <a:off x="838200" y="2274214"/>
              <a:ext cx="52562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2400" dirty="0"/>
                <a:t>Collision avoidance (Classification)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400" dirty="0"/>
                <a:t>Road following (Regression)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400" dirty="0"/>
                <a:t>Object following</a:t>
              </a:r>
              <a:endParaRPr lang="ko-KR" altLang="en-US" sz="2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E55B27-BBD9-498E-9A4D-C06F0192364C}"/>
                </a:ext>
              </a:extLst>
            </p:cNvPr>
            <p:cNvSpPr txBox="1"/>
            <p:nvPr/>
          </p:nvSpPr>
          <p:spPr>
            <a:xfrm>
              <a:off x="838200" y="1690688"/>
              <a:ext cx="50686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err="1"/>
                <a:t>JetBot</a:t>
              </a:r>
              <a:r>
                <a:rPr lang="en-US" altLang="ko-KR" sz="3200" b="1" dirty="0"/>
                <a:t> tutorials (NVIDIA)</a:t>
              </a:r>
              <a:endParaRPr lang="ko-KR" altLang="en-US" sz="3200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1A2345-8324-4F60-9FD0-2E77D0E33EBD}"/>
              </a:ext>
            </a:extLst>
          </p:cNvPr>
          <p:cNvSpPr txBox="1"/>
          <p:nvPr/>
        </p:nvSpPr>
        <p:spPr>
          <a:xfrm>
            <a:off x="838200" y="3395415"/>
            <a:ext cx="54419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JetBot</a:t>
            </a:r>
            <a:r>
              <a:rPr lang="en-US" altLang="ko-KR" sz="3200" b="1" dirty="0"/>
              <a:t> tutorials (</a:t>
            </a:r>
            <a:r>
              <a:rPr lang="en-US" altLang="ko-KR" sz="3200" b="1" dirty="0" err="1"/>
              <a:t>Yahboom</a:t>
            </a:r>
            <a:r>
              <a:rPr lang="en-US" altLang="ko-KR" sz="3200" b="1" dirty="0"/>
              <a:t>)</a:t>
            </a:r>
          </a:p>
          <a:p>
            <a:endParaRPr lang="ko-KR" alt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D023AD-CCE9-4554-B64A-5BDC02EB11B1}"/>
              </a:ext>
            </a:extLst>
          </p:cNvPr>
          <p:cNvSpPr txBox="1"/>
          <p:nvPr/>
        </p:nvSpPr>
        <p:spPr>
          <a:xfrm>
            <a:off x="838200" y="3987437"/>
            <a:ext cx="2902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/>
              <a:t>Avoid obstacles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Automatic drive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Human detecting</a:t>
            </a:r>
          </a:p>
        </p:txBody>
      </p:sp>
    </p:spTree>
    <p:extLst>
      <p:ext uri="{BB962C8B-B14F-4D97-AF65-F5344CB8AC3E}">
        <p14:creationId xmlns:p14="http://schemas.microsoft.com/office/powerpoint/2010/main" val="35024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0598-CC63-4146-8C20-ABC78EDD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Existing projects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E4A4BC-368C-438F-B183-512F237509BA}"/>
              </a:ext>
            </a:extLst>
          </p:cNvPr>
          <p:cNvGrpSpPr/>
          <p:nvPr/>
        </p:nvGrpSpPr>
        <p:grpSpPr>
          <a:xfrm>
            <a:off x="838200" y="1505555"/>
            <a:ext cx="5256247" cy="1783855"/>
            <a:chOff x="838200" y="1690688"/>
            <a:chExt cx="5256247" cy="17838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FE973E-54C1-46C4-BEB4-B4141CEB0F9E}"/>
                </a:ext>
              </a:extLst>
            </p:cNvPr>
            <p:cNvSpPr txBox="1"/>
            <p:nvPr/>
          </p:nvSpPr>
          <p:spPr>
            <a:xfrm>
              <a:off x="838200" y="2274214"/>
              <a:ext cx="52562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2400" dirty="0">
                  <a:solidFill>
                    <a:srgbClr val="FF0000"/>
                  </a:solidFill>
                </a:rPr>
                <a:t>Collision avoidance (Classification)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400" dirty="0">
                  <a:solidFill>
                    <a:schemeClr val="accent6"/>
                  </a:solidFill>
                </a:rPr>
                <a:t>Road following (Regression)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400" dirty="0">
                  <a:solidFill>
                    <a:schemeClr val="accent5"/>
                  </a:solidFill>
                </a:rPr>
                <a:t>Object following</a:t>
              </a:r>
              <a:endParaRPr lang="ko-KR" alt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E55B27-BBD9-498E-9A4D-C06F0192364C}"/>
                </a:ext>
              </a:extLst>
            </p:cNvPr>
            <p:cNvSpPr txBox="1"/>
            <p:nvPr/>
          </p:nvSpPr>
          <p:spPr>
            <a:xfrm>
              <a:off x="838200" y="1690688"/>
              <a:ext cx="50686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err="1"/>
                <a:t>JetBot</a:t>
              </a:r>
              <a:r>
                <a:rPr lang="en-US" altLang="ko-KR" sz="3200" b="1" dirty="0"/>
                <a:t> tutorials (NVIDIA)</a:t>
              </a:r>
              <a:endParaRPr lang="ko-KR" altLang="en-US" sz="3200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1A2345-8324-4F60-9FD0-2E77D0E33EBD}"/>
              </a:ext>
            </a:extLst>
          </p:cNvPr>
          <p:cNvSpPr txBox="1"/>
          <p:nvPr/>
        </p:nvSpPr>
        <p:spPr>
          <a:xfrm>
            <a:off x="838200" y="3395415"/>
            <a:ext cx="54419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JetBot</a:t>
            </a:r>
            <a:r>
              <a:rPr lang="en-US" altLang="ko-KR" sz="3200" b="1" dirty="0"/>
              <a:t> tutorials (</a:t>
            </a:r>
            <a:r>
              <a:rPr lang="en-US" altLang="ko-KR" sz="3200" b="1" dirty="0" err="1"/>
              <a:t>Yahboom</a:t>
            </a:r>
            <a:r>
              <a:rPr lang="en-US" altLang="ko-KR" sz="3200" b="1" dirty="0"/>
              <a:t>)</a:t>
            </a:r>
          </a:p>
          <a:p>
            <a:endParaRPr lang="ko-KR" alt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D023AD-CCE9-4554-B64A-5BDC02EB11B1}"/>
              </a:ext>
            </a:extLst>
          </p:cNvPr>
          <p:cNvSpPr txBox="1"/>
          <p:nvPr/>
        </p:nvSpPr>
        <p:spPr>
          <a:xfrm>
            <a:off x="838200" y="3987437"/>
            <a:ext cx="290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rgbClr val="FF0000"/>
                </a:solidFill>
              </a:rPr>
              <a:t>Avoid obstacles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accent6"/>
                </a:solidFill>
              </a:rPr>
              <a:t>Automatic drive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accent5"/>
                </a:solidFill>
              </a:rPr>
              <a:t>Human detecting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5720861-F4BD-4D43-A85F-28B71EE2E6A9}"/>
              </a:ext>
            </a:extLst>
          </p:cNvPr>
          <p:cNvCxnSpPr>
            <a:cxnSpLocks/>
            <a:stCxn id="4" idx="3"/>
            <a:endCxn id="18" idx="3"/>
          </p:cNvCxnSpPr>
          <p:nvPr/>
        </p:nvCxnSpPr>
        <p:spPr>
          <a:xfrm flipH="1">
            <a:off x="3740598" y="2689246"/>
            <a:ext cx="2353849" cy="1898356"/>
          </a:xfrm>
          <a:prstGeom prst="bentConnector3">
            <a:avLst>
              <a:gd name="adj1" fmla="val -97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861994-C964-4D0B-AAC1-E5238AE3EA6B}"/>
              </a:ext>
            </a:extLst>
          </p:cNvPr>
          <p:cNvSpPr txBox="1"/>
          <p:nvPr/>
        </p:nvSpPr>
        <p:spPr>
          <a:xfrm>
            <a:off x="6358855" y="3453758"/>
            <a:ext cx="146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Refactorized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10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0598-CC63-4146-8C20-ABC78EDD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Existing projects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E4A4BC-368C-438F-B183-512F237509BA}"/>
              </a:ext>
            </a:extLst>
          </p:cNvPr>
          <p:cNvGrpSpPr/>
          <p:nvPr/>
        </p:nvGrpSpPr>
        <p:grpSpPr>
          <a:xfrm>
            <a:off x="838200" y="1505555"/>
            <a:ext cx="5256247" cy="1783855"/>
            <a:chOff x="838200" y="1690688"/>
            <a:chExt cx="5256247" cy="17838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FE973E-54C1-46C4-BEB4-B4141CEB0F9E}"/>
                </a:ext>
              </a:extLst>
            </p:cNvPr>
            <p:cNvSpPr txBox="1"/>
            <p:nvPr/>
          </p:nvSpPr>
          <p:spPr>
            <a:xfrm>
              <a:off x="838200" y="2274214"/>
              <a:ext cx="52562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2400" dirty="0"/>
                <a:t>Collision avoidance (Classification)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400" dirty="0"/>
                <a:t>Road following (Regression)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400" dirty="0"/>
                <a:t>Object following</a:t>
              </a:r>
              <a:endParaRPr lang="ko-KR" altLang="en-US" sz="2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E55B27-BBD9-498E-9A4D-C06F0192364C}"/>
                </a:ext>
              </a:extLst>
            </p:cNvPr>
            <p:cNvSpPr txBox="1"/>
            <p:nvPr/>
          </p:nvSpPr>
          <p:spPr>
            <a:xfrm>
              <a:off x="838200" y="1690688"/>
              <a:ext cx="50686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err="1"/>
                <a:t>JetBot</a:t>
              </a:r>
              <a:r>
                <a:rPr lang="en-US" altLang="ko-KR" sz="3200" b="1" dirty="0"/>
                <a:t> tutorials (NVIDIA)</a:t>
              </a:r>
              <a:endParaRPr lang="ko-KR" altLang="en-US" sz="32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C334BA2-5ABC-4740-8F02-C95C07F2E79B}"/>
              </a:ext>
            </a:extLst>
          </p:cNvPr>
          <p:cNvSpPr txBox="1"/>
          <p:nvPr/>
        </p:nvSpPr>
        <p:spPr>
          <a:xfrm flipH="1">
            <a:off x="7076438" y="2211308"/>
            <a:ext cx="23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ResNet18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PyTorch</a:t>
            </a:r>
            <a:r>
              <a:rPr lang="en-US" altLang="ko-KR" b="1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C89DA0-6BC3-436A-B017-56A8C1413F3C}"/>
              </a:ext>
            </a:extLst>
          </p:cNvPr>
          <p:cNvCxnSpPr/>
          <p:nvPr/>
        </p:nvCxnSpPr>
        <p:spPr>
          <a:xfrm>
            <a:off x="6094447" y="2296160"/>
            <a:ext cx="804193" cy="14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978BE2-1B03-40B5-8225-28329B83DDD9}"/>
              </a:ext>
            </a:extLst>
          </p:cNvPr>
          <p:cNvCxnSpPr/>
          <p:nvPr/>
        </p:nvCxnSpPr>
        <p:spPr>
          <a:xfrm flipV="1">
            <a:off x="5080000" y="2458720"/>
            <a:ext cx="1828800" cy="243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DA6476-B537-4527-AEC2-BAC3DB9A1688}"/>
              </a:ext>
            </a:extLst>
          </p:cNvPr>
          <p:cNvSpPr txBox="1"/>
          <p:nvPr/>
        </p:nvSpPr>
        <p:spPr>
          <a:xfrm>
            <a:off x="7076438" y="2580640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TensorRT</a:t>
            </a:r>
            <a:r>
              <a:rPr lang="en-US" altLang="ko-KR" dirty="0"/>
              <a:t> (optimizing)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DFE3B1-231B-4423-9B8B-4B14954177BE}"/>
              </a:ext>
            </a:extLst>
          </p:cNvPr>
          <p:cNvCxnSpPr>
            <a:cxnSpLocks/>
          </p:cNvCxnSpPr>
          <p:nvPr/>
        </p:nvCxnSpPr>
        <p:spPr>
          <a:xfrm>
            <a:off x="3606800" y="3117905"/>
            <a:ext cx="1010024" cy="12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9634C-AC26-4FA0-9A7B-8924C66E40AE}"/>
              </a:ext>
            </a:extLst>
          </p:cNvPr>
          <p:cNvSpPr txBox="1"/>
          <p:nvPr/>
        </p:nvSpPr>
        <p:spPr>
          <a:xfrm flipH="1">
            <a:off x="4626324" y="2837100"/>
            <a:ext cx="327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 set: </a:t>
            </a:r>
            <a:r>
              <a:rPr lang="en-US" altLang="ko-KR" dirty="0"/>
              <a:t>COCO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B877F-A278-4A34-8645-1A76A8EE0349}"/>
              </a:ext>
            </a:extLst>
          </p:cNvPr>
          <p:cNvSpPr txBox="1"/>
          <p:nvPr/>
        </p:nvSpPr>
        <p:spPr>
          <a:xfrm>
            <a:off x="4626324" y="3176538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TensorRT</a:t>
            </a:r>
            <a:r>
              <a:rPr lang="en-US" altLang="ko-KR" dirty="0"/>
              <a:t> (optimizing)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5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0598-CC63-4146-8C20-ABC78EDD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Exist projects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E4A4BC-368C-438F-B183-512F237509BA}"/>
              </a:ext>
            </a:extLst>
          </p:cNvPr>
          <p:cNvGrpSpPr/>
          <p:nvPr/>
        </p:nvGrpSpPr>
        <p:grpSpPr>
          <a:xfrm>
            <a:off x="838200" y="1505555"/>
            <a:ext cx="5256247" cy="1045191"/>
            <a:chOff x="838200" y="1690688"/>
            <a:chExt cx="5256247" cy="10451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FE973E-54C1-46C4-BEB4-B4141CEB0F9E}"/>
                </a:ext>
              </a:extLst>
            </p:cNvPr>
            <p:cNvSpPr txBox="1"/>
            <p:nvPr/>
          </p:nvSpPr>
          <p:spPr>
            <a:xfrm>
              <a:off x="838200" y="2274214"/>
              <a:ext cx="5256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2400" dirty="0"/>
                <a:t>Collision avoidance (Classification)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E55B27-BBD9-498E-9A4D-C06F0192364C}"/>
                </a:ext>
              </a:extLst>
            </p:cNvPr>
            <p:cNvSpPr txBox="1"/>
            <p:nvPr/>
          </p:nvSpPr>
          <p:spPr>
            <a:xfrm>
              <a:off x="838200" y="1690688"/>
              <a:ext cx="3178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err="1"/>
                <a:t>JetBot</a:t>
              </a:r>
              <a:r>
                <a:rPr lang="en-US" altLang="ko-KR" sz="3200" b="1" dirty="0"/>
                <a:t> tutorials</a:t>
              </a:r>
              <a:endParaRPr lang="ko-KR" altLang="en-US" sz="3200" b="1" dirty="0"/>
            </a:p>
          </p:txBody>
        </p:sp>
      </p:grpSp>
      <p:pic>
        <p:nvPicPr>
          <p:cNvPr id="7" name="온라인 미디어 6" title="Jetson AI Fundamentals - S2E3 - JetBot Collision Avoidance">
            <a:hlinkClick r:id="" action="ppaction://media"/>
            <a:extLst>
              <a:ext uri="{FF2B5EF4-FFF2-40B4-BE49-F238E27FC236}">
                <a16:creationId xmlns:a16="http://schemas.microsoft.com/office/drawing/2014/main" id="{FABBA6FD-0C0F-42C5-B102-24E552B563C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99270" y="2827432"/>
            <a:ext cx="5990354" cy="3384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5ECBD-DCF0-4B82-A0AB-55BF5A29EB2A}"/>
              </a:ext>
            </a:extLst>
          </p:cNvPr>
          <p:cNvSpPr txBox="1"/>
          <p:nvPr/>
        </p:nvSpPr>
        <p:spPr>
          <a:xfrm>
            <a:off x="609444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https://www.youtube.com/watch?v=mwOVFXkc1WI</a:t>
            </a:r>
          </a:p>
        </p:txBody>
      </p:sp>
    </p:spTree>
    <p:extLst>
      <p:ext uri="{BB962C8B-B14F-4D97-AF65-F5344CB8AC3E}">
        <p14:creationId xmlns:p14="http://schemas.microsoft.com/office/powerpoint/2010/main" val="322195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0598-CC63-4146-8C20-ABC78EDD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Exist projects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E4A4BC-368C-438F-B183-512F237509BA}"/>
              </a:ext>
            </a:extLst>
          </p:cNvPr>
          <p:cNvGrpSpPr/>
          <p:nvPr/>
        </p:nvGrpSpPr>
        <p:grpSpPr>
          <a:xfrm>
            <a:off x="838200" y="1505555"/>
            <a:ext cx="4369722" cy="1045191"/>
            <a:chOff x="838200" y="1690688"/>
            <a:chExt cx="4369722" cy="10451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FE973E-54C1-46C4-BEB4-B4141CEB0F9E}"/>
                </a:ext>
              </a:extLst>
            </p:cNvPr>
            <p:cNvSpPr txBox="1"/>
            <p:nvPr/>
          </p:nvSpPr>
          <p:spPr>
            <a:xfrm>
              <a:off x="838200" y="2274214"/>
              <a:ext cx="43697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2400" dirty="0"/>
                <a:t>Road following (Regression)</a:t>
              </a:r>
              <a:endParaRPr lang="ko-KR" altLang="en-US" sz="2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E55B27-BBD9-498E-9A4D-C06F0192364C}"/>
                </a:ext>
              </a:extLst>
            </p:cNvPr>
            <p:cNvSpPr txBox="1"/>
            <p:nvPr/>
          </p:nvSpPr>
          <p:spPr>
            <a:xfrm>
              <a:off x="838200" y="1690688"/>
              <a:ext cx="3178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err="1"/>
                <a:t>JetBot</a:t>
              </a:r>
              <a:r>
                <a:rPr lang="en-US" altLang="ko-KR" sz="3200" b="1" dirty="0"/>
                <a:t> tutorials</a:t>
              </a:r>
              <a:endParaRPr lang="ko-KR" altLang="en-US" sz="32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B686FA-9B9D-4F1A-BB4E-CF2B28741706}"/>
              </a:ext>
            </a:extLst>
          </p:cNvPr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https://www.youtube.com/watch?v=VY7m4lPIOj0</a:t>
            </a:r>
          </a:p>
        </p:txBody>
      </p:sp>
      <p:pic>
        <p:nvPicPr>
          <p:cNvPr id="8" name="온라인 미디어 7" title="Jetson AI Fundamentals - S2E4 - JetBot Road Following">
            <a:hlinkClick r:id="" action="ppaction://media"/>
            <a:extLst>
              <a:ext uri="{FF2B5EF4-FFF2-40B4-BE49-F238E27FC236}">
                <a16:creationId xmlns:a16="http://schemas.microsoft.com/office/drawing/2014/main" id="{0E6ED7F6-706C-4B88-BEFB-6734A13105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63673" y="2812921"/>
            <a:ext cx="6264654" cy="35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552</Words>
  <Application>Microsoft Office PowerPoint</Application>
  <PresentationFormat>와이드스크린</PresentationFormat>
  <Paragraphs>91</Paragraphs>
  <Slides>11</Slides>
  <Notes>7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JetBot Search Report</vt:lpstr>
      <vt:lpstr>What is JetBot?</vt:lpstr>
      <vt:lpstr>Types of JetBot</vt:lpstr>
      <vt:lpstr>Specifications of the Yahboom JetBot</vt:lpstr>
      <vt:lpstr>Exist projects</vt:lpstr>
      <vt:lpstr>Existing projects</vt:lpstr>
      <vt:lpstr>Existing projects</vt:lpstr>
      <vt:lpstr>Exist projects</vt:lpstr>
      <vt:lpstr>Exist projects</vt:lpstr>
      <vt:lpstr>Exist projects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JETBOT Project Drafts</dc:title>
  <dc:creator>박 재우</dc:creator>
  <cp:lastModifiedBy>박 재우</cp:lastModifiedBy>
  <cp:revision>34</cp:revision>
  <dcterms:created xsi:type="dcterms:W3CDTF">2021-01-14T01:44:34Z</dcterms:created>
  <dcterms:modified xsi:type="dcterms:W3CDTF">2021-01-18T00:58:09Z</dcterms:modified>
</cp:coreProperties>
</file>