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6" r:id="rId5"/>
    <p:sldId id="258" r:id="rId6"/>
    <p:sldId id="264" r:id="rId7"/>
    <p:sldId id="259" r:id="rId8"/>
    <p:sldId id="260" r:id="rId9"/>
    <p:sldId id="265"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45B97-A178-4CB0-9B01-DF359D4E7AAE}" v="2871" dt="2020-03-21T22:42:21.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custT="1"/>
      <dgm:spPr/>
      <dgm:t>
        <a:bodyPr/>
        <a:lstStyle/>
        <a:p>
          <a:r>
            <a:rPr lang="en-US" sz="3600" b="1" dirty="0">
              <a:solidFill>
                <a:schemeClr val="tx1"/>
              </a:solidFill>
              <a:latin typeface="Tahoma" panose="020B0604030504040204" pitchFamily="34" charset="0"/>
              <a:ea typeface="Tahoma" panose="020B0604030504040204" pitchFamily="34" charset="0"/>
              <a:cs typeface="Tahoma" panose="020B0604030504040204" pitchFamily="34" charset="0"/>
            </a:rPr>
            <a:t>Content Based</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Tightly depends on user test</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custT="1"/>
      <dgm:spPr/>
      <dgm:t>
        <a:bodyPr/>
        <a:lstStyle/>
        <a:p>
          <a:r>
            <a:rPr lang="en-US" sz="3600" b="1" dirty="0">
              <a:solidFill>
                <a:schemeClr val="tx1"/>
              </a:solidFill>
              <a:latin typeface="Tahoma" panose="020B0604030504040204" pitchFamily="34" charset="0"/>
              <a:ea typeface="Tahoma" panose="020B0604030504040204" pitchFamily="34" charset="0"/>
              <a:cs typeface="Tahoma" panose="020B0604030504040204" pitchFamily="34" charset="0"/>
            </a:rPr>
            <a:t>Collaborative Filter Based</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User from the same neighborhood with same common preference</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A84AA4D5-2E69-4308-B848-AF7C866DBA37}">
      <dgm:prSet phldrT="[Text]" custT="1"/>
      <dgm:spPr/>
      <dgm:t>
        <a:bodyPr/>
        <a:lstStyle/>
        <a:p>
          <a:pPr>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Can suggest Venue from never visited category</a:t>
          </a:r>
        </a:p>
      </dgm:t>
    </dgm:pt>
    <dgm:pt modelId="{5AA60D0F-7C99-4FA0-90CA-9CD92DBEF3B7}" type="parTrans" cxnId="{E785B928-0A23-43BA-9D0D-4355335BED79}">
      <dgm:prSet/>
      <dgm:spPr/>
      <dgm:t>
        <a:bodyPr/>
        <a:lstStyle/>
        <a:p>
          <a:endParaRPr lang="en-US"/>
        </a:p>
      </dgm:t>
    </dgm:pt>
    <dgm:pt modelId="{195A1AC7-FDFE-47D0-B6D9-46AB9BA4736B}" type="sibTrans" cxnId="{E785B928-0A23-43BA-9D0D-4355335BED79}">
      <dgm:prSet/>
      <dgm:spPr/>
      <dgm:t>
        <a:bodyPr/>
        <a:lstStyle/>
        <a:p>
          <a:endParaRPr lang="en-US"/>
        </a:p>
      </dgm:t>
    </dgm:pt>
    <dgm:pt modelId="{F82601E6-6FF6-41B5-BDEF-C0E73D0B30BE}">
      <dgm:prSet phldrT="[Text]" custT="1"/>
      <dgm:spPr/>
      <dgm:t>
        <a:bodyPr/>
        <a:lstStyle/>
        <a:p>
          <a:pPr>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Best suitable for conservative customer, who want to explore new venue within same test type</a:t>
          </a:r>
        </a:p>
      </dgm:t>
    </dgm:pt>
    <dgm:pt modelId="{936C8FEA-0125-468F-AC7E-0D933F696D03}" type="parTrans" cxnId="{1FCB23E5-E983-4435-8A6F-78F13DE6D873}">
      <dgm:prSet/>
      <dgm:spPr/>
      <dgm:t>
        <a:bodyPr/>
        <a:lstStyle/>
        <a:p>
          <a:endParaRPr lang="en-US"/>
        </a:p>
      </dgm:t>
    </dgm:pt>
    <dgm:pt modelId="{EAEC7697-68BC-4B26-A3B6-9BD23217CF44}" type="sibTrans" cxnId="{1FCB23E5-E983-4435-8A6F-78F13DE6D873}">
      <dgm:prSet/>
      <dgm:spPr/>
      <dgm:t>
        <a:bodyPr/>
        <a:lstStyle/>
        <a:p>
          <a:endParaRPr lang="en-US"/>
        </a:p>
      </dgm:t>
    </dgm:pt>
    <dgm:pt modelId="{26ECA639-0A60-4D96-A34B-F5ACC75DAA0C}">
      <dgm:prSet phldrT="[Text]" custT="1"/>
      <dgm:spPr/>
      <dgm:t>
        <a:bodyPr/>
        <a:lstStyle/>
        <a:p>
          <a:pPr>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Best suitable for </a:t>
          </a:r>
          <a:r>
            <a:rPr lang="en-US" sz="24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adventurous customer, who want to try out new venue outside of their test</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21A9661A-79D9-4112-AD09-2FA831E633E6}">
      <dgm:prSet phldrT="[Text]" custT="1"/>
      <dgm:spPr/>
      <dgm:t>
        <a:bodyPr/>
        <a:lstStyle/>
        <a:p>
          <a:pPr>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rPr>
            <a:t>Unable to recommends venue from new category</a:t>
          </a:r>
        </a:p>
      </dgm:t>
    </dgm:pt>
    <dgm:pt modelId="{87FF505B-A63D-4CFA-ACE5-AF042462965E}" type="parTrans" cxnId="{D15636E5-5FF9-4DE2-AEAF-69C0E4E317E4}">
      <dgm:prSet/>
      <dgm:spPr/>
      <dgm:t>
        <a:bodyPr/>
        <a:lstStyle/>
        <a:p>
          <a:endParaRPr lang="en-US"/>
        </a:p>
      </dgm:t>
    </dgm:pt>
    <dgm:pt modelId="{4C9D517B-00AC-474F-A61C-CC5BCB2203EA}" type="sibTrans" cxnId="{D15636E5-5FF9-4DE2-AEAF-69C0E4E317E4}">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6A7E9B15-9985-4E67-A160-18A6321CB82C}" type="presOf" srcId="{21A9661A-79D9-4112-AD09-2FA831E633E6}" destId="{17CA1487-CDD9-4364-92F6-A11DBDAFE16C}" srcOrd="0" destOrd="1" presId="urn:microsoft.com/office/officeart/2005/8/layout/hList1"/>
    <dgm:cxn modelId="{E785B928-0A23-43BA-9D0D-4355335BED79}" srcId="{ABA77F75-8642-4931-8D7E-BE6C6DB9940D}" destId="{A84AA4D5-2E69-4308-B848-AF7C866DBA37}" srcOrd="1" destOrd="0" parTransId="{5AA60D0F-7C99-4FA0-90CA-9CD92DBEF3B7}" sibTransId="{195A1AC7-FDFE-47D0-B6D9-46AB9BA473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AE6FB6CA-9639-462E-96F4-59A30B62D0EB}" type="presOf" srcId="{F82601E6-6FF6-41B5-BDEF-C0E73D0B30BE}"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1FCB23E5-E983-4435-8A6F-78F13DE6D873}" srcId="{6857B86A-DEC1-407C-A1BB-5BF9ACCBCA6A}" destId="{F82601E6-6FF6-41B5-BDEF-C0E73D0B30BE}" srcOrd="2" destOrd="0" parTransId="{936C8FEA-0125-468F-AC7E-0D933F696D03}" sibTransId="{EAEC7697-68BC-4B26-A3B6-9BD23217CF44}"/>
    <dgm:cxn modelId="{D15636E5-5FF9-4DE2-AEAF-69C0E4E317E4}" srcId="{6857B86A-DEC1-407C-A1BB-5BF9ACCBCA6A}" destId="{21A9661A-79D9-4112-AD09-2FA831E633E6}" srcOrd="1" destOrd="0" parTransId="{87FF505B-A63D-4CFA-ACE5-AF042462965E}" sibTransId="{4C9D517B-00AC-474F-A61C-CC5BCB2203EA}"/>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55" y="19910"/>
          <a:ext cx="5287072" cy="1699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Content Based</a:t>
          </a:r>
        </a:p>
      </dsp:txBody>
      <dsp:txXfrm>
        <a:off x="55" y="19910"/>
        <a:ext cx="5287072" cy="1699200"/>
      </dsp:txXfrm>
    </dsp:sp>
    <dsp:sp modelId="{17CA1487-CDD9-4364-92F6-A11DBDAFE16C}">
      <dsp:nvSpPr>
        <dsp:cNvPr id="0" name=""/>
        <dsp:cNvSpPr/>
      </dsp:nvSpPr>
      <dsp:spPr>
        <a:xfrm>
          <a:off x="55" y="1719110"/>
          <a:ext cx="5287072" cy="27532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Tightly depends on user test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Unable to recommends venue from new category</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Best suitable for conservative customer, who want to explore new venue within same test type</a:t>
          </a:r>
        </a:p>
      </dsp:txBody>
      <dsp:txXfrm>
        <a:off x="55" y="1719110"/>
        <a:ext cx="5287072" cy="2753234"/>
      </dsp:txXfrm>
    </dsp:sp>
    <dsp:sp modelId="{055A5EAB-EAE0-4501-8649-31F112FF9AD5}">
      <dsp:nvSpPr>
        <dsp:cNvPr id="0" name=""/>
        <dsp:cNvSpPr/>
      </dsp:nvSpPr>
      <dsp:spPr>
        <a:xfrm>
          <a:off x="6027318" y="19910"/>
          <a:ext cx="5287072" cy="1699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Collaborative Filter Based</a:t>
          </a:r>
        </a:p>
      </dsp:txBody>
      <dsp:txXfrm>
        <a:off x="6027318" y="19910"/>
        <a:ext cx="5287072" cy="1699200"/>
      </dsp:txXfrm>
    </dsp:sp>
    <dsp:sp modelId="{E4FD5043-5612-43C5-B6AE-CCD431549399}">
      <dsp:nvSpPr>
        <dsp:cNvPr id="0" name=""/>
        <dsp:cNvSpPr/>
      </dsp:nvSpPr>
      <dsp:spPr>
        <a:xfrm>
          <a:off x="6027318" y="1719110"/>
          <a:ext cx="5287072" cy="27532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User from the same neighborhood with same common preference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Can suggest Venue from never visited category</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Best suitable for </a:t>
          </a:r>
          <a:r>
            <a:rPr lang="en-US" sz="24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adventurous customer, who want to try out new venue outside of their test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6027318" y="1719110"/>
        <a:ext cx="5287072" cy="27532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3/21/2020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4000" dirty="0">
                <a:latin typeface="Rockwell" panose="02060603020205020403" pitchFamily="18" charset="0"/>
              </a:rPr>
              <a:t>Recommending best suitable venues for food lovers </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4086578"/>
            <a:ext cx="8791575" cy="451555"/>
          </a:xfrm>
        </p:spPr>
        <p:txBody>
          <a:bodyPr>
            <a:normAutofit fontScale="925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March 20</a:t>
            </a:r>
            <a:r>
              <a:rPr lang="en-US" sz="2400" baseline="30000" dirty="0">
                <a:latin typeface="Tahoma" panose="020B0604030504040204" pitchFamily="34" charset="0"/>
                <a:ea typeface="Tahoma" panose="020B0604030504040204" pitchFamily="34" charset="0"/>
                <a:cs typeface="Tahoma" panose="020B0604030504040204" pitchFamily="34" charset="0"/>
              </a:rPr>
              <a:t>th</a:t>
            </a:r>
            <a:r>
              <a:rPr lang="en-US" sz="2400" dirty="0">
                <a:latin typeface="Tahoma" panose="020B0604030504040204" pitchFamily="34" charset="0"/>
                <a:ea typeface="Tahoma" panose="020B0604030504040204" pitchFamily="34" charset="0"/>
                <a:cs typeface="Tahoma" panose="020B0604030504040204" pitchFamily="34" charset="0"/>
              </a:rPr>
              <a:t> 2020</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latin typeface="Rockwell" panose="02060603020205020403" pitchFamily="18" charset="0"/>
              </a:rPr>
              <a:t>Identifying best suit try out venue is important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All the venues (restaurants) are evaluated by local media advertisements, word of mouths from friends or family or via various medias or likes / ratings published by past customers</a:t>
            </a:r>
          </a:p>
          <a:p>
            <a:r>
              <a:rPr lang="en-US" dirty="0">
                <a:latin typeface="Tahoma" panose="020B0604030504040204" pitchFamily="34" charset="0"/>
                <a:ea typeface="Tahoma" panose="020B0604030504040204" pitchFamily="34" charset="0"/>
                <a:cs typeface="Tahoma" panose="020B0604030504040204" pitchFamily="34" charset="0"/>
              </a:rPr>
              <a:t>Understanding customer’s test and identifying best suitable venues increase odds on customer having highly satisfactory experience during his/her first visit</a:t>
            </a:r>
          </a:p>
          <a:p>
            <a:r>
              <a:rPr lang="en-US" dirty="0">
                <a:latin typeface="Tahoma" panose="020B0604030504040204" pitchFamily="34" charset="0"/>
                <a:ea typeface="Tahoma" panose="020B0604030504040204" pitchFamily="34" charset="0"/>
                <a:cs typeface="Tahoma" panose="020B0604030504040204" pitchFamily="34" charset="0"/>
              </a:rPr>
              <a:t>Venue owner may have interest as well</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latin typeface="Rockwell" panose="02060603020205020403" pitchFamily="18" charset="0"/>
              </a:rPr>
              <a:t>Data acquisition and preparation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61068"/>
            <a:ext cx="9905999" cy="4478414"/>
          </a:xfrm>
        </p:spPr>
        <p:txBody>
          <a:bodyPr>
            <a:normAutofit fontScale="700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Wikipedia – List the major cities of Oklahoma</a:t>
            </a:r>
          </a:p>
          <a:p>
            <a:r>
              <a:rPr lang="en-US" dirty="0">
                <a:latin typeface="Tahoma" panose="020B0604030504040204" pitchFamily="34" charset="0"/>
                <a:ea typeface="Tahoma" panose="020B0604030504040204" pitchFamily="34" charset="0"/>
                <a:cs typeface="Tahoma" panose="020B0604030504040204" pitchFamily="34" charset="0"/>
              </a:rPr>
              <a:t>Foursquare APIS</a:t>
            </a:r>
          </a:p>
          <a:p>
            <a:pPr lvl="1"/>
            <a:r>
              <a:rPr lang="en-US" dirty="0">
                <a:latin typeface="Tahoma" panose="020B0604030504040204" pitchFamily="34" charset="0"/>
                <a:ea typeface="Tahoma" panose="020B0604030504040204" pitchFamily="34" charset="0"/>
                <a:cs typeface="Tahoma" panose="020B0604030504040204" pitchFamily="34" charset="0"/>
              </a:rPr>
              <a:t>“Explore” – Venues list from point of interest locations</a:t>
            </a:r>
          </a:p>
          <a:p>
            <a:pPr lvl="1"/>
            <a:r>
              <a:rPr lang="en-US" dirty="0">
                <a:latin typeface="Tahoma" panose="020B0604030504040204" pitchFamily="34" charset="0"/>
                <a:ea typeface="Tahoma" panose="020B0604030504040204" pitchFamily="34" charset="0"/>
                <a:cs typeface="Tahoma" panose="020B0604030504040204" pitchFamily="34" charset="0"/>
              </a:rPr>
              <a:t>“Venue” – Venue’s details</a:t>
            </a:r>
          </a:p>
          <a:p>
            <a:pPr lvl="1"/>
            <a:r>
              <a:rPr lang="en-US" dirty="0">
                <a:latin typeface="Tahoma" panose="020B0604030504040204" pitchFamily="34" charset="0"/>
                <a:ea typeface="Tahoma" panose="020B0604030504040204" pitchFamily="34" charset="0"/>
                <a:cs typeface="Tahoma" panose="020B0604030504040204" pitchFamily="34" charset="0"/>
              </a:rPr>
              <a:t>“Likes” – User likes counts for a point of interest venues</a:t>
            </a:r>
          </a:p>
          <a:p>
            <a:r>
              <a:rPr lang="en-US" dirty="0">
                <a:latin typeface="Tahoma" panose="020B0604030504040204" pitchFamily="34" charset="0"/>
                <a:ea typeface="Tahoma" panose="020B0604030504040204" pitchFamily="34" charset="0"/>
                <a:cs typeface="Tahoma" panose="020B0604030504040204" pitchFamily="34" charset="0"/>
              </a:rPr>
              <a:t>Some of the unwanted categories and duplicate venues are ignored, default values are populated for missing key features</a:t>
            </a:r>
          </a:p>
          <a:p>
            <a:r>
              <a:rPr lang="en-US" dirty="0">
                <a:latin typeface="Tahoma" panose="020B0604030504040204" pitchFamily="34" charset="0"/>
                <a:ea typeface="Tahoma" panose="020B0604030504040204" pitchFamily="34" charset="0"/>
                <a:cs typeface="Tahoma" panose="020B0604030504040204" pitchFamily="34" charset="0"/>
              </a:rPr>
              <a:t>7 features are used by recommender systems</a:t>
            </a:r>
          </a:p>
          <a:p>
            <a:r>
              <a:rPr lang="en-US" dirty="0">
                <a:latin typeface="Tahoma" panose="020B0604030504040204" pitchFamily="34" charset="0"/>
                <a:ea typeface="Tahoma" panose="020B0604030504040204" pitchFamily="34" charset="0"/>
                <a:cs typeface="Tahoma" panose="020B0604030504040204" pitchFamily="34" charset="0"/>
              </a:rPr>
              <a:t>Total 840 venues representing 74 categories are selected from 5 major cities of Oklahoma</a:t>
            </a:r>
          </a:p>
          <a:p>
            <a:r>
              <a:rPr lang="en-US" dirty="0">
                <a:latin typeface="Tahoma" panose="020B0604030504040204" pitchFamily="34" charset="0"/>
                <a:ea typeface="Tahoma" panose="020B0604030504040204" pitchFamily="34" charset="0"/>
                <a:cs typeface="Tahoma" panose="020B0604030504040204" pitchFamily="34" charset="0"/>
              </a:rPr>
              <a:t>23,557 user likes records from 7,390 users are considered for analysis</a:t>
            </a:r>
          </a:p>
          <a:p>
            <a:r>
              <a:rPr lang="en-US" dirty="0">
                <a:latin typeface="Tahoma" panose="020B0604030504040204" pitchFamily="34" charset="0"/>
                <a:ea typeface="Tahoma" panose="020B0604030504040204" pitchFamily="34" charset="0"/>
                <a:cs typeface="Tahoma" panose="020B0604030504040204" pitchFamily="34" charset="0"/>
              </a:rPr>
              <a:t>One of the user e.g. user id = 85997014 is considered as active user by recommendation systems to identify best suitable venues</a:t>
            </a:r>
          </a:p>
        </p:txBody>
      </p:sp>
    </p:spTree>
    <p:extLst>
      <p:ext uri="{BB962C8B-B14F-4D97-AF65-F5344CB8AC3E}">
        <p14:creationId xmlns:p14="http://schemas.microsoft.com/office/powerpoint/2010/main" val="6331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Recommendation systems</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908812835"/>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Venus and Active user likes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9905998" cy="3541714"/>
          </a:xfrm>
        </p:spPr>
        <p:txBody>
          <a:bodyPr>
            <a:normAutofit fontScale="92500" lnSpcReduction="10000"/>
          </a:bodyPr>
          <a:lstStyle/>
          <a:p>
            <a:r>
              <a:rPr lang="en-US" dirty="0"/>
              <a:t>Active user’s test and his/her rating to venue play important role for both recommendation systems. However, content-based recommender unable to recommend restaurant in different category if active user is never liked restaurant in that category. </a:t>
            </a:r>
          </a:p>
          <a:p>
            <a:r>
              <a:rPr lang="en-US" dirty="0"/>
              <a:t>Both systems heavily and positively depend on (higher) rating value. If active user has provided higher rating for a given category, content-based recommender assigns higher weightage to restaurant associated with that category and user based collaborative recommender give higher weightage to users who also highly satisfied with that restaurant.</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Venus and user like data availability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097088"/>
            <a:ext cx="9905998" cy="4281134"/>
          </a:xfrm>
        </p:spPr>
        <p:txBody>
          <a:bodyPr>
            <a:normAutofit fontScale="92500" lnSpcReduction="20000"/>
          </a:bodyPr>
          <a:lstStyle/>
          <a:p>
            <a:r>
              <a:rPr lang="en-US" dirty="0"/>
              <a:t>User based collaborative recommender unable to recommend venue if there is no like data available from other user for the venue which active users liked.</a:t>
            </a:r>
          </a:p>
          <a:p>
            <a:r>
              <a:rPr lang="en-US" dirty="0"/>
              <a:t>Active users have not liked venues from other cities, and most of the users in that city also have similar situation, content-based algorithm failed to suggest similar restaurant in other cities. </a:t>
            </a:r>
          </a:p>
          <a:p>
            <a:r>
              <a:rPr lang="en-US" dirty="0"/>
              <a:t>If some of the other users have liked restaurant in other cities, but very few likes are available, recommender unable to recommend restaurant from other city with high recommendation rank. </a:t>
            </a:r>
          </a:p>
          <a:p>
            <a:r>
              <a:rPr lang="en-US" dirty="0"/>
              <a:t>In summary user likes data availability, active user and other users common interest and location variety of liked venues played important role for recommender to suggest restaurant from other cities.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55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81304"/>
          </a:xfrm>
        </p:spPr>
        <p:txBody>
          <a:bodyPr>
            <a:normAutofit/>
          </a:bodyPr>
          <a:lstStyle/>
          <a:p>
            <a:r>
              <a:rPr lang="en-US" dirty="0">
                <a:latin typeface="Rockwell" panose="02060603020205020403" pitchFamily="18" charset="0"/>
              </a:rPr>
              <a:t>Outcome – Oklahoma City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727200"/>
            <a:ext cx="4198232" cy="4064001"/>
          </a:xfrm>
        </p:spPr>
        <p:txBody>
          <a:bodyPr>
            <a:normAutofit fontScale="92500" lnSpcReduction="20000"/>
          </a:bodyPr>
          <a:lstStyle/>
          <a:p>
            <a:r>
              <a:rPr lang="en-US" dirty="0"/>
              <a:t>Blue Circle with Brown fill – suggested by both recommender</a:t>
            </a:r>
          </a:p>
          <a:p>
            <a:r>
              <a:rPr lang="en-US" dirty="0"/>
              <a:t>Green Circle with green fee – User has rated / liked</a:t>
            </a:r>
          </a:p>
          <a:p>
            <a:r>
              <a:rPr lang="en-US" dirty="0"/>
              <a:t>Blue Circle with no fill – recommended by user-based collaborative filter recommender</a:t>
            </a:r>
          </a:p>
          <a:p>
            <a:r>
              <a:rPr lang="en-US" dirty="0"/>
              <a:t>Brown Circle with no fill - recommended by content-based collaborative filter recommender</a:t>
            </a:r>
          </a:p>
        </p:txBody>
      </p:sp>
      <p:pic>
        <p:nvPicPr>
          <p:cNvPr id="4" name="Picture 3">
            <a:extLst>
              <a:ext uri="{FF2B5EF4-FFF2-40B4-BE49-F238E27FC236}">
                <a16:creationId xmlns:a16="http://schemas.microsoft.com/office/drawing/2014/main" id="{A54DF4D5-9EEF-4A69-A5A0-F16868445159}"/>
              </a:ext>
            </a:extLst>
          </p:cNvPr>
          <p:cNvPicPr/>
          <p:nvPr/>
        </p:nvPicPr>
        <p:blipFill>
          <a:blip r:embed="rId2"/>
          <a:stretch>
            <a:fillRect/>
          </a:stretch>
        </p:blipFill>
        <p:spPr>
          <a:xfrm>
            <a:off x="5915378" y="1478844"/>
            <a:ext cx="6056487" cy="4414238"/>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928060"/>
          </a:xfrm>
        </p:spPr>
        <p:txBody>
          <a:bodyPr>
            <a:normAutofit/>
          </a:bodyPr>
          <a:lstStyle/>
          <a:p>
            <a:r>
              <a:rPr lang="en-US" dirty="0">
                <a:latin typeface="Rockwell" panose="02060603020205020403" pitchFamily="18" charset="0"/>
              </a:rPr>
              <a:t>Key observations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59058"/>
            <a:ext cx="9905999" cy="4032143"/>
          </a:xfrm>
        </p:spPr>
        <p:txBody>
          <a:bodyPr>
            <a:normAutofit lnSpcReduction="10000"/>
          </a:bodyPr>
          <a:lstStyle/>
          <a:p>
            <a:pPr lvl="1"/>
            <a:r>
              <a:rPr lang="en-US" sz="2200" dirty="0"/>
              <a:t>Only two venues are common in top 20 recommended venues by both recommenders</a:t>
            </a:r>
          </a:p>
          <a:p>
            <a:pPr lvl="1"/>
            <a:r>
              <a:rPr lang="en-US" sz="2200" dirty="0"/>
              <a:t>User-based collaborative recommender able to recommend top 2 restaurants from more categories than content-based recommender</a:t>
            </a:r>
          </a:p>
          <a:p>
            <a:pPr lvl="1"/>
            <a:r>
              <a:rPr lang="en-US" sz="2200" dirty="0"/>
              <a:t>User-based collaborative recommender has recommended venues from the category which was not visited by active user before</a:t>
            </a:r>
          </a:p>
          <a:p>
            <a:pPr lvl="1"/>
            <a:r>
              <a:rPr lang="en-US" sz="2200" dirty="0"/>
              <a:t>Top venues were different in both recommender systems</a:t>
            </a:r>
          </a:p>
          <a:p>
            <a:pPr lvl="1"/>
            <a:r>
              <a:rPr lang="en-US" sz="2200" dirty="0"/>
              <a:t>Nature of active user profile and availability other users profile play key role in outcome of both recommendation system. However, content based highly depends on former and collaborative filter bases system highly depends on later</a:t>
            </a:r>
          </a:p>
        </p:txBody>
      </p:sp>
    </p:spTree>
    <p:extLst>
      <p:ext uri="{BB962C8B-B14F-4D97-AF65-F5344CB8AC3E}">
        <p14:creationId xmlns:p14="http://schemas.microsoft.com/office/powerpoint/2010/main" val="29195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Conclusion and future directions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fontScale="70000" lnSpcReduction="20000"/>
          </a:bodyPr>
          <a:lstStyle/>
          <a:p>
            <a:pPr lvl="0"/>
            <a:r>
              <a:rPr lang="en-US" dirty="0">
                <a:latin typeface="Tahoma" panose="020B0604030504040204" pitchFamily="34" charset="0"/>
                <a:ea typeface="Tahoma" panose="020B0604030504040204" pitchFamily="34" charset="0"/>
                <a:cs typeface="Tahoma" panose="020B0604030504040204" pitchFamily="34" charset="0"/>
              </a:rPr>
              <a:t>Build two recommendation systems to identify best suitable recommendation venue list for active user</a:t>
            </a:r>
          </a:p>
          <a:p>
            <a:pPr lvl="0"/>
            <a:r>
              <a:rPr lang="en-US" dirty="0">
                <a:latin typeface="Tahoma" panose="020B0604030504040204" pitchFamily="34" charset="0"/>
                <a:ea typeface="Tahoma" panose="020B0604030504040204" pitchFamily="34" charset="0"/>
                <a:cs typeface="Tahoma" panose="020B0604030504040204" pitchFamily="34" charset="0"/>
              </a:rPr>
              <a:t>Both models outcome is highly depends on quality and coverage of available data</a:t>
            </a:r>
          </a:p>
          <a:p>
            <a:pPr lvl="0"/>
            <a:r>
              <a:rPr lang="en-US" dirty="0">
                <a:latin typeface="Tahoma" panose="020B0604030504040204" pitchFamily="34" charset="0"/>
                <a:ea typeface="Tahoma" panose="020B0604030504040204" pitchFamily="34" charset="0"/>
                <a:cs typeface="Tahoma" panose="020B0604030504040204" pitchFamily="34" charset="0"/>
              </a:rPr>
              <a:t>Both models suffers performance as you needs to rollout for large number active users. Further consideration e.g. hybrid approach need to made to tackle </a:t>
            </a:r>
            <a:r>
              <a:rPr lang="en-US">
                <a:latin typeface="Tahoma" panose="020B0604030504040204" pitchFamily="34" charset="0"/>
                <a:ea typeface="Tahoma" panose="020B0604030504040204" pitchFamily="34" charset="0"/>
                <a:cs typeface="Tahoma" panose="020B0604030504040204" pitchFamily="34" charset="0"/>
              </a:rPr>
              <a:t>performance issue</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Outcome can be improved by incorporating more futures</a:t>
            </a:r>
          </a:p>
          <a:p>
            <a:pPr lvl="1"/>
            <a:r>
              <a:rPr lang="en-US" dirty="0">
                <a:latin typeface="Tahoma" panose="020B0604030504040204" pitchFamily="34" charset="0"/>
                <a:ea typeface="Tahoma" panose="020B0604030504040204" pitchFamily="34" charset="0"/>
                <a:cs typeface="Tahoma" panose="020B0604030504040204" pitchFamily="34" charset="0"/>
              </a:rPr>
              <a:t>Actual rating data</a:t>
            </a:r>
          </a:p>
          <a:p>
            <a:pPr lvl="1"/>
            <a:r>
              <a:rPr lang="en-US" dirty="0">
                <a:latin typeface="Tahoma" panose="020B0604030504040204" pitchFamily="34" charset="0"/>
                <a:ea typeface="Tahoma" panose="020B0604030504040204" pitchFamily="34" charset="0"/>
                <a:cs typeface="Tahoma" panose="020B0604030504040204" pitchFamily="34" charset="0"/>
              </a:rPr>
              <a:t>Standardize menu data</a:t>
            </a:r>
          </a:p>
          <a:p>
            <a:pPr lvl="1"/>
            <a:r>
              <a:rPr lang="en-US" dirty="0">
                <a:latin typeface="Tahoma" panose="020B0604030504040204" pitchFamily="34" charset="0"/>
                <a:ea typeface="Tahoma" panose="020B0604030504040204" pitchFamily="34" charset="0"/>
                <a:cs typeface="Tahoma" panose="020B0604030504040204" pitchFamily="34" charset="0"/>
              </a:rPr>
              <a:t>Menu’ dishes ingredient data</a:t>
            </a:r>
          </a:p>
          <a:p>
            <a:pPr lvl="1"/>
            <a:r>
              <a:rPr lang="en-US" dirty="0">
                <a:latin typeface="Tahoma" panose="020B0604030504040204" pitchFamily="34" charset="0"/>
                <a:ea typeface="Tahoma" panose="020B0604030504040204" pitchFamily="34" charset="0"/>
                <a:cs typeface="Tahoma" panose="020B0604030504040204" pitchFamily="34" charset="0"/>
              </a:rPr>
              <a:t>Rating breakdown to measure various other dimensions e.g. customer service, layout, parking availability, waiting time etc.</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14A89AB11C004190094AFCD85C1B39" ma:contentTypeVersion="12" ma:contentTypeDescription="Create a new document." ma:contentTypeScope="" ma:versionID="7bb04dccf2ec346ad40bf1b3ef79f9a8">
  <xsd:schema xmlns:xsd="http://www.w3.org/2001/XMLSchema" xmlns:xs="http://www.w3.org/2001/XMLSchema" xmlns:p="http://schemas.microsoft.com/office/2006/metadata/properties" xmlns:ns3="293a54a6-75dc-491b-96f6-77a80542d202" xmlns:ns4="2173391a-c19d-45ed-9991-f60c3940d94e" targetNamespace="http://schemas.microsoft.com/office/2006/metadata/properties" ma:root="true" ma:fieldsID="053077e1b379b17d0576733ebc2f181e" ns3:_="" ns4:_="">
    <xsd:import namespace="293a54a6-75dc-491b-96f6-77a80542d202"/>
    <xsd:import namespace="2173391a-c19d-45ed-9991-f60c3940d9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AutoTags" minOccurs="0"/>
                <xsd:element ref="ns4:MediaServiceOCR"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a54a6-75dc-491b-96f6-77a80542d20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3391a-c19d-45ed-9991-f60c3940d9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173391a-c19d-45ed-9991-f60c3940d94e" xsi:nil="true"/>
  </documentManagement>
</p:properties>
</file>

<file path=customXml/itemProps1.xml><?xml version="1.0" encoding="utf-8"?>
<ds:datastoreItem xmlns:ds="http://schemas.openxmlformats.org/officeDocument/2006/customXml" ds:itemID="{87CA3FFD-0B2D-484F-AA1E-75130C5DC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3a54a6-75dc-491b-96f6-77a80542d202"/>
    <ds:schemaRef ds:uri="2173391a-c19d-45ed-9991-f60c3940d9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293a54a6-75dc-491b-96f6-77a80542d202"/>
    <ds:schemaRef ds:uri="http://purl.org/dc/terms/"/>
    <ds:schemaRef ds:uri="2173391a-c19d-45ed-9991-f60c3940d94e"/>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741</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Rockwell</vt:lpstr>
      <vt:lpstr>Tahoma</vt:lpstr>
      <vt:lpstr>Trebuchet MS</vt:lpstr>
      <vt:lpstr>Tw Cen MT</vt:lpstr>
      <vt:lpstr>Wingdings</vt:lpstr>
      <vt:lpstr>Circuit</vt:lpstr>
      <vt:lpstr>Recommending best suitable venues for food lovers </vt:lpstr>
      <vt:lpstr>Identifying best suit try out venue is important</vt:lpstr>
      <vt:lpstr>Data acquisition and preparation</vt:lpstr>
      <vt:lpstr>Recommendation systems</vt:lpstr>
      <vt:lpstr>Venus and Active user likes</vt:lpstr>
      <vt:lpstr>Venus and user like data availability</vt:lpstr>
      <vt:lpstr>Outcome – Oklahoma City</vt:lpstr>
      <vt:lpstr>Key observations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2020-03-07T16:53:46Z</dcterms:created>
  <dcterms:modified xsi:type="dcterms:W3CDTF">2020-03-21T22:42:21Z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0x010100A914A89AB11C004190094AFCD85C1B39</vt:lpwstr>
  </property>
</Properties>
</file>