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0" r:id="rId4"/>
    <p:sldId id="259" r:id="rId5"/>
    <p:sldId id="275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76" r:id="rId14"/>
    <p:sldId id="277" r:id="rId15"/>
    <p:sldId id="278" r:id="rId16"/>
    <p:sldId id="279" r:id="rId17"/>
    <p:sldId id="265" r:id="rId18"/>
    <p:sldId id="266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36C1F9-5D86-481E-B4D6-A5ED1EF0F686}" type="slidenum">
              <a:rPr lang="fr-FR" sz="1400" b="0" strike="noStrike" spc="-1">
                <a:latin typeface="Times New Roman"/>
              </a:rPr>
              <a:t>‹#›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462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latin typeface="Calibri"/>
              </a:rPr>
              <a:t>Cliquez pour modifier le style du titre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Constantia"/>
              </a:rPr>
              <a:t>Cliquez pour modifier les styles du texte du masque</a:t>
            </a:r>
          </a:p>
          <a:p>
            <a:pPr marL="640080" lvl="1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onstantia"/>
              </a:rPr>
              <a:t>Deuxième niveau</a:t>
            </a:r>
          </a:p>
          <a:p>
            <a:pPr marL="914400" lvl="2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latin typeface="Constantia"/>
              </a:rPr>
              <a:t>Troisième niveau</a:t>
            </a:r>
          </a:p>
          <a:p>
            <a:pPr marL="1188720" lvl="3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Quatrième niveau</a:t>
            </a:r>
          </a:p>
          <a:p>
            <a:pPr marL="1463040" lvl="4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Cinquième niveau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1/18/2018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© 2016 Pearson Education Inc.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980C172-11A2-4FCE-A828-B5D831D8CD07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6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9130" cy="6857999"/>
          </a:xfrm>
          <a:prstGeom prst="rect">
            <a:avLst/>
          </a:prstGeom>
        </p:spPr>
      </p:pic>
      <p:sp>
        <p:nvSpPr>
          <p:cNvPr id="52" name="TextShape 1"/>
          <p:cNvSpPr txBox="1"/>
          <p:nvPr/>
        </p:nvSpPr>
        <p:spPr>
          <a:xfrm>
            <a:off x="428760" y="1785960"/>
            <a:ext cx="8357760" cy="20714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50000"/>
              </a:lnSpc>
            </a:pPr>
            <a:r>
              <a:rPr lang="en-US" sz="4800" b="0" strike="noStrike" spc="-1" dirty="0">
                <a:solidFill>
                  <a:srgbClr val="FF0000"/>
                </a:solidFill>
                <a:latin typeface="Arial Black"/>
              </a:rPr>
              <a:t>CHAP 3:</a:t>
            </a:r>
            <a:br>
              <a:rPr dirty="0">
                <a:solidFill>
                  <a:srgbClr val="FF0000"/>
                </a:solidFill>
              </a:rPr>
            </a:br>
            <a:r>
              <a:rPr lang="en-US" sz="4800" b="0" strike="noStrike" spc="-1" dirty="0">
                <a:solidFill>
                  <a:srgbClr val="FF0000"/>
                </a:solidFill>
                <a:latin typeface="Arial Black"/>
              </a:rPr>
              <a:t>GAUSS’S LAW</a:t>
            </a:r>
            <a:endParaRPr lang="en-US" sz="4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01EAC87-E574-424D-A055-7B914B4E609A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0"/>
            <a:ext cx="9143640" cy="576943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4617B"/>
                </a:solidFill>
                <a:latin typeface="Times New Roman"/>
              </a:rPr>
              <a:t>Gauss’s law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968627C-3F24-4266-86D7-80E2BA3B4EAF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0" y="576943"/>
            <a:ext cx="5225143" cy="62806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1" u="sng" strike="noStrike" spc="-1" dirty="0">
                <a:solidFill>
                  <a:srgbClr val="000000"/>
                </a:solidFill>
                <a:latin typeface="Times New Roman"/>
              </a:rPr>
              <a:t>Cylindric</a:t>
            </a:r>
            <a:r>
              <a:rPr lang="en-US" sz="2800" b="1" u="sng" spc="-1" dirty="0">
                <a:solidFill>
                  <a:srgbClr val="000000"/>
                </a:solidFill>
                <a:latin typeface="Times New Roman"/>
              </a:rPr>
              <a:t>al</a:t>
            </a:r>
            <a:r>
              <a:rPr lang="en-US" sz="2800" b="1" u="sng" strike="noStrike" spc="-1" dirty="0">
                <a:solidFill>
                  <a:srgbClr val="000000"/>
                </a:solidFill>
                <a:latin typeface="Times New Roman"/>
              </a:rPr>
              <a:t> coordinate system</a:t>
            </a:r>
            <a:endParaRPr lang="en-US" sz="2600" b="1" u="sng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- r = constant ∈ [0,+∞]: Radius of the cylinder passing through P</a:t>
            </a: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- </a:t>
            </a:r>
            <a:r>
              <a:rPr lang="el-GR" sz="2600" b="0" strike="noStrike" spc="-1" dirty="0">
                <a:solidFill>
                  <a:srgbClr val="000000"/>
                </a:solidFill>
                <a:latin typeface="Constantia"/>
              </a:rPr>
              <a:t>θ=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Constantia"/>
              </a:rPr>
              <a:t>azimuthal</a:t>
            </a: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 angle: </a:t>
            </a: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constant ∈ [0,+2</a:t>
            </a:r>
            <a:r>
              <a:rPr lang="el-GR" sz="2600" b="0" strike="noStrike" spc="-1" dirty="0">
                <a:solidFill>
                  <a:srgbClr val="000000"/>
                </a:solidFill>
                <a:latin typeface="Constantia"/>
              </a:rPr>
              <a:t>π] </a:t>
            </a:r>
            <a:endParaRPr lang="fr-FR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- z = constant ∈ [–∞,+∞].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686" y="576943"/>
            <a:ext cx="3716141" cy="32983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86" y="3875314"/>
            <a:ext cx="3716141" cy="28458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02627"/>
            <a:ext cx="5577296" cy="16538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76" y="3717291"/>
            <a:ext cx="34956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948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-272143"/>
            <a:ext cx="9143640" cy="718457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4617B"/>
                </a:solidFill>
                <a:latin typeface="Times New Roman"/>
              </a:rPr>
              <a:t>Gauss’s law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968627C-3F24-4266-86D7-80E2BA3B4EAF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66387" y="446315"/>
            <a:ext cx="5225143" cy="641168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1" u="sng" spc="-1" dirty="0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800" b="1" u="sng" strike="noStrike" spc="-1" dirty="0">
                <a:solidFill>
                  <a:srgbClr val="000000"/>
                </a:solidFill>
                <a:latin typeface="Times New Roman"/>
              </a:rPr>
              <a:t>pheric</a:t>
            </a:r>
            <a:r>
              <a:rPr lang="en-US" sz="2800" b="1" u="sng" spc="-1" dirty="0">
                <a:solidFill>
                  <a:srgbClr val="000000"/>
                </a:solidFill>
                <a:latin typeface="Times New Roman"/>
              </a:rPr>
              <a:t>al</a:t>
            </a:r>
            <a:r>
              <a:rPr lang="en-US" sz="2800" b="1" u="sng" strike="noStrike" spc="-1" dirty="0">
                <a:solidFill>
                  <a:srgbClr val="000000"/>
                </a:solidFill>
                <a:latin typeface="Times New Roman"/>
              </a:rPr>
              <a:t> coordinate system</a:t>
            </a:r>
            <a:endParaRPr lang="en-US" sz="2600" b="1" u="sng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-</a:t>
            </a:r>
            <a:r>
              <a:rPr lang="el-GR" sz="2600" b="0" strike="noStrike" spc="-1" dirty="0">
                <a:solidFill>
                  <a:srgbClr val="000000"/>
                </a:solidFill>
                <a:latin typeface="Constantia"/>
              </a:rPr>
              <a:t>ρ= </a:t>
            </a: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constant ∈ [0,+∞]: radius</a:t>
            </a:r>
            <a:r>
              <a:rPr lang="el-GR" sz="2600" b="0" strike="noStrike" spc="-1" dirty="0">
                <a:solidFill>
                  <a:srgbClr val="000000"/>
                </a:solidFill>
                <a:latin typeface="Constantia"/>
              </a:rPr>
              <a:t>, </a:t>
            </a: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-</a:t>
            </a:r>
            <a:r>
              <a:rPr lang="el-GR" sz="2600" b="0" strike="noStrike" spc="-1" dirty="0">
                <a:solidFill>
                  <a:srgbClr val="000000"/>
                </a:solidFill>
                <a:latin typeface="Constantia"/>
              </a:rPr>
              <a:t>φ= </a:t>
            </a: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constant ∈ [0,+</a:t>
            </a:r>
            <a:r>
              <a:rPr lang="el-GR" sz="2600" b="0" strike="noStrike" spc="-1" dirty="0">
                <a:solidFill>
                  <a:srgbClr val="000000"/>
                </a:solidFill>
                <a:latin typeface="Constantia"/>
              </a:rPr>
              <a:t>π]</a:t>
            </a: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: 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Constantia"/>
              </a:rPr>
              <a:t>colatitude</a:t>
            </a:r>
            <a:r>
              <a:rPr lang="fr-FR" sz="2600" spc="-1" dirty="0">
                <a:solidFill>
                  <a:srgbClr val="000000"/>
                </a:solidFill>
                <a:latin typeface="Constantia"/>
              </a:rPr>
              <a:t> (</a:t>
            </a:r>
            <a:r>
              <a:rPr lang="fr-FR" sz="2600" spc="-1" dirty="0" err="1">
                <a:solidFill>
                  <a:srgbClr val="000000"/>
                </a:solidFill>
                <a:latin typeface="Constantia"/>
              </a:rPr>
              <a:t>zenith</a:t>
            </a:r>
            <a:r>
              <a:rPr lang="fr-FR" sz="2600" spc="-1" dirty="0">
                <a:solidFill>
                  <a:srgbClr val="000000"/>
                </a:solidFill>
                <a:latin typeface="Constantia"/>
              </a:rPr>
              <a:t>)</a:t>
            </a: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:the angle 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Constantia"/>
              </a:rPr>
              <a:t>between</a:t>
            </a: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 the z-axis and the position 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Constantia"/>
              </a:rPr>
              <a:t>vector</a:t>
            </a: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 of P</a:t>
            </a:r>
            <a:r>
              <a:rPr lang="el-GR" sz="2600" b="0" strike="noStrike" spc="-1" dirty="0">
                <a:solidFill>
                  <a:srgbClr val="000000"/>
                </a:solidFill>
                <a:latin typeface="Constantia"/>
              </a:rPr>
              <a:t> </a:t>
            </a:r>
            <a:endParaRPr lang="fr-FR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-</a:t>
            </a:r>
            <a:r>
              <a:rPr lang="el-GR" sz="2600" b="0" strike="noStrike" spc="-1" dirty="0">
                <a:solidFill>
                  <a:srgbClr val="000000"/>
                </a:solidFill>
                <a:latin typeface="Constantia"/>
              </a:rPr>
              <a:t>θ= </a:t>
            </a: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constant ∈ [0,+2</a:t>
            </a:r>
            <a:r>
              <a:rPr lang="el-GR" sz="2600" b="0" strike="noStrike" spc="-1" dirty="0">
                <a:solidFill>
                  <a:srgbClr val="000000"/>
                </a:solidFill>
                <a:latin typeface="Constantia"/>
              </a:rPr>
              <a:t>π]</a:t>
            </a:r>
            <a:r>
              <a:rPr lang="fr-FR" sz="2600" spc="-1" dirty="0">
                <a:solidFill>
                  <a:srgbClr val="000000"/>
                </a:solidFill>
                <a:latin typeface="Constantia"/>
              </a:rPr>
              <a:t>: 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Constantia"/>
              </a:rPr>
              <a:t>azimuthal</a:t>
            </a:r>
            <a:r>
              <a:rPr lang="fr-FR" sz="2600" b="0" strike="noStrike" spc="-1" dirty="0">
                <a:solidFill>
                  <a:srgbClr val="000000"/>
                </a:solidFill>
                <a:latin typeface="Constantia"/>
              </a:rPr>
              <a:t> angle,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1" y="4483211"/>
            <a:ext cx="5053145" cy="202644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85" y="666648"/>
            <a:ext cx="3385457" cy="33378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86" y="4004535"/>
            <a:ext cx="3874411" cy="271666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71" y="3728310"/>
            <a:ext cx="4638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50000"/>
              </a:lnSpc>
              <a:spcBef>
                <a:spcPts val="519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  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89F7A45-9721-4E32-B935-826BF4AE2A66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75" y="106448"/>
            <a:ext cx="9086850" cy="20478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07493"/>
            <a:ext cx="9115425" cy="21107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71044"/>
            <a:ext cx="9172575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0"/>
            <a:ext cx="9143640" cy="9997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4617B"/>
                </a:solidFill>
                <a:latin typeface="Times New Roman"/>
              </a:rPr>
              <a:t>The electric field of a continuous charge distribution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0" y="1071720"/>
            <a:ext cx="7643520" cy="49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50000"/>
              </a:lnSpc>
              <a:spcBef>
                <a:spcPts val="51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600" b="1" u="sng" strike="noStrike" spc="-1">
                <a:solidFill>
                  <a:srgbClr val="000000"/>
                </a:solidFill>
                <a:uFillTx/>
                <a:latin typeface="Times New Roman"/>
              </a:rPr>
              <a:t>Example 1</a:t>
            </a:r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 Positive electric charge Q is distributed uniformly throughout the volume of an insulating sphere with radius R. Find the magnitude of the electric field at a point P a distance r from the center of the sphere.</a:t>
            </a:r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600" b="1" u="sng" strike="noStrike" spc="-1">
                <a:solidFill>
                  <a:srgbClr val="000000"/>
                </a:solidFill>
                <a:uFillTx/>
                <a:latin typeface="Times New Roman"/>
              </a:rPr>
              <a:t>Example 2</a:t>
            </a:r>
            <a:endParaRPr lang="en-US" sz="26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b="0" strike="noStrike" spc="-1">
                <a:solidFill>
                  <a:srgbClr val="000000"/>
                </a:solidFill>
                <a:latin typeface="Constantia"/>
              </a:rPr>
              <a:t>Electric charge is distributed uniformly along an infinitely long, thin wire. The charge per unit length is λ(assumed positive). Find the electric field using Gauss’s law.</a:t>
            </a:r>
          </a:p>
        </p:txBody>
      </p:sp>
      <p:sp>
        <p:nvSpPr>
          <p:cNvPr id="87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89F7A45-9721-4E32-B935-826BF4AE2A66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8" name="Picture 1"/>
          <p:cNvPicPr/>
          <p:nvPr/>
        </p:nvPicPr>
        <p:blipFill>
          <a:blip r:embed="rId2"/>
          <a:stretch/>
        </p:blipFill>
        <p:spPr>
          <a:xfrm>
            <a:off x="7715160" y="2214720"/>
            <a:ext cx="1114200" cy="1114200"/>
          </a:xfrm>
          <a:prstGeom prst="rect">
            <a:avLst/>
          </a:prstGeom>
          <a:ln w="9360">
            <a:noFill/>
          </a:ln>
        </p:spPr>
      </p:pic>
      <p:pic>
        <p:nvPicPr>
          <p:cNvPr id="89" name="Picture 2"/>
          <p:cNvPicPr/>
          <p:nvPr/>
        </p:nvPicPr>
        <p:blipFill>
          <a:blip r:embed="rId3"/>
          <a:stretch/>
        </p:blipFill>
        <p:spPr>
          <a:xfrm>
            <a:off x="3638520" y="5143680"/>
            <a:ext cx="2933280" cy="164268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381280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0"/>
            <a:ext cx="9143640" cy="9997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4617B"/>
                </a:solidFill>
                <a:latin typeface="Times New Roman"/>
              </a:rPr>
              <a:t>The electric field of a continuous charge distribution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0" y="1071720"/>
            <a:ext cx="9144000" cy="57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50000"/>
              </a:lnSpc>
              <a:spcBef>
                <a:spcPts val="519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6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Example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3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</a:pP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 Use Gauss’s law to find the electric field caused by a thin, flat, infinite sheet with a uniform positive surface charge density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89F7A45-9721-4E32-B935-826BF4AE2A66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" y="2899714"/>
            <a:ext cx="4463930" cy="395828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30" y="2968458"/>
            <a:ext cx="3772800" cy="38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58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0"/>
            <a:ext cx="9143640" cy="9997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4617B"/>
                </a:solidFill>
                <a:latin typeface="Times New Roman"/>
              </a:rPr>
              <a:t>The electric field of a continuous charge distribution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0" y="1071720"/>
            <a:ext cx="9144000" cy="57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50000"/>
              </a:lnSpc>
              <a:spcBef>
                <a:spcPts val="519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  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89F7A45-9721-4E32-B935-826BF4AE2A66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712" y="1719944"/>
            <a:ext cx="8588688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5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0"/>
            <a:ext cx="9143640" cy="9997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4617B"/>
                </a:solidFill>
                <a:latin typeface="Times New Roman"/>
              </a:rPr>
              <a:t>The electric field of a continuous charge distribution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0" y="1071720"/>
            <a:ext cx="9144000" cy="57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50000"/>
              </a:lnSpc>
              <a:spcBef>
                <a:spcPts val="519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  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89F7A45-9721-4E32-B935-826BF4AE2A66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26" y="1807030"/>
            <a:ext cx="8939588" cy="36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14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1"/>
            <a:ext cx="9143640" cy="576943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1" u="sng" strike="noStrike" spc="-1" dirty="0">
                <a:solidFill>
                  <a:srgbClr val="000000"/>
                </a:solidFill>
                <a:uFillTx/>
                <a:latin typeface="Calibri"/>
              </a:rPr>
              <a:t>Conductors in Electrostatic Equilibrium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0" y="857160"/>
            <a:ext cx="9143640" cy="600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10000"/>
          </a:bodyPr>
          <a:lstStyle/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 we learned that, a good electrical conductor contains charges (electrons) that are not bound to any atom and therefore are free to move about within the material.</a:t>
            </a: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When there is no net motion of charge within a conductor, the conductor is in </a:t>
            </a:r>
            <a:r>
              <a:rPr lang="en-US" sz="2600" b="1" strike="noStrike" spc="-1" dirty="0">
                <a:solidFill>
                  <a:srgbClr val="000000"/>
                </a:solidFill>
                <a:latin typeface="Constantia"/>
              </a:rPr>
              <a:t>electrostatic equilibrium.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A conductor in electrostatic equilibrium has the following properties:</a:t>
            </a: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tantia"/>
              </a:rPr>
              <a:t>    </a:t>
            </a:r>
            <a:r>
              <a:rPr lang="en-US" sz="2600" b="1" spc="-1" dirty="0">
                <a:solidFill>
                  <a:srgbClr val="000000"/>
                </a:solidFill>
                <a:latin typeface="Constantia"/>
              </a:rPr>
              <a:t>1. </a:t>
            </a:r>
            <a:r>
              <a:rPr lang="en-US" sz="2600" spc="-1" dirty="0">
                <a:solidFill>
                  <a:srgbClr val="000000"/>
                </a:solidFill>
                <a:latin typeface="Constantia"/>
              </a:rPr>
              <a:t>T</a:t>
            </a: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he electric field is zero everywhere inside the conductor, whether the conductor is solid or hollow.</a:t>
            </a: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tantia"/>
              </a:rPr>
              <a:t>    2. </a:t>
            </a: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If the conductor is isolated and carries a charge, the charge resides on its surface.</a:t>
            </a: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tantia"/>
              </a:rPr>
              <a:t>    3. </a:t>
            </a: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The electric field at a point just outside a charged conductor is perpendicular to the surface of the conductor and has a magnitude σ/ɛ</a:t>
            </a:r>
            <a:r>
              <a:rPr lang="en-US" sz="2600" b="0" strike="noStrike" spc="-1" baseline="-25000" dirty="0">
                <a:solidFill>
                  <a:srgbClr val="000000"/>
                </a:solidFill>
                <a:latin typeface="Constantia"/>
              </a:rPr>
              <a:t>0</a:t>
            </a: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, where s is the surface charge density at that point.</a:t>
            </a: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8DE85FC-58EB-4CA7-8F1C-8958C5D82292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571320" y="4000680"/>
            <a:ext cx="85723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.</a:t>
            </a: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0"/>
            <a:ext cx="9143640" cy="9284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br/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9743" y="1872342"/>
            <a:ext cx="8929440" cy="36196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r>
              <a:rPr lang="en-US" sz="2600" strike="noStrike" spc="-1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</a:rPr>
              <a:t> Read chapter 25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r>
              <a:rPr lang="en-US" sz="2600" strike="noStrike" spc="-1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</a:rPr>
              <a:t> Suggested problems: </a:t>
            </a: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: 3, 9, 13, 24, 27, 29, 31, 33, 45</a:t>
            </a: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360" algn="just">
              <a:lnSpc>
                <a:spcPct val="100000"/>
              </a:lnSpc>
              <a:spcBef>
                <a:spcPts val="519"/>
              </a:spcBef>
            </a:pPr>
            <a:endParaRPr lang="en-US" sz="2600" spc="-1" dirty="0">
              <a:solidFill>
                <a:srgbClr val="000000"/>
              </a:solidFill>
              <a:latin typeface="Times New Roman"/>
            </a:endParaRPr>
          </a:p>
          <a:p>
            <a:pPr marL="457560" indent="-457200" algn="just">
              <a:lnSpc>
                <a:spcPct val="100000"/>
              </a:lnSpc>
              <a:spcBef>
                <a:spcPts val="519"/>
              </a:spcBef>
              <a:buFontTx/>
              <a:buChar char="-"/>
            </a:pP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</a:rPr>
              <a:t>Test: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spc="-1" dirty="0">
                <a:solidFill>
                  <a:srgbClr val="000000"/>
                </a:solidFill>
                <a:latin typeface="Times New Roman"/>
              </a:rPr>
              <a:t>24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/02/2021 at 02:30 pm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1473A3C-2DD7-4510-951C-9007D2A6AD9A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0" y="0"/>
            <a:ext cx="9143640" cy="6426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04617B"/>
                </a:solidFill>
                <a:latin typeface="Times New Roman"/>
              </a:rPr>
              <a:t>O</a:t>
            </a:r>
            <a:r>
              <a:rPr lang="en-US" sz="3600" b="1" strike="noStrike" spc="-1" dirty="0">
                <a:solidFill>
                  <a:srgbClr val="04617B"/>
                </a:solidFill>
                <a:latin typeface="Times New Roman"/>
              </a:rPr>
              <a:t>BJECTIVES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C659458-D713-42BF-BE31-603EB4B46AFD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0" y="1143000"/>
            <a:ext cx="9056914" cy="57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fr-FR" sz="28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Calculate</a:t>
            </a:r>
            <a:r>
              <a:rPr lang="fr-FR" sz="28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the </a:t>
            </a:r>
            <a:r>
              <a:rPr lang="fr-FR" sz="28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electric</a:t>
            </a:r>
            <a:r>
              <a:rPr lang="fr-FR" sz="28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flux </a:t>
            </a:r>
            <a:r>
              <a:rPr lang="fr-FR" sz="28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throw</a:t>
            </a:r>
            <a:r>
              <a:rPr lang="fr-FR" sz="28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a surface;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fr-FR" sz="2800" b="1" spc="-1" dirty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fr-FR" sz="2800" b="1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Use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Gauss’s</a:t>
            </a:r>
            <a:r>
              <a:rPr lang="fr-FR" sz="2800" b="1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law</a:t>
            </a:r>
            <a:r>
              <a:rPr lang="fr-FR" sz="2800" b="1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to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calculate</a:t>
            </a:r>
            <a:r>
              <a:rPr lang="fr-FR" sz="2800" b="1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the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electric</a:t>
            </a:r>
            <a:r>
              <a:rPr lang="fr-FR" sz="2800" b="1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field</a:t>
            </a:r>
            <a:r>
              <a:rPr lang="fr-FR" sz="2800" b="1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of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symmetric</a:t>
            </a:r>
            <a:r>
              <a:rPr lang="fr-FR" sz="2800" b="1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charge distribution;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endParaRPr lang="fr-FR" sz="2800" b="1" strike="noStrike" spc="-1" dirty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fr-FR" sz="28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Some</a:t>
            </a:r>
            <a:r>
              <a:rPr lang="fr-FR" sz="28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properties</a:t>
            </a:r>
            <a:r>
              <a:rPr lang="fr-FR" sz="28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of </a:t>
            </a:r>
            <a:r>
              <a:rPr lang="fr-FR" sz="28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conductors</a:t>
            </a:r>
            <a:r>
              <a:rPr lang="fr-FR" sz="28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in </a:t>
            </a:r>
            <a:r>
              <a:rPr lang="fr-FR" sz="28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electrostatic</a:t>
            </a:r>
            <a:r>
              <a:rPr lang="fr-FR" sz="28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equilibrium</a:t>
            </a:r>
            <a:r>
              <a:rPr lang="fr-FR" sz="28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.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0" y="0"/>
            <a:ext cx="9143640" cy="6426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4617B"/>
                </a:solidFill>
                <a:latin typeface="Times New Roman"/>
              </a:rPr>
              <a:t>ELECTRIC FLUX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0" y="785880"/>
            <a:ext cx="8929440" cy="85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85000" lnSpcReduction="10000"/>
          </a:bodyPr>
          <a:lstStyle/>
          <a:p>
            <a:pPr marL="274320" indent="-273960" algn="just">
              <a:lnSpc>
                <a:spcPct val="100000"/>
              </a:lnSpc>
              <a:spcBef>
                <a:spcPts val="601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An “electric flux” is the number of electric field lines that penetrates a given surface. we denote the electric flux as Φ</a:t>
            </a:r>
            <a:r>
              <a:rPr lang="en-US" sz="3000" b="0" strike="noStrike" spc="-1" baseline="-2500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30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30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lang="en-US" sz="30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</a:pPr>
            <a:endParaRPr lang="en-US" sz="30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C659458-D713-42BF-BE31-603EB4B46AFD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0" y="1928880"/>
            <a:ext cx="6928920" cy="444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-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Consider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a surface A in an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electric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field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; </a:t>
            </a:r>
            <a:endParaRPr lang="fr-FR" sz="2800" b="0" strike="noStrike" spc="-1" dirty="0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divided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into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a large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number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small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elements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each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of area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ΔAi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.</a:t>
            </a:r>
            <a:endParaRPr lang="fr-FR" sz="2800" b="0" strike="noStrike" spc="-1" dirty="0"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electric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flux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Φ</a:t>
            </a:r>
            <a:r>
              <a:rPr lang="fr-FR" sz="2800" b="0" strike="noStrike" spc="-1" baseline="-25000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E,i</a:t>
            </a:r>
            <a:r>
              <a:rPr lang="fr-FR" sz="2800" b="0" strike="noStrike" spc="-1" baseline="-25000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through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this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element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:</a:t>
            </a:r>
            <a:endParaRPr lang="fr-FR" sz="28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fr-FR" sz="28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- the total flux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through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the surface 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:</a:t>
            </a:r>
            <a:endParaRPr lang="fr-F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61" name="Picture 5"/>
          <p:cNvPicPr/>
          <p:nvPr/>
        </p:nvPicPr>
        <p:blipFill>
          <a:blip r:embed="rId2"/>
          <a:stretch/>
        </p:blipFill>
        <p:spPr>
          <a:xfrm>
            <a:off x="1785960" y="4143240"/>
            <a:ext cx="4285800" cy="713880"/>
          </a:xfrm>
          <a:prstGeom prst="rect">
            <a:avLst/>
          </a:prstGeom>
          <a:ln w="9360">
            <a:noFill/>
          </a:ln>
        </p:spPr>
      </p:pic>
      <p:pic>
        <p:nvPicPr>
          <p:cNvPr id="62" name="Picture 6"/>
          <p:cNvPicPr/>
          <p:nvPr/>
        </p:nvPicPr>
        <p:blipFill>
          <a:blip r:embed="rId3"/>
          <a:stretch/>
        </p:blipFill>
        <p:spPr>
          <a:xfrm>
            <a:off x="2143080" y="5500800"/>
            <a:ext cx="3714480" cy="642600"/>
          </a:xfrm>
          <a:prstGeom prst="rect">
            <a:avLst/>
          </a:prstGeom>
          <a:ln w="9360">
            <a:noFill/>
          </a:ln>
        </p:spPr>
      </p:pic>
      <p:pic>
        <p:nvPicPr>
          <p:cNvPr id="63" name="Picture 9"/>
          <p:cNvPicPr/>
          <p:nvPr/>
        </p:nvPicPr>
        <p:blipFill>
          <a:blip r:embed="rId4"/>
          <a:stretch/>
        </p:blipFill>
        <p:spPr>
          <a:xfrm>
            <a:off x="6900840" y="2000160"/>
            <a:ext cx="2242800" cy="2214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272854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0" y="0"/>
            <a:ext cx="9143640" cy="57096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5000" b="0" strike="noStrike" spc="-1">
                <a:solidFill>
                  <a:srgbClr val="04617B"/>
                </a:solidFill>
                <a:latin typeface="Calibri"/>
              </a:rPr>
              <a:t>       </a:t>
            </a:r>
            <a:r>
              <a:rPr lang="en-US" sz="4000" b="1" strike="noStrike" spc="-1">
                <a:solidFill>
                  <a:srgbClr val="04617B"/>
                </a:solidFill>
                <a:latin typeface="Times New Roman"/>
              </a:rPr>
              <a:t>ELECTRIC FLUX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0" y="642960"/>
            <a:ext cx="9143640" cy="621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tantia"/>
              </a:rPr>
              <a:t> 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If the area of each element approaches zero, the number of elements approaches infinity, then</a:t>
            </a: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- if the surface is completely closed (sphere or a balloon for example) then the total flux will be:</a:t>
            </a: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In this case, the normal of the surface is always from the inside to the outside of the surface (by convention).</a:t>
            </a: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    - SI Unit of Electric Flux: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N.m</a:t>
            </a:r>
            <a:r>
              <a:rPr lang="en-US" sz="2800" b="0" strike="noStrike" spc="-1" baseline="30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/C</a:t>
            </a: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- the electric flux can be positive, zero or negative.</a:t>
            </a: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400"/>
              </a:spcBef>
            </a:pP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400"/>
              </a:spcBef>
            </a:pPr>
            <a:endParaRPr lang="en-US" sz="2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5B2581-C317-4151-AB16-67CEF0F27D7A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67" name="Picture 8"/>
          <p:cNvPicPr/>
          <p:nvPr/>
        </p:nvPicPr>
        <p:blipFill>
          <a:blip r:embed="rId2"/>
          <a:stretch/>
        </p:blipFill>
        <p:spPr>
          <a:xfrm>
            <a:off x="3357720" y="1643040"/>
            <a:ext cx="3428640" cy="999720"/>
          </a:xfrm>
          <a:prstGeom prst="rect">
            <a:avLst/>
          </a:prstGeom>
          <a:ln w="9360">
            <a:noFill/>
          </a:ln>
        </p:spPr>
      </p:pic>
      <p:pic>
        <p:nvPicPr>
          <p:cNvPr id="68" name="Picture 3"/>
          <p:cNvPicPr/>
          <p:nvPr/>
        </p:nvPicPr>
        <p:blipFill>
          <a:blip r:embed="rId3"/>
          <a:stretch/>
        </p:blipFill>
        <p:spPr>
          <a:xfrm>
            <a:off x="3286080" y="3786120"/>
            <a:ext cx="3357360" cy="7138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86B1B24-9ABA-4117-BCBD-8BF649C06193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0" y="857160"/>
            <a:ext cx="9143640" cy="328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32" y="83683"/>
            <a:ext cx="9096375" cy="216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06475"/>
            <a:ext cx="9096375" cy="19621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32" y="4329242"/>
            <a:ext cx="5072312" cy="24325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5362" y="4438979"/>
            <a:ext cx="3505504" cy="2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5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C98EA12-EC52-4E19-A459-6DB29C6E4FE8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0" y="174170"/>
            <a:ext cx="9143640" cy="66834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Example </a:t>
            </a: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An electric field of magnitude 3.50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kN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/C is applied along the x axis. Calculate the electric flux through  a rectangular plane 0.350 m wide and 0.700 m long </a:t>
            </a: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(a)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if the plane is parallel to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yz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plane; </a:t>
            </a: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/>
              </a:rPr>
              <a:t>(b)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if the plane is parallel to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xy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plane.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Example </a:t>
            </a: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 non uniform electric field is given by the expression</a:t>
            </a: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where a, b, and care constants. Determine the electric  flux through a rectangular surface in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xy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plane,  extending from x =0 to x = w and from y =0 to y = h.</a:t>
            </a: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77" name="Image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2000" contrast="64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356400" y="4563411"/>
            <a:ext cx="3142800" cy="5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0"/>
            <a:ext cx="9143640" cy="5713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4617B"/>
                </a:solidFill>
                <a:latin typeface="Times New Roman"/>
              </a:rPr>
              <a:t>Gauss’s law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-1" y="718457"/>
            <a:ext cx="9089213" cy="60027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40000" lnSpcReduction="20000"/>
          </a:bodyPr>
          <a:lstStyle/>
          <a:p>
            <a:pPr marL="274320" indent="-273960" algn="just">
              <a:lnSpc>
                <a:spcPct val="170000"/>
              </a:lnSpc>
              <a:spcBef>
                <a:spcPts val="68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5500" b="0" strike="noStrike" spc="-1" dirty="0">
                <a:solidFill>
                  <a:srgbClr val="000000"/>
                </a:solidFill>
                <a:latin typeface="Times New Roman"/>
              </a:rPr>
              <a:t>Gauss’s law states that the total electric flux through a closed surface (a Gaussian surface), which can be written as the surface integral of the electric field normal to the surface, equals a constant times the total charge enclosed </a:t>
            </a:r>
            <a:r>
              <a:rPr lang="en-US" sz="5500" b="0" strike="noStrike" spc="-1" dirty="0" err="1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5500" b="0" strike="noStrike" spc="-1" baseline="-25000" dirty="0" err="1">
                <a:solidFill>
                  <a:srgbClr val="000000"/>
                </a:solidFill>
                <a:latin typeface="Times New Roman"/>
              </a:rPr>
              <a:t>encl</a:t>
            </a:r>
            <a:r>
              <a:rPr lang="en-US" sz="5500" b="0" strike="noStrike" spc="-1" dirty="0">
                <a:solidFill>
                  <a:srgbClr val="000000"/>
                </a:solidFill>
                <a:latin typeface="Times New Roman"/>
              </a:rPr>
              <a:t> by the surface.</a:t>
            </a:r>
            <a:endParaRPr lang="en-US" sz="5500" b="0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70000"/>
              </a:lnSpc>
              <a:spcBef>
                <a:spcPts val="680"/>
              </a:spcBef>
            </a:pPr>
            <a:endParaRPr lang="en-US" sz="55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70000"/>
              </a:lnSpc>
              <a:spcBef>
                <a:spcPts val="680"/>
              </a:spcBef>
            </a:pPr>
            <a:endParaRPr lang="en-US" sz="55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60000"/>
              </a:lnSpc>
              <a:spcBef>
                <a:spcPts val="68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5500" b="0" strike="noStrike" spc="-1" dirty="0">
                <a:solidFill>
                  <a:srgbClr val="000000"/>
                </a:solidFill>
                <a:latin typeface="Times New Roman"/>
              </a:rPr>
              <a:t>Gauss’s law is a more convenient for calculating the electric field of highly symmetric charge distributions.</a:t>
            </a:r>
            <a:endParaRPr lang="en-US" sz="55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60000"/>
              </a:lnSpc>
              <a:spcBef>
                <a:spcPts val="680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5500" b="0" strike="noStrike" spc="-1" dirty="0">
                <a:solidFill>
                  <a:srgbClr val="000000"/>
                </a:solidFill>
                <a:latin typeface="Times New Roman"/>
              </a:rPr>
              <a:t>A Gaussian surface is an imaginary surface, created solely to facilitate a mathematical calculation. It doesn’t necessarily coincide with the surface of a physical object.</a:t>
            </a:r>
            <a:endParaRPr lang="en-US" sz="5500" b="0" strike="noStrike" spc="-1" dirty="0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60000"/>
              </a:lnSpc>
              <a:spcBef>
                <a:spcPts val="519"/>
              </a:spcBef>
            </a:pPr>
            <a:endParaRPr lang="en-US" sz="34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831F0F4-5617-472C-94F1-3AF8F4FC8299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1" name="Picture 6"/>
          <p:cNvPicPr/>
          <p:nvPr/>
        </p:nvPicPr>
        <p:blipFill>
          <a:blip r:embed="rId2"/>
          <a:stretch/>
        </p:blipFill>
        <p:spPr>
          <a:xfrm>
            <a:off x="1744647" y="2841171"/>
            <a:ext cx="6082062" cy="1102688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0"/>
            <a:ext cx="9143640" cy="9997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4617B"/>
                </a:solidFill>
                <a:latin typeface="Times New Roman"/>
              </a:rPr>
              <a:t>Gauss’s law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968627C-3F24-4266-86D7-80E2BA3B4EAF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0" y="1071720"/>
            <a:ext cx="9143640" cy="578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The following steps may be useful when applying Gauss’s law: </a:t>
            </a: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(1) Identify the symmetry associated with the charge distribution. </a:t>
            </a:r>
            <a:endParaRPr lang="en-US" sz="28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(2) Determine the direction of the electric field, and a “Gaussian surface” on which the magnitude of the electric field is constant over portions of the surface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(3) Divide the space into different regions associated with the charge distribution. For each region, calculate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900" b="0" strike="noStrike" spc="-1" dirty="0" err="1">
                <a:solidFill>
                  <a:srgbClr val="000000"/>
                </a:solidFill>
                <a:latin typeface="Times New Roman"/>
              </a:rPr>
              <a:t>enc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, the charge enclosed by the Gaussian surface. 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(4) Calculate the electric flux Φ</a:t>
            </a:r>
            <a:r>
              <a:rPr lang="en-US" sz="1000" b="0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through the Gaussian surface for each region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marL="274320" indent="-27396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(5) Equate Φ</a:t>
            </a:r>
            <a:r>
              <a:rPr lang="en-US" sz="1000" b="0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with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Times New Roman"/>
              </a:rPr>
              <a:t>enc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/ε</a:t>
            </a:r>
            <a:r>
              <a:rPr lang="en-US" sz="1000" b="0" strike="noStrike" spc="-1" dirty="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, and deduce the magnitude of the electric field.</a:t>
            </a: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 dirty="0">
              <a:solidFill>
                <a:srgbClr val="000000"/>
              </a:solid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0"/>
            <a:ext cx="9143640" cy="576943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4617B"/>
                </a:solidFill>
                <a:latin typeface="Times New Roman"/>
              </a:rPr>
              <a:t>Gauss’s law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968627C-3F24-4266-86D7-80E2BA3B4EAF}" type="slidenum">
              <a:rPr lang="fr-FR" sz="1200" b="0" strike="noStrike" spc="-1">
                <a:solidFill>
                  <a:srgbClr val="035C75"/>
                </a:solidFill>
                <a:latin typeface="Arial"/>
                <a:ea typeface="ＭＳ Ｐゴシック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15601" y="576942"/>
            <a:ext cx="5225143" cy="62806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4320" indent="-273960" algn="just">
              <a:lnSpc>
                <a:spcPct val="100000"/>
              </a:lnSpc>
              <a:spcBef>
                <a:spcPts val="561"/>
              </a:spcBef>
            </a:pPr>
            <a:r>
              <a:rPr lang="en-US" sz="2800" b="1" u="sng" strike="noStrike" spc="-1" dirty="0">
                <a:solidFill>
                  <a:srgbClr val="000000"/>
                </a:solidFill>
                <a:latin typeface="Times New Roman"/>
              </a:rPr>
              <a:t>Cartesian coordinate system</a:t>
            </a:r>
            <a:endParaRPr lang="en-US" sz="2600" b="1" u="sng" strike="noStrike" spc="-1" dirty="0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-x = constant ∈ [–∞,+∞]; </a:t>
            </a: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-y = constant ∈ [–∞,+∞];</a:t>
            </a: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nstantia"/>
              </a:rPr>
              <a:t>-z = constant ∈ [–∞,+∞].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1" y="3174365"/>
            <a:ext cx="3419475" cy="5429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0" y="4118334"/>
            <a:ext cx="5058951" cy="22381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742" y="999720"/>
            <a:ext cx="3613697" cy="29233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314" y="3997050"/>
            <a:ext cx="3696641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53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7804</TotalTime>
  <Words>1014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Constantia</vt:lpstr>
      <vt:lpstr>StarSymbol</vt:lpstr>
      <vt:lpstr>Times New Roman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Progressive Info.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</dc:title>
  <dc:subject/>
  <dc:creator>System 104</dc:creator>
  <dc:description/>
  <cp:lastModifiedBy>Hubert ATANGANA MVOGO</cp:lastModifiedBy>
  <cp:revision>431</cp:revision>
  <cp:lastPrinted>2011-04-21T16:56:40Z</cp:lastPrinted>
  <dcterms:created xsi:type="dcterms:W3CDTF">2011-04-20T14:32:05Z</dcterms:created>
  <dcterms:modified xsi:type="dcterms:W3CDTF">2021-02-12T04:22:48Z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Progressive Info. Tech.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