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Bold" panose="020B0604020202020204" charset="0"/>
      <p:regular r:id="rId17"/>
    </p:embeddedFont>
    <p:embeddedFont>
      <p:font typeface="DM Sans" pitchFamily="2" charset="0"/>
      <p:regular r:id="rId18"/>
    </p:embeddedFont>
    <p:embeddedFont>
      <p:font typeface="DM Sans Bold" charset="0"/>
      <p:regular r:id="rId19"/>
    </p:embeddedFont>
    <p:embeddedFont>
      <p:font typeface="DM Sans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1844908">
            <a:off x="12395032" y="1204893"/>
            <a:ext cx="7087456" cy="12470359"/>
            <a:chOff x="0" y="0"/>
            <a:chExt cx="660400" cy="1161972"/>
          </a:xfrm>
        </p:grpSpPr>
        <p:sp>
          <p:nvSpPr>
            <p:cNvPr id="3" name="Freeform 3"/>
            <p:cNvSpPr/>
            <p:nvPr/>
          </p:nvSpPr>
          <p:spPr>
            <a:xfrm>
              <a:off x="0" y="0"/>
              <a:ext cx="660400" cy="1161972"/>
            </a:xfrm>
            <a:custGeom>
              <a:avLst/>
              <a:gdLst/>
              <a:ahLst/>
              <a:cxnLst/>
              <a:rect l="l" t="t" r="r" b="b"/>
              <a:pathLst>
                <a:path w="660400" h="1161972">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txBody>
            <a:bodyPr/>
            <a:lstStyle/>
            <a:p>
              <a:endParaRPr lang="en-US"/>
            </a:p>
          </p:txBody>
        </p:sp>
        <p:sp>
          <p:nvSpPr>
            <p:cNvPr id="4" name="TextBox 4"/>
            <p:cNvSpPr txBox="1"/>
            <p:nvPr/>
          </p:nvSpPr>
          <p:spPr>
            <a:xfrm>
              <a:off x="0" y="98425"/>
              <a:ext cx="660400" cy="1063547"/>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808019" y="8563205"/>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5146139" y="-572397"/>
            <a:ext cx="1144795" cy="114479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1" name="Group 11"/>
          <p:cNvGrpSpPr/>
          <p:nvPr/>
        </p:nvGrpSpPr>
        <p:grpSpPr>
          <a:xfrm>
            <a:off x="16707776" y="230133"/>
            <a:ext cx="684529" cy="68452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3" name="TextBox 13"/>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4" name="Freeform 14"/>
          <p:cNvSpPr/>
          <p:nvPr/>
        </p:nvSpPr>
        <p:spPr>
          <a:xfrm>
            <a:off x="13255731" y="2525575"/>
            <a:ext cx="2683029" cy="3128897"/>
          </a:xfrm>
          <a:custGeom>
            <a:avLst/>
            <a:gdLst/>
            <a:ahLst/>
            <a:cxnLst/>
            <a:rect l="l" t="t" r="r" b="b"/>
            <a:pathLst>
              <a:path w="2683029" h="3128897">
                <a:moveTo>
                  <a:pt x="0" y="0"/>
                </a:moveTo>
                <a:lnTo>
                  <a:pt x="2683029" y="0"/>
                </a:lnTo>
                <a:lnTo>
                  <a:pt x="2683029" y="3128897"/>
                </a:lnTo>
                <a:lnTo>
                  <a:pt x="0" y="3128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a:off x="14198511" y="6064883"/>
            <a:ext cx="3480497" cy="3616101"/>
          </a:xfrm>
          <a:custGeom>
            <a:avLst/>
            <a:gdLst/>
            <a:ahLst/>
            <a:cxnLst/>
            <a:rect l="l" t="t" r="r" b="b"/>
            <a:pathLst>
              <a:path w="3480497" h="3616101">
                <a:moveTo>
                  <a:pt x="0" y="0"/>
                </a:moveTo>
                <a:lnTo>
                  <a:pt x="3480497" y="0"/>
                </a:lnTo>
                <a:lnTo>
                  <a:pt x="3480497" y="3616101"/>
                </a:lnTo>
                <a:lnTo>
                  <a:pt x="0" y="3616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TextBox 16"/>
          <p:cNvSpPr txBox="1"/>
          <p:nvPr/>
        </p:nvSpPr>
        <p:spPr>
          <a:xfrm>
            <a:off x="2072955" y="6438362"/>
            <a:ext cx="8312005" cy="1434571"/>
          </a:xfrm>
          <a:prstGeom prst="rect">
            <a:avLst/>
          </a:prstGeom>
        </p:spPr>
        <p:txBody>
          <a:bodyPr lIns="0" tIns="0" rIns="0" bIns="0" rtlCol="0" anchor="t">
            <a:spAutoFit/>
          </a:bodyPr>
          <a:lstStyle/>
          <a:p>
            <a:pPr algn="l">
              <a:lnSpc>
                <a:spcPts val="3879"/>
              </a:lnSpc>
            </a:pPr>
            <a:r>
              <a:rPr lang="en-US" sz="2770">
                <a:solidFill>
                  <a:srgbClr val="000000"/>
                </a:solidFill>
                <a:latin typeface="DM Sans"/>
              </a:rPr>
              <a:t>Presented by:</a:t>
            </a:r>
          </a:p>
          <a:p>
            <a:pPr algn="l">
              <a:lnSpc>
                <a:spcPts val="3879"/>
              </a:lnSpc>
            </a:pPr>
            <a:r>
              <a:rPr lang="en-US" sz="2770">
                <a:solidFill>
                  <a:srgbClr val="000000"/>
                </a:solidFill>
                <a:latin typeface="DM Sans"/>
              </a:rPr>
              <a:t>Vinay Kapeesh Varma Gottumukkala</a:t>
            </a:r>
          </a:p>
          <a:p>
            <a:pPr algn="l">
              <a:lnSpc>
                <a:spcPts val="3879"/>
              </a:lnSpc>
            </a:pPr>
            <a:r>
              <a:rPr lang="en-US" sz="2770">
                <a:solidFill>
                  <a:srgbClr val="000000"/>
                </a:solidFill>
                <a:latin typeface="DM Sans"/>
              </a:rPr>
              <a:t>MN46650</a:t>
            </a:r>
          </a:p>
        </p:txBody>
      </p:sp>
      <p:sp>
        <p:nvSpPr>
          <p:cNvPr id="17" name="TextBox 17"/>
          <p:cNvSpPr txBox="1"/>
          <p:nvPr/>
        </p:nvSpPr>
        <p:spPr>
          <a:xfrm>
            <a:off x="2072955" y="2115978"/>
            <a:ext cx="8406488" cy="3486150"/>
          </a:xfrm>
          <a:prstGeom prst="rect">
            <a:avLst/>
          </a:prstGeom>
        </p:spPr>
        <p:txBody>
          <a:bodyPr lIns="0" tIns="0" rIns="0" bIns="0" rtlCol="0" anchor="t">
            <a:spAutoFit/>
          </a:bodyPr>
          <a:lstStyle/>
          <a:p>
            <a:pPr algn="l">
              <a:lnSpc>
                <a:spcPts val="9158"/>
              </a:lnSpc>
            </a:pPr>
            <a:r>
              <a:rPr lang="en-US" sz="7632">
                <a:solidFill>
                  <a:srgbClr val="2B1511"/>
                </a:solidFill>
                <a:latin typeface="Canva Sans Bold"/>
              </a:rPr>
              <a:t>APPLIANCES ENERGY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786307"/>
            <a:ext cx="5391748" cy="1312427"/>
            <a:chOff x="0" y="0"/>
            <a:chExt cx="1420049" cy="34566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95250"/>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a:solidFill>
                    <a:srgbClr val="2B1511"/>
                  </a:solidFill>
                  <a:latin typeface="Canva Sans Bold"/>
                </a:rPr>
                <a:t>PREDICTIONS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3825333" y="2510200"/>
            <a:ext cx="10637334" cy="7410278"/>
          </a:xfrm>
          <a:custGeom>
            <a:avLst/>
            <a:gdLst/>
            <a:ahLst/>
            <a:cxnLst/>
            <a:rect l="l" t="t" r="r" b="b"/>
            <a:pathLst>
              <a:path w="10637334" h="7410278">
                <a:moveTo>
                  <a:pt x="0" y="0"/>
                </a:moveTo>
                <a:lnTo>
                  <a:pt x="10637334" y="0"/>
                </a:lnTo>
                <a:lnTo>
                  <a:pt x="10637334" y="7410278"/>
                </a:lnTo>
                <a:lnTo>
                  <a:pt x="0" y="741027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786307"/>
            <a:ext cx="5391748" cy="1312427"/>
            <a:chOff x="0" y="0"/>
            <a:chExt cx="1420049" cy="34566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95250"/>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a:solidFill>
                    <a:srgbClr val="2B1511"/>
                  </a:solidFill>
                  <a:latin typeface="Canva Sans Bold"/>
                </a:rPr>
                <a:t>PREDICTIONS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3985573" y="2421103"/>
            <a:ext cx="10316854" cy="7557253"/>
          </a:xfrm>
          <a:custGeom>
            <a:avLst/>
            <a:gdLst/>
            <a:ahLst/>
            <a:cxnLst/>
            <a:rect l="l" t="t" r="r" b="b"/>
            <a:pathLst>
              <a:path w="10316854" h="7557253">
                <a:moveTo>
                  <a:pt x="0" y="0"/>
                </a:moveTo>
                <a:lnTo>
                  <a:pt x="10316854" y="0"/>
                </a:lnTo>
                <a:lnTo>
                  <a:pt x="10316854" y="7557253"/>
                </a:lnTo>
                <a:lnTo>
                  <a:pt x="0" y="7557253"/>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786307"/>
            <a:ext cx="5391748" cy="1312427"/>
            <a:chOff x="0" y="0"/>
            <a:chExt cx="1420049" cy="34566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95250"/>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a:solidFill>
                    <a:srgbClr val="2B1511"/>
                  </a:solidFill>
                  <a:latin typeface="Canva Sans Bold"/>
                </a:rPr>
                <a:t>PREDICTIONS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3618894" y="2438712"/>
            <a:ext cx="11050212" cy="7465994"/>
          </a:xfrm>
          <a:custGeom>
            <a:avLst/>
            <a:gdLst/>
            <a:ahLst/>
            <a:cxnLst/>
            <a:rect l="l" t="t" r="r" b="b"/>
            <a:pathLst>
              <a:path w="11050212" h="7465994">
                <a:moveTo>
                  <a:pt x="0" y="0"/>
                </a:moveTo>
                <a:lnTo>
                  <a:pt x="11050212" y="0"/>
                </a:lnTo>
                <a:lnTo>
                  <a:pt x="11050212" y="7465993"/>
                </a:lnTo>
                <a:lnTo>
                  <a:pt x="0" y="7465993"/>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786307"/>
            <a:ext cx="5391748" cy="1312427"/>
            <a:chOff x="0" y="0"/>
            <a:chExt cx="1420049" cy="34566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95250"/>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a:solidFill>
                    <a:srgbClr val="2B1511"/>
                  </a:solidFill>
                  <a:latin typeface="Canva Sans Bold"/>
                </a:rPr>
                <a:t>PREDICTIONS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3769039" y="2311425"/>
            <a:ext cx="10749922" cy="7735184"/>
          </a:xfrm>
          <a:custGeom>
            <a:avLst/>
            <a:gdLst/>
            <a:ahLst/>
            <a:cxnLst/>
            <a:rect l="l" t="t" r="r" b="b"/>
            <a:pathLst>
              <a:path w="10749922" h="7735184">
                <a:moveTo>
                  <a:pt x="0" y="0"/>
                </a:moveTo>
                <a:lnTo>
                  <a:pt x="10749922" y="0"/>
                </a:lnTo>
                <a:lnTo>
                  <a:pt x="10749922" y="7735183"/>
                </a:lnTo>
                <a:lnTo>
                  <a:pt x="0" y="7735183"/>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62379" y="4156568"/>
            <a:ext cx="4188925" cy="4229536"/>
            <a:chOff x="0" y="0"/>
            <a:chExt cx="3778222" cy="3814851"/>
          </a:xfrm>
        </p:grpSpPr>
        <p:sp>
          <p:nvSpPr>
            <p:cNvPr id="3" name="Freeform 3"/>
            <p:cNvSpPr/>
            <p:nvPr/>
          </p:nvSpPr>
          <p:spPr>
            <a:xfrm>
              <a:off x="0" y="0"/>
              <a:ext cx="3778231" cy="3814936"/>
            </a:xfrm>
            <a:custGeom>
              <a:avLst/>
              <a:gdLst/>
              <a:ahLst/>
              <a:cxnLst/>
              <a:rect l="l" t="t" r="r" b="b"/>
              <a:pathLst>
                <a:path w="3778231" h="3814936">
                  <a:moveTo>
                    <a:pt x="3778231" y="3378944"/>
                  </a:moveTo>
                  <a:cubicBezTo>
                    <a:pt x="3778231" y="3633235"/>
                    <a:pt x="3698817" y="3814936"/>
                    <a:pt x="3603560" y="3814936"/>
                  </a:cubicBezTo>
                  <a:cubicBezTo>
                    <a:pt x="174577" y="3814936"/>
                    <a:pt x="174577" y="3814936"/>
                    <a:pt x="174577" y="3814936"/>
                  </a:cubicBezTo>
                  <a:cubicBezTo>
                    <a:pt x="79411" y="3814783"/>
                    <a:pt x="0" y="3633235"/>
                    <a:pt x="0" y="3378944"/>
                  </a:cubicBezTo>
                  <a:cubicBezTo>
                    <a:pt x="0" y="399570"/>
                    <a:pt x="0" y="399570"/>
                    <a:pt x="0" y="399570"/>
                  </a:cubicBezTo>
                  <a:cubicBezTo>
                    <a:pt x="0" y="181756"/>
                    <a:pt x="79411" y="0"/>
                    <a:pt x="174668" y="0"/>
                  </a:cubicBezTo>
                  <a:cubicBezTo>
                    <a:pt x="3603560" y="0"/>
                    <a:pt x="3603560" y="0"/>
                    <a:pt x="3603560" y="0"/>
                  </a:cubicBezTo>
                  <a:cubicBezTo>
                    <a:pt x="3698817" y="0"/>
                    <a:pt x="3778231" y="181756"/>
                    <a:pt x="3778231" y="399570"/>
                  </a:cubicBezTo>
                  <a:lnTo>
                    <a:pt x="3778231" y="3378944"/>
                  </a:lnTo>
                  <a:close/>
                </a:path>
              </a:pathLst>
            </a:custGeom>
            <a:solidFill>
              <a:srgbClr val="FFFFFF"/>
            </a:solidFill>
          </p:spPr>
          <p:txBody>
            <a:bodyPr/>
            <a:lstStyle/>
            <a:p>
              <a:endParaRPr lang="en-US"/>
            </a:p>
          </p:txBody>
        </p:sp>
      </p:grpSp>
      <p:grpSp>
        <p:nvGrpSpPr>
          <p:cNvPr id="4" name="Group 4"/>
          <p:cNvGrpSpPr/>
          <p:nvPr/>
        </p:nvGrpSpPr>
        <p:grpSpPr>
          <a:xfrm>
            <a:off x="662379" y="4156568"/>
            <a:ext cx="4188925" cy="1080214"/>
            <a:chOff x="0" y="0"/>
            <a:chExt cx="3778222" cy="974304"/>
          </a:xfrm>
        </p:grpSpPr>
        <p:sp>
          <p:nvSpPr>
            <p:cNvPr id="5" name="Freeform 5"/>
            <p:cNvSpPr/>
            <p:nvPr/>
          </p:nvSpPr>
          <p:spPr>
            <a:xfrm>
              <a:off x="0" y="0"/>
              <a:ext cx="3778231" cy="974344"/>
            </a:xfrm>
            <a:custGeom>
              <a:avLst/>
              <a:gdLst/>
              <a:ahLst/>
              <a:cxnLst/>
              <a:rect l="l" t="t" r="r" b="b"/>
              <a:pathLst>
                <a:path w="3778231" h="974344">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txBody>
            <a:bodyPr/>
            <a:lstStyle/>
            <a:p>
              <a:endParaRPr lang="en-US"/>
            </a:p>
          </p:txBody>
        </p:sp>
      </p:grpSp>
      <p:grpSp>
        <p:nvGrpSpPr>
          <p:cNvPr id="6" name="Group 6"/>
          <p:cNvGrpSpPr/>
          <p:nvPr/>
        </p:nvGrpSpPr>
        <p:grpSpPr>
          <a:xfrm>
            <a:off x="15201900"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EF5241"/>
            </a:solidFill>
          </p:spPr>
          <p:txBody>
            <a:bodyPr/>
            <a:lstStyle/>
            <a:p>
              <a:endParaRPr lang="en-US"/>
            </a:p>
          </p:txBody>
        </p:sp>
        <p:sp>
          <p:nvSpPr>
            <p:cNvPr id="8" name="TextBox 8"/>
            <p:cNvSpPr txBox="1"/>
            <p:nvPr/>
          </p:nvSpPr>
          <p:spPr>
            <a:xfrm>
              <a:off x="0" y="-28575"/>
              <a:ext cx="812800" cy="2737908"/>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5577263" y="4156568"/>
            <a:ext cx="4188925" cy="4229536"/>
            <a:chOff x="0" y="0"/>
            <a:chExt cx="3778222" cy="3814851"/>
          </a:xfrm>
        </p:grpSpPr>
        <p:sp>
          <p:nvSpPr>
            <p:cNvPr id="10" name="Freeform 10"/>
            <p:cNvSpPr/>
            <p:nvPr/>
          </p:nvSpPr>
          <p:spPr>
            <a:xfrm>
              <a:off x="0" y="0"/>
              <a:ext cx="3778231" cy="3814936"/>
            </a:xfrm>
            <a:custGeom>
              <a:avLst/>
              <a:gdLst/>
              <a:ahLst/>
              <a:cxnLst/>
              <a:rect l="l" t="t" r="r" b="b"/>
              <a:pathLst>
                <a:path w="3778231" h="3814936">
                  <a:moveTo>
                    <a:pt x="3778231" y="3378944"/>
                  </a:moveTo>
                  <a:cubicBezTo>
                    <a:pt x="3778231" y="3633235"/>
                    <a:pt x="3698817" y="3814936"/>
                    <a:pt x="3603560" y="3814936"/>
                  </a:cubicBezTo>
                  <a:cubicBezTo>
                    <a:pt x="174577" y="3814936"/>
                    <a:pt x="174577" y="3814936"/>
                    <a:pt x="174577" y="3814936"/>
                  </a:cubicBezTo>
                  <a:cubicBezTo>
                    <a:pt x="79411" y="3814783"/>
                    <a:pt x="0" y="3633235"/>
                    <a:pt x="0" y="3378944"/>
                  </a:cubicBezTo>
                  <a:cubicBezTo>
                    <a:pt x="0" y="399570"/>
                    <a:pt x="0" y="399570"/>
                    <a:pt x="0" y="399570"/>
                  </a:cubicBezTo>
                  <a:cubicBezTo>
                    <a:pt x="0" y="181756"/>
                    <a:pt x="79411" y="0"/>
                    <a:pt x="174668" y="0"/>
                  </a:cubicBezTo>
                  <a:cubicBezTo>
                    <a:pt x="3603560" y="0"/>
                    <a:pt x="3603560" y="0"/>
                    <a:pt x="3603560" y="0"/>
                  </a:cubicBezTo>
                  <a:cubicBezTo>
                    <a:pt x="3698817" y="0"/>
                    <a:pt x="3778231" y="181756"/>
                    <a:pt x="3778231" y="399570"/>
                  </a:cubicBezTo>
                  <a:lnTo>
                    <a:pt x="3778231" y="3378944"/>
                  </a:lnTo>
                  <a:close/>
                </a:path>
              </a:pathLst>
            </a:custGeom>
            <a:solidFill>
              <a:srgbClr val="FFFFFF"/>
            </a:solidFill>
          </p:spPr>
          <p:txBody>
            <a:bodyPr/>
            <a:lstStyle/>
            <a:p>
              <a:endParaRPr lang="en-US"/>
            </a:p>
          </p:txBody>
        </p:sp>
      </p:grpSp>
      <p:grpSp>
        <p:nvGrpSpPr>
          <p:cNvPr id="11" name="Group 11"/>
          <p:cNvGrpSpPr/>
          <p:nvPr/>
        </p:nvGrpSpPr>
        <p:grpSpPr>
          <a:xfrm>
            <a:off x="5577263" y="4156568"/>
            <a:ext cx="4188925" cy="1080214"/>
            <a:chOff x="0" y="0"/>
            <a:chExt cx="3778222" cy="974304"/>
          </a:xfrm>
        </p:grpSpPr>
        <p:sp>
          <p:nvSpPr>
            <p:cNvPr id="12" name="Freeform 12"/>
            <p:cNvSpPr/>
            <p:nvPr/>
          </p:nvSpPr>
          <p:spPr>
            <a:xfrm>
              <a:off x="0" y="0"/>
              <a:ext cx="3778231" cy="974344"/>
            </a:xfrm>
            <a:custGeom>
              <a:avLst/>
              <a:gdLst/>
              <a:ahLst/>
              <a:cxnLst/>
              <a:rect l="l" t="t" r="r" b="b"/>
              <a:pathLst>
                <a:path w="3778231" h="974344">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txBody>
            <a:bodyPr/>
            <a:lstStyle/>
            <a:p>
              <a:endParaRPr lang="en-US"/>
            </a:p>
          </p:txBody>
        </p:sp>
      </p:grpSp>
      <p:grpSp>
        <p:nvGrpSpPr>
          <p:cNvPr id="13" name="Group 13"/>
          <p:cNvGrpSpPr/>
          <p:nvPr/>
        </p:nvGrpSpPr>
        <p:grpSpPr>
          <a:xfrm>
            <a:off x="10260312" y="4156568"/>
            <a:ext cx="4188925" cy="4229536"/>
            <a:chOff x="0" y="0"/>
            <a:chExt cx="3778222" cy="3814851"/>
          </a:xfrm>
        </p:grpSpPr>
        <p:sp>
          <p:nvSpPr>
            <p:cNvPr id="14" name="Freeform 14"/>
            <p:cNvSpPr/>
            <p:nvPr/>
          </p:nvSpPr>
          <p:spPr>
            <a:xfrm>
              <a:off x="0" y="0"/>
              <a:ext cx="3778231" cy="3814936"/>
            </a:xfrm>
            <a:custGeom>
              <a:avLst/>
              <a:gdLst/>
              <a:ahLst/>
              <a:cxnLst/>
              <a:rect l="l" t="t" r="r" b="b"/>
              <a:pathLst>
                <a:path w="3778231" h="3814936">
                  <a:moveTo>
                    <a:pt x="3778231" y="3378944"/>
                  </a:moveTo>
                  <a:cubicBezTo>
                    <a:pt x="3778231" y="3633235"/>
                    <a:pt x="3698817" y="3814936"/>
                    <a:pt x="3603560" y="3814936"/>
                  </a:cubicBezTo>
                  <a:cubicBezTo>
                    <a:pt x="174577" y="3814936"/>
                    <a:pt x="174577" y="3814936"/>
                    <a:pt x="174577" y="3814936"/>
                  </a:cubicBezTo>
                  <a:cubicBezTo>
                    <a:pt x="79411" y="3814783"/>
                    <a:pt x="0" y="3633235"/>
                    <a:pt x="0" y="3378944"/>
                  </a:cubicBezTo>
                  <a:cubicBezTo>
                    <a:pt x="0" y="399570"/>
                    <a:pt x="0" y="399570"/>
                    <a:pt x="0" y="399570"/>
                  </a:cubicBezTo>
                  <a:cubicBezTo>
                    <a:pt x="0" y="181756"/>
                    <a:pt x="79411" y="0"/>
                    <a:pt x="174668" y="0"/>
                  </a:cubicBezTo>
                  <a:cubicBezTo>
                    <a:pt x="3603560" y="0"/>
                    <a:pt x="3603560" y="0"/>
                    <a:pt x="3603560" y="0"/>
                  </a:cubicBezTo>
                  <a:cubicBezTo>
                    <a:pt x="3698817" y="0"/>
                    <a:pt x="3778231" y="181756"/>
                    <a:pt x="3778231" y="399570"/>
                  </a:cubicBezTo>
                  <a:lnTo>
                    <a:pt x="3778231" y="3378944"/>
                  </a:lnTo>
                  <a:close/>
                </a:path>
              </a:pathLst>
            </a:custGeom>
            <a:solidFill>
              <a:srgbClr val="FFFFFF"/>
            </a:solidFill>
          </p:spPr>
          <p:txBody>
            <a:bodyPr/>
            <a:lstStyle/>
            <a:p>
              <a:endParaRPr lang="en-US"/>
            </a:p>
          </p:txBody>
        </p:sp>
      </p:grpSp>
      <p:grpSp>
        <p:nvGrpSpPr>
          <p:cNvPr id="15" name="Group 15"/>
          <p:cNvGrpSpPr/>
          <p:nvPr/>
        </p:nvGrpSpPr>
        <p:grpSpPr>
          <a:xfrm>
            <a:off x="10260312" y="4156568"/>
            <a:ext cx="4188925" cy="1080214"/>
            <a:chOff x="0" y="0"/>
            <a:chExt cx="3778222" cy="974304"/>
          </a:xfrm>
        </p:grpSpPr>
        <p:sp>
          <p:nvSpPr>
            <p:cNvPr id="16" name="Freeform 16"/>
            <p:cNvSpPr/>
            <p:nvPr/>
          </p:nvSpPr>
          <p:spPr>
            <a:xfrm>
              <a:off x="0" y="0"/>
              <a:ext cx="3778231" cy="974344"/>
            </a:xfrm>
            <a:custGeom>
              <a:avLst/>
              <a:gdLst/>
              <a:ahLst/>
              <a:cxnLst/>
              <a:rect l="l" t="t" r="r" b="b"/>
              <a:pathLst>
                <a:path w="3778231" h="974344">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txBody>
            <a:bodyPr/>
            <a:lstStyle/>
            <a:p>
              <a:endParaRPr lang="en-US"/>
            </a:p>
          </p:txBody>
        </p:sp>
      </p:grpSp>
      <p:grpSp>
        <p:nvGrpSpPr>
          <p:cNvPr id="17" name="Group 17"/>
          <p:cNvGrpSpPr/>
          <p:nvPr/>
        </p:nvGrpSpPr>
        <p:grpSpPr>
          <a:xfrm>
            <a:off x="4744210" y="1028700"/>
            <a:ext cx="5391748" cy="1312427"/>
            <a:chOff x="0" y="0"/>
            <a:chExt cx="1420049" cy="345660"/>
          </a:xfrm>
        </p:grpSpPr>
        <p:sp>
          <p:nvSpPr>
            <p:cNvPr id="18" name="Freeform 18"/>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19" name="TextBox 19"/>
            <p:cNvSpPr txBox="1"/>
            <p:nvPr/>
          </p:nvSpPr>
          <p:spPr>
            <a:xfrm>
              <a:off x="0" y="-95250"/>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a:solidFill>
                    <a:srgbClr val="2B1511"/>
                  </a:solidFill>
                  <a:latin typeface="Canva Sans Bold"/>
                </a:rPr>
                <a:t>INSIGHTS</a:t>
              </a:r>
            </a:p>
          </p:txBody>
        </p:sp>
      </p:grpSp>
      <p:sp>
        <p:nvSpPr>
          <p:cNvPr id="20" name="Freeform 20"/>
          <p:cNvSpPr/>
          <p:nvPr/>
        </p:nvSpPr>
        <p:spPr>
          <a:xfrm>
            <a:off x="1880681" y="4278980"/>
            <a:ext cx="1752322" cy="795116"/>
          </a:xfrm>
          <a:custGeom>
            <a:avLst/>
            <a:gdLst/>
            <a:ahLst/>
            <a:cxnLst/>
            <a:rect l="l" t="t" r="r" b="b"/>
            <a:pathLst>
              <a:path w="1752322" h="795116">
                <a:moveTo>
                  <a:pt x="0" y="0"/>
                </a:moveTo>
                <a:lnTo>
                  <a:pt x="1752321" y="0"/>
                </a:lnTo>
                <a:lnTo>
                  <a:pt x="1752321" y="795116"/>
                </a:lnTo>
                <a:lnTo>
                  <a:pt x="0" y="7951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a:off x="7229827" y="4230573"/>
            <a:ext cx="883797" cy="883797"/>
          </a:xfrm>
          <a:custGeom>
            <a:avLst/>
            <a:gdLst/>
            <a:ahLst/>
            <a:cxnLst/>
            <a:rect l="l" t="t" r="r" b="b"/>
            <a:pathLst>
              <a:path w="883797" h="883797">
                <a:moveTo>
                  <a:pt x="0" y="0"/>
                </a:moveTo>
                <a:lnTo>
                  <a:pt x="883797" y="0"/>
                </a:lnTo>
                <a:lnTo>
                  <a:pt x="883797" y="883797"/>
                </a:lnTo>
                <a:lnTo>
                  <a:pt x="0" y="883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Freeform 22"/>
          <p:cNvSpPr/>
          <p:nvPr/>
        </p:nvSpPr>
        <p:spPr>
          <a:xfrm>
            <a:off x="11877880" y="4230573"/>
            <a:ext cx="957802" cy="957802"/>
          </a:xfrm>
          <a:custGeom>
            <a:avLst/>
            <a:gdLst/>
            <a:ahLst/>
            <a:cxnLst/>
            <a:rect l="l" t="t" r="r" b="b"/>
            <a:pathLst>
              <a:path w="957802" h="957802">
                <a:moveTo>
                  <a:pt x="0" y="0"/>
                </a:moveTo>
                <a:lnTo>
                  <a:pt x="957801" y="0"/>
                </a:lnTo>
                <a:lnTo>
                  <a:pt x="957801" y="957802"/>
                </a:lnTo>
                <a:lnTo>
                  <a:pt x="0" y="9578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3" name="TextBox 23"/>
          <p:cNvSpPr txBox="1"/>
          <p:nvPr/>
        </p:nvSpPr>
        <p:spPr>
          <a:xfrm>
            <a:off x="1195267" y="5548325"/>
            <a:ext cx="3127160" cy="2386584"/>
          </a:xfrm>
          <a:prstGeom prst="rect">
            <a:avLst/>
          </a:prstGeom>
        </p:spPr>
        <p:txBody>
          <a:bodyPr lIns="0" tIns="0" rIns="0" bIns="0" rtlCol="0" anchor="t">
            <a:spAutoFit/>
          </a:bodyPr>
          <a:lstStyle/>
          <a:p>
            <a:pPr algn="ctr">
              <a:lnSpc>
                <a:spcPts val="3164"/>
              </a:lnSpc>
              <a:spcBef>
                <a:spcPct val="0"/>
              </a:spcBef>
            </a:pPr>
            <a:r>
              <a:rPr lang="en-US" sz="2109">
                <a:solidFill>
                  <a:srgbClr val="000000"/>
                </a:solidFill>
                <a:latin typeface="DM Sans"/>
              </a:rPr>
              <a:t>Weekends (Saturdays and Sundays) are observed to have higher Energy consumption than Weekdays.</a:t>
            </a:r>
          </a:p>
          <a:p>
            <a:pPr algn="ctr">
              <a:lnSpc>
                <a:spcPts val="3164"/>
              </a:lnSpc>
              <a:spcBef>
                <a:spcPct val="0"/>
              </a:spcBef>
            </a:pPr>
            <a:endParaRPr lang="en-US" sz="2109">
              <a:solidFill>
                <a:srgbClr val="000000"/>
              </a:solidFill>
              <a:latin typeface="DM Sans"/>
            </a:endParaRPr>
          </a:p>
        </p:txBody>
      </p:sp>
      <p:sp>
        <p:nvSpPr>
          <p:cNvPr id="24" name="TextBox 24"/>
          <p:cNvSpPr txBox="1"/>
          <p:nvPr/>
        </p:nvSpPr>
        <p:spPr>
          <a:xfrm>
            <a:off x="6110152" y="5548325"/>
            <a:ext cx="3127160" cy="1181312"/>
          </a:xfrm>
          <a:prstGeom prst="rect">
            <a:avLst/>
          </a:prstGeom>
        </p:spPr>
        <p:txBody>
          <a:bodyPr lIns="0" tIns="0" rIns="0" bIns="0" rtlCol="0" anchor="t">
            <a:spAutoFit/>
          </a:bodyPr>
          <a:lstStyle/>
          <a:p>
            <a:pPr algn="ctr">
              <a:lnSpc>
                <a:spcPts val="3167"/>
              </a:lnSpc>
              <a:spcBef>
                <a:spcPct val="0"/>
              </a:spcBef>
            </a:pPr>
            <a:r>
              <a:rPr lang="en-US" sz="2111">
                <a:solidFill>
                  <a:srgbClr val="000000"/>
                </a:solidFill>
                <a:latin typeface="DM Sans"/>
              </a:rPr>
              <a:t>Energy consumption is higher during evenings.</a:t>
            </a:r>
          </a:p>
          <a:p>
            <a:pPr algn="ctr">
              <a:lnSpc>
                <a:spcPts val="3167"/>
              </a:lnSpc>
              <a:spcBef>
                <a:spcPct val="0"/>
              </a:spcBef>
            </a:pPr>
            <a:endParaRPr lang="en-US" sz="2111">
              <a:solidFill>
                <a:srgbClr val="000000"/>
              </a:solidFill>
              <a:latin typeface="DM Sans"/>
            </a:endParaRPr>
          </a:p>
        </p:txBody>
      </p:sp>
      <p:sp>
        <p:nvSpPr>
          <p:cNvPr id="25" name="TextBox 25"/>
          <p:cNvSpPr txBox="1"/>
          <p:nvPr/>
        </p:nvSpPr>
        <p:spPr>
          <a:xfrm>
            <a:off x="10548748" y="5371780"/>
            <a:ext cx="3616066" cy="2786634"/>
          </a:xfrm>
          <a:prstGeom prst="rect">
            <a:avLst/>
          </a:prstGeom>
        </p:spPr>
        <p:txBody>
          <a:bodyPr lIns="0" tIns="0" rIns="0" bIns="0" rtlCol="0" anchor="t">
            <a:spAutoFit/>
          </a:bodyPr>
          <a:lstStyle/>
          <a:p>
            <a:pPr algn="ctr">
              <a:lnSpc>
                <a:spcPts val="3164"/>
              </a:lnSpc>
              <a:spcBef>
                <a:spcPct val="0"/>
              </a:spcBef>
            </a:pPr>
            <a:r>
              <a:rPr lang="en-US" sz="2109">
                <a:solidFill>
                  <a:srgbClr val="000000"/>
                </a:solidFill>
                <a:latin typeface="DM Sans"/>
              </a:rPr>
              <a:t>Random Forest Regressor (with n_estimators = 100) has the most efficient performance metrics (MSE = 0.0005, R2_Score = 0.99) among the different models used in this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sp>
        <p:nvSpPr>
          <p:cNvPr id="2" name="TextBox 2"/>
          <p:cNvSpPr txBox="1"/>
          <p:nvPr/>
        </p:nvSpPr>
        <p:spPr>
          <a:xfrm>
            <a:off x="3368820" y="4238625"/>
            <a:ext cx="4847425" cy="904875"/>
          </a:xfrm>
          <a:prstGeom prst="rect">
            <a:avLst/>
          </a:prstGeom>
        </p:spPr>
        <p:txBody>
          <a:bodyPr lIns="0" tIns="0" rIns="0" bIns="0" rtlCol="0" anchor="t">
            <a:spAutoFit/>
          </a:bodyPr>
          <a:lstStyle/>
          <a:p>
            <a:pPr marL="0" lvl="0" indent="0" algn="l">
              <a:lnSpc>
                <a:spcPts val="7179"/>
              </a:lnSpc>
              <a:spcBef>
                <a:spcPct val="0"/>
              </a:spcBef>
            </a:pPr>
            <a:r>
              <a:rPr lang="en-US" sz="5982">
                <a:solidFill>
                  <a:srgbClr val="000000"/>
                </a:solidFill>
                <a:latin typeface="DM Sans Bold"/>
              </a:rPr>
              <a:t>THANK YOU</a:t>
            </a:r>
          </a:p>
        </p:txBody>
      </p:sp>
      <p:grpSp>
        <p:nvGrpSpPr>
          <p:cNvPr id="3" name="Group 3"/>
          <p:cNvGrpSpPr/>
          <p:nvPr/>
        </p:nvGrpSpPr>
        <p:grpSpPr>
          <a:xfrm rot="-5400000">
            <a:off x="11391949" y="259694"/>
            <a:ext cx="7087456" cy="9767612"/>
            <a:chOff x="0" y="0"/>
            <a:chExt cx="660400" cy="910133"/>
          </a:xfrm>
        </p:grpSpPr>
        <p:sp>
          <p:nvSpPr>
            <p:cNvPr id="4" name="Freeform 4"/>
            <p:cNvSpPr/>
            <p:nvPr/>
          </p:nvSpPr>
          <p:spPr>
            <a:xfrm>
              <a:off x="0" y="0"/>
              <a:ext cx="660400" cy="910133"/>
            </a:xfrm>
            <a:custGeom>
              <a:avLst/>
              <a:gdLst/>
              <a:ahLst/>
              <a:cxnLst/>
              <a:rect l="l" t="t" r="r" b="b"/>
              <a:pathLst>
                <a:path w="660400" h="91013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0664"/>
                  </a:cubicBezTo>
                  <a:lnTo>
                    <a:pt x="660400" y="910133"/>
                  </a:lnTo>
                  <a:lnTo>
                    <a:pt x="0" y="910133"/>
                  </a:lnTo>
                  <a:lnTo>
                    <a:pt x="0" y="331094"/>
                  </a:lnTo>
                  <a:cubicBezTo>
                    <a:pt x="1782" y="185660"/>
                    <a:pt x="93019" y="64045"/>
                    <a:pt x="220252" y="19070"/>
                  </a:cubicBezTo>
                  <a:close/>
                </a:path>
              </a:pathLst>
            </a:custGeom>
            <a:solidFill>
              <a:srgbClr val="E0B15E"/>
            </a:solidFill>
          </p:spPr>
          <p:txBody>
            <a:bodyPr/>
            <a:lstStyle/>
            <a:p>
              <a:endParaRPr lang="en-US"/>
            </a:p>
          </p:txBody>
        </p:sp>
        <p:sp>
          <p:nvSpPr>
            <p:cNvPr id="5" name="TextBox 5"/>
            <p:cNvSpPr txBox="1"/>
            <p:nvPr/>
          </p:nvSpPr>
          <p:spPr>
            <a:xfrm>
              <a:off x="0" y="98425"/>
              <a:ext cx="660400" cy="811708"/>
            </a:xfrm>
            <a:prstGeom prst="rect">
              <a:avLst/>
            </a:prstGeom>
          </p:spPr>
          <p:txBody>
            <a:bodyPr lIns="50800" tIns="50800" rIns="50800" bIns="50800" rtlCol="0" anchor="ctr"/>
            <a:lstStyle/>
            <a:p>
              <a:pPr algn="ctr">
                <a:lnSpc>
                  <a:spcPts val="2590"/>
                </a:lnSpc>
              </a:pPr>
              <a:endParaRPr/>
            </a:p>
          </p:txBody>
        </p:sp>
      </p:grpSp>
      <p:grpSp>
        <p:nvGrpSpPr>
          <p:cNvPr id="6" name="Group 6"/>
          <p:cNvGrpSpPr/>
          <p:nvPr/>
        </p:nvGrpSpPr>
        <p:grpSpPr>
          <a:xfrm>
            <a:off x="-1403338" y="8549080"/>
            <a:ext cx="3475840" cy="34758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9" name="Group 9"/>
          <p:cNvGrpSpPr/>
          <p:nvPr/>
        </p:nvGrpSpPr>
        <p:grpSpPr>
          <a:xfrm>
            <a:off x="3101714" y="9171406"/>
            <a:ext cx="534212" cy="53421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1" name="TextBox 11"/>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2" name="Group 12"/>
          <p:cNvGrpSpPr/>
          <p:nvPr/>
        </p:nvGrpSpPr>
        <p:grpSpPr>
          <a:xfrm>
            <a:off x="1303886" y="-594687"/>
            <a:ext cx="1537234" cy="15372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4" name="TextBox 1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5" name="Group 15"/>
          <p:cNvGrpSpPr/>
          <p:nvPr/>
        </p:nvGrpSpPr>
        <p:grpSpPr>
          <a:xfrm>
            <a:off x="10425671" y="458568"/>
            <a:ext cx="483979" cy="48397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7" name="TextBox 1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5445075" y="4190010"/>
            <a:ext cx="866086" cy="86608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4" name="TextBox 4"/>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01</a:t>
              </a:r>
            </a:p>
          </p:txBody>
        </p:sp>
      </p:grpSp>
      <p:grpSp>
        <p:nvGrpSpPr>
          <p:cNvPr id="5" name="Group 5"/>
          <p:cNvGrpSpPr/>
          <p:nvPr/>
        </p:nvGrpSpPr>
        <p:grpSpPr>
          <a:xfrm>
            <a:off x="8710957" y="4190010"/>
            <a:ext cx="866086" cy="86608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02</a:t>
              </a:r>
            </a:p>
          </p:txBody>
        </p:sp>
      </p:grpSp>
      <p:grpSp>
        <p:nvGrpSpPr>
          <p:cNvPr id="8" name="Group 8"/>
          <p:cNvGrpSpPr/>
          <p:nvPr/>
        </p:nvGrpSpPr>
        <p:grpSpPr>
          <a:xfrm>
            <a:off x="8710957" y="6271435"/>
            <a:ext cx="866086" cy="86608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05</a:t>
              </a:r>
            </a:p>
          </p:txBody>
        </p:sp>
      </p:grpSp>
      <p:grpSp>
        <p:nvGrpSpPr>
          <p:cNvPr id="11" name="Group 11"/>
          <p:cNvGrpSpPr/>
          <p:nvPr/>
        </p:nvGrpSpPr>
        <p:grpSpPr>
          <a:xfrm>
            <a:off x="11976839" y="6271435"/>
            <a:ext cx="866086" cy="86608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3" name="TextBox 13"/>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06</a:t>
              </a:r>
            </a:p>
          </p:txBody>
        </p:sp>
      </p:grpSp>
      <p:sp>
        <p:nvSpPr>
          <p:cNvPr id="14" name="Freeform 14"/>
          <p:cNvSpPr/>
          <p:nvPr/>
        </p:nvSpPr>
        <p:spPr>
          <a:xfrm rot="1095156">
            <a:off x="-4098793" y="-4550300"/>
            <a:ext cx="7891968" cy="7891968"/>
          </a:xfrm>
          <a:custGeom>
            <a:avLst/>
            <a:gdLst/>
            <a:ahLst/>
            <a:cxnLst/>
            <a:rect l="l" t="t" r="r" b="b"/>
            <a:pathLst>
              <a:path w="7891968" h="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5" name="Group 15"/>
          <p:cNvGrpSpPr/>
          <p:nvPr/>
        </p:nvGrpSpPr>
        <p:grpSpPr>
          <a:xfrm>
            <a:off x="11976839" y="4190010"/>
            <a:ext cx="866086" cy="86608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7" name="TextBox 17"/>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03</a:t>
              </a:r>
            </a:p>
          </p:txBody>
        </p:sp>
      </p:grpSp>
      <p:grpSp>
        <p:nvGrpSpPr>
          <p:cNvPr id="18" name="Group 18"/>
          <p:cNvGrpSpPr/>
          <p:nvPr/>
        </p:nvGrpSpPr>
        <p:grpSpPr>
          <a:xfrm>
            <a:off x="5410416" y="6274225"/>
            <a:ext cx="866086" cy="86608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20" name="TextBox 20"/>
            <p:cNvSpPr txBox="1"/>
            <p:nvPr/>
          </p:nvSpPr>
          <p:spPr>
            <a:xfrm>
              <a:off x="76200" y="19050"/>
              <a:ext cx="660400" cy="717550"/>
            </a:xfrm>
            <a:prstGeom prst="rect">
              <a:avLst/>
            </a:prstGeom>
          </p:spPr>
          <p:txBody>
            <a:bodyPr lIns="0" tIns="0" rIns="0" bIns="0" rtlCol="0" anchor="ctr"/>
            <a:lstStyle/>
            <a:p>
              <a:pPr marL="0" lvl="0" indent="0" algn="ctr">
                <a:lnSpc>
                  <a:spcPts val="4969"/>
                </a:lnSpc>
                <a:spcBef>
                  <a:spcPct val="0"/>
                </a:spcBef>
              </a:pPr>
              <a:r>
                <a:rPr lang="en-US" sz="3549">
                  <a:solidFill>
                    <a:srgbClr val="FFFFFF"/>
                  </a:solidFill>
                  <a:latin typeface="DM Sans Bold"/>
                </a:rPr>
                <a:t>04</a:t>
              </a:r>
            </a:p>
          </p:txBody>
        </p:sp>
      </p:grpSp>
      <p:grpSp>
        <p:nvGrpSpPr>
          <p:cNvPr id="21" name="Group 21"/>
          <p:cNvGrpSpPr/>
          <p:nvPr/>
        </p:nvGrpSpPr>
        <p:grpSpPr>
          <a:xfrm>
            <a:off x="6625268" y="1791775"/>
            <a:ext cx="5037464" cy="1268429"/>
            <a:chOff x="0" y="0"/>
            <a:chExt cx="1326739" cy="334072"/>
          </a:xfrm>
        </p:grpSpPr>
        <p:sp>
          <p:nvSpPr>
            <p:cNvPr id="22" name="Freeform 22"/>
            <p:cNvSpPr/>
            <p:nvPr/>
          </p:nvSpPr>
          <p:spPr>
            <a:xfrm>
              <a:off x="0" y="0"/>
              <a:ext cx="1326739" cy="334072"/>
            </a:xfrm>
            <a:custGeom>
              <a:avLst/>
              <a:gdLst/>
              <a:ahLst/>
              <a:cxnLst/>
              <a:rect l="l" t="t" r="r" b="b"/>
              <a:pathLst>
                <a:path w="1326739" h="334072">
                  <a:moveTo>
                    <a:pt x="52254" y="0"/>
                  </a:moveTo>
                  <a:lnTo>
                    <a:pt x="1274486" y="0"/>
                  </a:lnTo>
                  <a:cubicBezTo>
                    <a:pt x="1288344" y="0"/>
                    <a:pt x="1301635" y="5505"/>
                    <a:pt x="1311435" y="15305"/>
                  </a:cubicBezTo>
                  <a:cubicBezTo>
                    <a:pt x="1321234" y="25104"/>
                    <a:pt x="1326739" y="38395"/>
                    <a:pt x="1326739" y="52254"/>
                  </a:cubicBezTo>
                  <a:lnTo>
                    <a:pt x="1326739" y="281818"/>
                  </a:lnTo>
                  <a:cubicBezTo>
                    <a:pt x="1326739" y="310677"/>
                    <a:pt x="1303345" y="334072"/>
                    <a:pt x="1274486" y="334072"/>
                  </a:cubicBezTo>
                  <a:lnTo>
                    <a:pt x="52254" y="334072"/>
                  </a:lnTo>
                  <a:cubicBezTo>
                    <a:pt x="23395" y="334072"/>
                    <a:pt x="0" y="310677"/>
                    <a:pt x="0" y="281818"/>
                  </a:cubicBezTo>
                  <a:lnTo>
                    <a:pt x="0" y="52254"/>
                  </a:lnTo>
                  <a:cubicBezTo>
                    <a:pt x="0" y="23395"/>
                    <a:pt x="23395" y="0"/>
                    <a:pt x="52254" y="0"/>
                  </a:cubicBezTo>
                  <a:close/>
                </a:path>
              </a:pathLst>
            </a:custGeom>
            <a:solidFill>
              <a:srgbClr val="FFFFFF"/>
            </a:solidFill>
            <a:ln cap="rnd">
              <a:noFill/>
              <a:prstDash val="solid"/>
              <a:round/>
            </a:ln>
          </p:spPr>
          <p:txBody>
            <a:bodyPr/>
            <a:lstStyle/>
            <a:p>
              <a:endParaRPr lang="en-US"/>
            </a:p>
          </p:txBody>
        </p:sp>
        <p:sp>
          <p:nvSpPr>
            <p:cNvPr id="23" name="TextBox 23"/>
            <p:cNvSpPr txBox="1"/>
            <p:nvPr/>
          </p:nvSpPr>
          <p:spPr>
            <a:xfrm>
              <a:off x="0" y="-9525"/>
              <a:ext cx="1326739" cy="343597"/>
            </a:xfrm>
            <a:prstGeom prst="rect">
              <a:avLst/>
            </a:prstGeom>
          </p:spPr>
          <p:txBody>
            <a:bodyPr lIns="50800" tIns="50800" rIns="50800" bIns="50800" rtlCol="0" anchor="ctr"/>
            <a:lstStyle/>
            <a:p>
              <a:pPr marL="0" lvl="0" indent="0" algn="ctr">
                <a:lnSpc>
                  <a:spcPts val="6055"/>
                </a:lnSpc>
                <a:spcBef>
                  <a:spcPct val="0"/>
                </a:spcBef>
              </a:pPr>
              <a:r>
                <a:rPr lang="en-US" sz="5046">
                  <a:solidFill>
                    <a:srgbClr val="2B1511"/>
                  </a:solidFill>
                  <a:latin typeface="Canva Sans Bold"/>
                </a:rPr>
                <a:t>OVERVIEW</a:t>
              </a:r>
            </a:p>
          </p:txBody>
        </p:sp>
      </p:grpSp>
      <p:sp>
        <p:nvSpPr>
          <p:cNvPr id="24" name="Freeform 24"/>
          <p:cNvSpPr/>
          <p:nvPr/>
        </p:nvSpPr>
        <p:spPr>
          <a:xfrm rot="1095156">
            <a:off x="14074237" y="7160484"/>
            <a:ext cx="7891968" cy="7891968"/>
          </a:xfrm>
          <a:custGeom>
            <a:avLst/>
            <a:gdLst/>
            <a:ahLst/>
            <a:cxnLst/>
            <a:rect l="l" t="t" r="r" b="b"/>
            <a:pathLst>
              <a:path w="7891968" h="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5"/>
          <p:cNvSpPr txBox="1"/>
          <p:nvPr/>
        </p:nvSpPr>
        <p:spPr>
          <a:xfrm>
            <a:off x="4245177" y="5187548"/>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INTRODUCTION</a:t>
            </a:r>
          </a:p>
        </p:txBody>
      </p:sp>
      <p:sp>
        <p:nvSpPr>
          <p:cNvPr id="26" name="TextBox 26"/>
          <p:cNvSpPr txBox="1"/>
          <p:nvPr/>
        </p:nvSpPr>
        <p:spPr>
          <a:xfrm>
            <a:off x="7511059" y="5187548"/>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APPROACH</a:t>
            </a:r>
          </a:p>
        </p:txBody>
      </p:sp>
      <p:sp>
        <p:nvSpPr>
          <p:cNvPr id="27" name="TextBox 27"/>
          <p:cNvSpPr txBox="1"/>
          <p:nvPr/>
        </p:nvSpPr>
        <p:spPr>
          <a:xfrm>
            <a:off x="7511059" y="7268973"/>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PREDICTIONS</a:t>
            </a:r>
          </a:p>
        </p:txBody>
      </p:sp>
      <p:sp>
        <p:nvSpPr>
          <p:cNvPr id="28" name="TextBox 28"/>
          <p:cNvSpPr txBox="1"/>
          <p:nvPr/>
        </p:nvSpPr>
        <p:spPr>
          <a:xfrm>
            <a:off x="10776941" y="7268973"/>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INSIGHTS</a:t>
            </a:r>
          </a:p>
        </p:txBody>
      </p:sp>
      <p:sp>
        <p:nvSpPr>
          <p:cNvPr id="29" name="TextBox 29"/>
          <p:cNvSpPr txBox="1"/>
          <p:nvPr/>
        </p:nvSpPr>
        <p:spPr>
          <a:xfrm>
            <a:off x="10776941" y="5187548"/>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DATA SUMMARY</a:t>
            </a:r>
          </a:p>
        </p:txBody>
      </p:sp>
      <p:sp>
        <p:nvSpPr>
          <p:cNvPr id="30" name="TextBox 30"/>
          <p:cNvSpPr txBox="1"/>
          <p:nvPr/>
        </p:nvSpPr>
        <p:spPr>
          <a:xfrm>
            <a:off x="4245177" y="7268973"/>
            <a:ext cx="3265882" cy="376078"/>
          </a:xfrm>
          <a:prstGeom prst="rect">
            <a:avLst/>
          </a:prstGeom>
        </p:spPr>
        <p:txBody>
          <a:bodyPr lIns="0" tIns="0" rIns="0" bIns="0" rtlCol="0" anchor="t">
            <a:spAutoFit/>
          </a:bodyPr>
          <a:lstStyle/>
          <a:p>
            <a:pPr algn="ctr">
              <a:lnSpc>
                <a:spcPts val="3077"/>
              </a:lnSpc>
            </a:pPr>
            <a:r>
              <a:rPr lang="en-US" sz="2214">
                <a:solidFill>
                  <a:srgbClr val="000000"/>
                </a:solidFill>
                <a:latin typeface="DM Sans"/>
              </a:rPr>
              <a:t>DATA ANALYSIS</a:t>
            </a:r>
          </a:p>
        </p:txBody>
      </p:sp>
      <p:grpSp>
        <p:nvGrpSpPr>
          <p:cNvPr id="31" name="Group 31"/>
          <p:cNvGrpSpPr/>
          <p:nvPr/>
        </p:nvGrpSpPr>
        <p:grpSpPr>
          <a:xfrm>
            <a:off x="13036870" y="-1312917"/>
            <a:ext cx="2625834" cy="262583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33" name="TextBox 33"/>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34" name="Group 34"/>
          <p:cNvGrpSpPr/>
          <p:nvPr/>
        </p:nvGrpSpPr>
        <p:grpSpPr>
          <a:xfrm>
            <a:off x="1752881" y="9161550"/>
            <a:ext cx="2625834" cy="2625834"/>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36" name="TextBox 36"/>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rot="2380859">
            <a:off x="-1313287" y="7502544"/>
            <a:ext cx="2842082" cy="7461317"/>
            <a:chOff x="0" y="0"/>
            <a:chExt cx="660400" cy="1733748"/>
          </a:xfrm>
        </p:grpSpPr>
        <p:sp>
          <p:nvSpPr>
            <p:cNvPr id="3" name="Freeform 3"/>
            <p:cNvSpPr/>
            <p:nvPr/>
          </p:nvSpPr>
          <p:spPr>
            <a:xfrm>
              <a:off x="0" y="0"/>
              <a:ext cx="660400" cy="1733748"/>
            </a:xfrm>
            <a:custGeom>
              <a:avLst/>
              <a:gdLst/>
              <a:ahLst/>
              <a:cxnLst/>
              <a:rect l="l" t="t" r="r" b="b"/>
              <a:pathLst>
                <a:path w="660400" h="173374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txBody>
            <a:bodyPr/>
            <a:lstStyle/>
            <a:p>
              <a:endParaRPr lang="en-US"/>
            </a:p>
          </p:txBody>
        </p:sp>
        <p:sp>
          <p:nvSpPr>
            <p:cNvPr id="4" name="TextBox 4"/>
            <p:cNvSpPr txBox="1"/>
            <p:nvPr/>
          </p:nvSpPr>
          <p:spPr>
            <a:xfrm>
              <a:off x="0" y="98425"/>
              <a:ext cx="660400" cy="1635323"/>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rot="2377137">
            <a:off x="-916789" y="4206328"/>
            <a:ext cx="1338510" cy="7384047"/>
            <a:chOff x="0" y="0"/>
            <a:chExt cx="660400" cy="3643174"/>
          </a:xfrm>
        </p:grpSpPr>
        <p:sp>
          <p:nvSpPr>
            <p:cNvPr id="6" name="Freeform 6"/>
            <p:cNvSpPr/>
            <p:nvPr/>
          </p:nvSpPr>
          <p:spPr>
            <a:xfrm>
              <a:off x="0" y="0"/>
              <a:ext cx="660400" cy="3643174"/>
            </a:xfrm>
            <a:custGeom>
              <a:avLst/>
              <a:gdLst/>
              <a:ahLst/>
              <a:cxnLst/>
              <a:rect l="l" t="t" r="r" b="b"/>
              <a:pathLst>
                <a:path w="660400" h="364317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txBody>
            <a:bodyPr/>
            <a:lstStyle/>
            <a:p>
              <a:endParaRPr lang="en-US"/>
            </a:p>
          </p:txBody>
        </p:sp>
        <p:sp>
          <p:nvSpPr>
            <p:cNvPr id="7" name="TextBox 7"/>
            <p:cNvSpPr txBox="1"/>
            <p:nvPr/>
          </p:nvSpPr>
          <p:spPr>
            <a:xfrm>
              <a:off x="0" y="98425"/>
              <a:ext cx="660400" cy="3544749"/>
            </a:xfrm>
            <a:prstGeom prst="rect">
              <a:avLst/>
            </a:prstGeom>
          </p:spPr>
          <p:txBody>
            <a:bodyPr lIns="50800" tIns="50800" rIns="50800" bIns="50800" rtlCol="0" anchor="ctr"/>
            <a:lstStyle/>
            <a:p>
              <a:pPr algn="ctr">
                <a:lnSpc>
                  <a:spcPts val="2590"/>
                </a:lnSpc>
              </a:pPr>
              <a:endParaRPr/>
            </a:p>
          </p:txBody>
        </p:sp>
      </p:grpSp>
      <p:grpSp>
        <p:nvGrpSpPr>
          <p:cNvPr id="8" name="Group 8"/>
          <p:cNvGrpSpPr/>
          <p:nvPr/>
        </p:nvGrpSpPr>
        <p:grpSpPr>
          <a:xfrm rot="2377137">
            <a:off x="3012298" y="9449050"/>
            <a:ext cx="411277" cy="2198755"/>
            <a:chOff x="0" y="0"/>
            <a:chExt cx="660400" cy="3530606"/>
          </a:xfrm>
        </p:grpSpPr>
        <p:sp>
          <p:nvSpPr>
            <p:cNvPr id="9" name="Freeform 9"/>
            <p:cNvSpPr/>
            <p:nvPr/>
          </p:nvSpPr>
          <p:spPr>
            <a:xfrm>
              <a:off x="0" y="0"/>
              <a:ext cx="660400" cy="3530605"/>
            </a:xfrm>
            <a:custGeom>
              <a:avLst/>
              <a:gdLst/>
              <a:ahLst/>
              <a:cxnLst/>
              <a:rect l="l" t="t" r="r" b="b"/>
              <a:pathLst>
                <a:path w="660400" h="3530605">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txBody>
            <a:bodyPr/>
            <a:lstStyle/>
            <a:p>
              <a:endParaRPr lang="en-US"/>
            </a:p>
          </p:txBody>
        </p:sp>
        <p:sp>
          <p:nvSpPr>
            <p:cNvPr id="10" name="TextBox 10"/>
            <p:cNvSpPr txBox="1"/>
            <p:nvPr/>
          </p:nvSpPr>
          <p:spPr>
            <a:xfrm>
              <a:off x="0" y="98425"/>
              <a:ext cx="660400" cy="3432181"/>
            </a:xfrm>
            <a:prstGeom prst="rect">
              <a:avLst/>
            </a:prstGeom>
          </p:spPr>
          <p:txBody>
            <a:bodyPr lIns="50800" tIns="50800" rIns="50800" bIns="50800" rtlCol="0" anchor="ctr"/>
            <a:lstStyle/>
            <a:p>
              <a:pPr algn="ctr">
                <a:lnSpc>
                  <a:spcPts val="2590"/>
                </a:lnSpc>
              </a:pPr>
              <a:endParaRPr/>
            </a:p>
          </p:txBody>
        </p:sp>
      </p:grpSp>
      <p:sp>
        <p:nvSpPr>
          <p:cNvPr id="11" name="AutoShape 11"/>
          <p:cNvSpPr/>
          <p:nvPr/>
        </p:nvSpPr>
        <p:spPr>
          <a:xfrm flipV="1">
            <a:off x="-2023730" y="7040723"/>
            <a:ext cx="3495899" cy="4260352"/>
          </a:xfrm>
          <a:prstGeom prst="line">
            <a:avLst/>
          </a:prstGeom>
          <a:ln w="85725" cap="rnd">
            <a:solidFill>
              <a:srgbClr val="E0B15E"/>
            </a:solidFill>
            <a:prstDash val="solid"/>
            <a:headEnd type="none" w="sm" len="sm"/>
            <a:tailEnd type="none" w="sm" len="sm"/>
          </a:ln>
        </p:spPr>
        <p:txBody>
          <a:bodyPr/>
          <a:lstStyle/>
          <a:p>
            <a:endParaRPr lang="en-US"/>
          </a:p>
        </p:txBody>
      </p:sp>
      <p:grpSp>
        <p:nvGrpSpPr>
          <p:cNvPr id="12" name="Group 12"/>
          <p:cNvGrpSpPr/>
          <p:nvPr/>
        </p:nvGrpSpPr>
        <p:grpSpPr>
          <a:xfrm>
            <a:off x="5587886" y="1500974"/>
            <a:ext cx="7112229" cy="1573621"/>
            <a:chOff x="0" y="0"/>
            <a:chExt cx="1509891" cy="334072"/>
          </a:xfrm>
        </p:grpSpPr>
        <p:sp>
          <p:nvSpPr>
            <p:cNvPr id="13" name="Freeform 13"/>
            <p:cNvSpPr/>
            <p:nvPr/>
          </p:nvSpPr>
          <p:spPr>
            <a:xfrm>
              <a:off x="0" y="0"/>
              <a:ext cx="1509891" cy="334072"/>
            </a:xfrm>
            <a:custGeom>
              <a:avLst/>
              <a:gdLst/>
              <a:ahLst/>
              <a:cxnLst/>
              <a:rect l="l" t="t" r="r" b="b"/>
              <a:pathLst>
                <a:path w="1509891" h="334072">
                  <a:moveTo>
                    <a:pt x="37010" y="0"/>
                  </a:moveTo>
                  <a:lnTo>
                    <a:pt x="1472880" y="0"/>
                  </a:lnTo>
                  <a:cubicBezTo>
                    <a:pt x="1482696" y="0"/>
                    <a:pt x="1492110" y="3899"/>
                    <a:pt x="1499051" y="10840"/>
                  </a:cubicBezTo>
                  <a:cubicBezTo>
                    <a:pt x="1505991" y="17781"/>
                    <a:pt x="1509891" y="27195"/>
                    <a:pt x="1509891" y="37010"/>
                  </a:cubicBezTo>
                  <a:lnTo>
                    <a:pt x="1509891" y="297062"/>
                  </a:lnTo>
                  <a:cubicBezTo>
                    <a:pt x="1509891" y="317502"/>
                    <a:pt x="1493321" y="334072"/>
                    <a:pt x="1472880" y="334072"/>
                  </a:cubicBezTo>
                  <a:lnTo>
                    <a:pt x="37010" y="334072"/>
                  </a:lnTo>
                  <a:cubicBezTo>
                    <a:pt x="16570" y="334072"/>
                    <a:pt x="0" y="317502"/>
                    <a:pt x="0" y="297062"/>
                  </a:cubicBezTo>
                  <a:lnTo>
                    <a:pt x="0" y="37010"/>
                  </a:lnTo>
                  <a:cubicBezTo>
                    <a:pt x="0" y="16570"/>
                    <a:pt x="16570" y="0"/>
                    <a:pt x="37010" y="0"/>
                  </a:cubicBezTo>
                  <a:close/>
                </a:path>
              </a:pathLst>
            </a:custGeom>
            <a:solidFill>
              <a:srgbClr val="FFFFFF"/>
            </a:solidFill>
            <a:ln cap="rnd">
              <a:noFill/>
              <a:prstDash val="solid"/>
              <a:round/>
            </a:ln>
          </p:spPr>
          <p:txBody>
            <a:bodyPr/>
            <a:lstStyle/>
            <a:p>
              <a:endParaRPr lang="en-US"/>
            </a:p>
          </p:txBody>
        </p:sp>
        <p:sp>
          <p:nvSpPr>
            <p:cNvPr id="14" name="TextBox 14"/>
            <p:cNvSpPr txBox="1"/>
            <p:nvPr/>
          </p:nvSpPr>
          <p:spPr>
            <a:xfrm>
              <a:off x="0" y="-9525"/>
              <a:ext cx="1509891" cy="343597"/>
            </a:xfrm>
            <a:prstGeom prst="rect">
              <a:avLst/>
            </a:prstGeom>
          </p:spPr>
          <p:txBody>
            <a:bodyPr lIns="50800" tIns="50800" rIns="50800" bIns="50800" rtlCol="0" anchor="ctr"/>
            <a:lstStyle/>
            <a:p>
              <a:pPr marL="0" lvl="0" indent="0" algn="ctr">
                <a:lnSpc>
                  <a:spcPts val="6055"/>
                </a:lnSpc>
                <a:spcBef>
                  <a:spcPct val="0"/>
                </a:spcBef>
              </a:pPr>
              <a:r>
                <a:rPr lang="en-US" sz="5046">
                  <a:solidFill>
                    <a:srgbClr val="2B1511"/>
                  </a:solidFill>
                  <a:latin typeface="Canva Sans Bold"/>
                </a:rPr>
                <a:t>INTRODUCTION</a:t>
              </a:r>
            </a:p>
          </p:txBody>
        </p:sp>
      </p:grpSp>
      <p:grpSp>
        <p:nvGrpSpPr>
          <p:cNvPr id="15" name="Group 15"/>
          <p:cNvGrpSpPr/>
          <p:nvPr/>
        </p:nvGrpSpPr>
        <p:grpSpPr>
          <a:xfrm rot="-8419140">
            <a:off x="16781988" y="-3913825"/>
            <a:ext cx="2842082" cy="7253346"/>
            <a:chOff x="0" y="0"/>
            <a:chExt cx="660400" cy="1685423"/>
          </a:xfrm>
        </p:grpSpPr>
        <p:sp>
          <p:nvSpPr>
            <p:cNvPr id="16" name="Freeform 16"/>
            <p:cNvSpPr/>
            <p:nvPr/>
          </p:nvSpPr>
          <p:spPr>
            <a:xfrm>
              <a:off x="0" y="0"/>
              <a:ext cx="660400" cy="1685423"/>
            </a:xfrm>
            <a:custGeom>
              <a:avLst/>
              <a:gdLst/>
              <a:ahLst/>
              <a:cxnLst/>
              <a:rect l="l" t="t" r="r" b="b"/>
              <a:pathLst>
                <a:path w="660400" h="1685423">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txBody>
            <a:bodyPr/>
            <a:lstStyle/>
            <a:p>
              <a:endParaRPr lang="en-US"/>
            </a:p>
          </p:txBody>
        </p:sp>
        <p:sp>
          <p:nvSpPr>
            <p:cNvPr id="17" name="TextBox 17"/>
            <p:cNvSpPr txBox="1"/>
            <p:nvPr/>
          </p:nvSpPr>
          <p:spPr>
            <a:xfrm>
              <a:off x="0" y="98425"/>
              <a:ext cx="660400" cy="1586998"/>
            </a:xfrm>
            <a:prstGeom prst="rect">
              <a:avLst/>
            </a:prstGeom>
          </p:spPr>
          <p:txBody>
            <a:bodyPr lIns="50800" tIns="50800" rIns="50800" bIns="50800" rtlCol="0" anchor="ctr"/>
            <a:lstStyle/>
            <a:p>
              <a:pPr algn="ctr">
                <a:lnSpc>
                  <a:spcPts val="2590"/>
                </a:lnSpc>
              </a:pPr>
              <a:endParaRPr/>
            </a:p>
          </p:txBody>
        </p:sp>
      </p:grpSp>
      <p:grpSp>
        <p:nvGrpSpPr>
          <p:cNvPr id="18" name="Group 18"/>
          <p:cNvGrpSpPr/>
          <p:nvPr/>
        </p:nvGrpSpPr>
        <p:grpSpPr>
          <a:xfrm rot="-8422862">
            <a:off x="18303618" y="-391052"/>
            <a:ext cx="1338510" cy="5875601"/>
            <a:chOff x="0" y="0"/>
            <a:chExt cx="660400" cy="2898930"/>
          </a:xfrm>
        </p:grpSpPr>
        <p:sp>
          <p:nvSpPr>
            <p:cNvPr id="19" name="Freeform 19"/>
            <p:cNvSpPr/>
            <p:nvPr/>
          </p:nvSpPr>
          <p:spPr>
            <a:xfrm>
              <a:off x="0" y="0"/>
              <a:ext cx="660400" cy="2898930"/>
            </a:xfrm>
            <a:custGeom>
              <a:avLst/>
              <a:gdLst/>
              <a:ahLst/>
              <a:cxnLst/>
              <a:rect l="l" t="t" r="r" b="b"/>
              <a:pathLst>
                <a:path w="660400" h="289893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txBody>
            <a:bodyPr/>
            <a:lstStyle/>
            <a:p>
              <a:endParaRPr lang="en-US"/>
            </a:p>
          </p:txBody>
        </p:sp>
        <p:sp>
          <p:nvSpPr>
            <p:cNvPr id="20" name="TextBox 20"/>
            <p:cNvSpPr txBox="1"/>
            <p:nvPr/>
          </p:nvSpPr>
          <p:spPr>
            <a:xfrm>
              <a:off x="0" y="98425"/>
              <a:ext cx="660400" cy="2800505"/>
            </a:xfrm>
            <a:prstGeom prst="rect">
              <a:avLst/>
            </a:prstGeom>
          </p:spPr>
          <p:txBody>
            <a:bodyPr lIns="50800" tIns="50800" rIns="50800" bIns="50800" rtlCol="0" anchor="ctr"/>
            <a:lstStyle/>
            <a:p>
              <a:pPr algn="ctr">
                <a:lnSpc>
                  <a:spcPts val="2590"/>
                </a:lnSpc>
              </a:pPr>
              <a:endParaRPr/>
            </a:p>
          </p:txBody>
        </p:sp>
      </p:grpSp>
      <p:grpSp>
        <p:nvGrpSpPr>
          <p:cNvPr id="21" name="Group 21"/>
          <p:cNvGrpSpPr/>
          <p:nvPr/>
        </p:nvGrpSpPr>
        <p:grpSpPr>
          <a:xfrm rot="-8422862">
            <a:off x="14997526" y="-558072"/>
            <a:ext cx="411277" cy="1644511"/>
            <a:chOff x="0" y="0"/>
            <a:chExt cx="660400" cy="2640639"/>
          </a:xfrm>
        </p:grpSpPr>
        <p:sp>
          <p:nvSpPr>
            <p:cNvPr id="22" name="Freeform 22"/>
            <p:cNvSpPr/>
            <p:nvPr/>
          </p:nvSpPr>
          <p:spPr>
            <a:xfrm>
              <a:off x="0" y="0"/>
              <a:ext cx="660400" cy="2640639"/>
            </a:xfrm>
            <a:custGeom>
              <a:avLst/>
              <a:gdLst/>
              <a:ahLst/>
              <a:cxnLst/>
              <a:rect l="l" t="t" r="r" b="b"/>
              <a:pathLst>
                <a:path w="660400" h="2640639">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txBody>
            <a:bodyPr/>
            <a:lstStyle/>
            <a:p>
              <a:endParaRPr lang="en-US"/>
            </a:p>
          </p:txBody>
        </p:sp>
        <p:sp>
          <p:nvSpPr>
            <p:cNvPr id="23" name="TextBox 23"/>
            <p:cNvSpPr txBox="1"/>
            <p:nvPr/>
          </p:nvSpPr>
          <p:spPr>
            <a:xfrm>
              <a:off x="0" y="98425"/>
              <a:ext cx="660400" cy="2542214"/>
            </a:xfrm>
            <a:prstGeom prst="rect">
              <a:avLst/>
            </a:prstGeom>
          </p:spPr>
          <p:txBody>
            <a:bodyPr lIns="50800" tIns="50800" rIns="50800" bIns="50800" rtlCol="0" anchor="ctr"/>
            <a:lstStyle/>
            <a:p>
              <a:pPr algn="ctr">
                <a:lnSpc>
                  <a:spcPts val="2590"/>
                </a:lnSpc>
              </a:pPr>
              <a:endParaRPr/>
            </a:p>
          </p:txBody>
        </p:sp>
      </p:grpSp>
      <p:sp>
        <p:nvSpPr>
          <p:cNvPr id="24" name="AutoShape 24"/>
          <p:cNvSpPr/>
          <p:nvPr/>
        </p:nvSpPr>
        <p:spPr>
          <a:xfrm flipH="1">
            <a:off x="17077631" y="-274996"/>
            <a:ext cx="3190486" cy="3827111"/>
          </a:xfrm>
          <a:prstGeom prst="line">
            <a:avLst/>
          </a:prstGeom>
          <a:ln w="85725" cap="rnd">
            <a:solidFill>
              <a:srgbClr val="E0B15E"/>
            </a:solidFill>
            <a:prstDash val="solid"/>
            <a:headEnd type="none" w="sm" len="sm"/>
            <a:tailEnd type="none" w="sm" len="sm"/>
          </a:ln>
        </p:spPr>
        <p:txBody>
          <a:bodyPr/>
          <a:lstStyle/>
          <a:p>
            <a:endParaRPr lang="en-US"/>
          </a:p>
        </p:txBody>
      </p:sp>
      <p:sp>
        <p:nvSpPr>
          <p:cNvPr id="25" name="TextBox 25"/>
          <p:cNvSpPr txBox="1"/>
          <p:nvPr/>
        </p:nvSpPr>
        <p:spPr>
          <a:xfrm>
            <a:off x="2957841" y="3633834"/>
            <a:ext cx="13290608" cy="5098575"/>
          </a:xfrm>
          <a:prstGeom prst="rect">
            <a:avLst/>
          </a:prstGeom>
        </p:spPr>
        <p:txBody>
          <a:bodyPr lIns="0" tIns="0" rIns="0" bIns="0" rtlCol="0" anchor="t">
            <a:spAutoFit/>
          </a:bodyPr>
          <a:lstStyle/>
          <a:p>
            <a:pPr algn="l">
              <a:lnSpc>
                <a:spcPts val="4034"/>
              </a:lnSpc>
            </a:pPr>
            <a:r>
              <a:rPr lang="en-US" sz="2654" dirty="0">
                <a:solidFill>
                  <a:srgbClr val="000000"/>
                </a:solidFill>
                <a:latin typeface="DM Sans"/>
              </a:rPr>
              <a:t>In this time of global uncertainty, world needs energy and in increasing quantities to support economic and social progress and build a better quality of life, especially in developing countries. But even today there are many regions which face constant power outages. These outages are primarily caused due to excess load consumed by home appliances.</a:t>
            </a:r>
          </a:p>
          <a:p>
            <a:pPr algn="l">
              <a:lnSpc>
                <a:spcPts val="4034"/>
              </a:lnSpc>
            </a:pPr>
            <a:endParaRPr lang="en-US" sz="2654" dirty="0">
              <a:solidFill>
                <a:srgbClr val="000000"/>
              </a:solidFill>
              <a:latin typeface="DM Sans"/>
            </a:endParaRPr>
          </a:p>
          <a:p>
            <a:pPr algn="l">
              <a:lnSpc>
                <a:spcPts val="4034"/>
              </a:lnSpc>
            </a:pPr>
            <a:r>
              <a:rPr lang="en-US" sz="2654" dirty="0">
                <a:solidFill>
                  <a:srgbClr val="000000"/>
                </a:solidFill>
                <a:latin typeface="DM Sans"/>
              </a:rPr>
              <a:t>Hence, the ability to predict energy consumption can not only save money for end user but can also help in generating money by giving excess energy back to Grid (in case of solar panels usage). In this project, I perform regression analysis in order to predict appliance energy usage based on data collected from various sensors.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2652983" y="-3670609"/>
            <a:ext cx="8477692" cy="847769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5" name="Group 5"/>
          <p:cNvGrpSpPr/>
          <p:nvPr/>
        </p:nvGrpSpPr>
        <p:grpSpPr>
          <a:xfrm>
            <a:off x="2159274" y="1337446"/>
            <a:ext cx="5403173" cy="1674079"/>
            <a:chOff x="-3009" y="-47625"/>
            <a:chExt cx="1423058" cy="440910"/>
          </a:xfrm>
        </p:grpSpPr>
        <p:sp>
          <p:nvSpPr>
            <p:cNvPr id="6" name="Freeform 6"/>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7" name="TextBox 7"/>
            <p:cNvSpPr txBox="1"/>
            <p:nvPr/>
          </p:nvSpPr>
          <p:spPr>
            <a:xfrm>
              <a:off x="-3009" y="-47625"/>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dirty="0">
                  <a:solidFill>
                    <a:srgbClr val="2B1511"/>
                  </a:solidFill>
                  <a:latin typeface="Canva Sans Bold"/>
                </a:rPr>
                <a:t>APPROACH</a:t>
              </a:r>
            </a:p>
          </p:txBody>
        </p:sp>
      </p:grpSp>
      <p:grpSp>
        <p:nvGrpSpPr>
          <p:cNvPr id="8" name="Group 8"/>
          <p:cNvGrpSpPr/>
          <p:nvPr/>
        </p:nvGrpSpPr>
        <p:grpSpPr>
          <a:xfrm>
            <a:off x="11715057" y="1469177"/>
            <a:ext cx="1438188" cy="1438188"/>
            <a:chOff x="0" y="0"/>
            <a:chExt cx="1734904" cy="1734904"/>
          </a:xfrm>
        </p:grpSpPr>
        <p:sp>
          <p:nvSpPr>
            <p:cNvPr id="9" name="Freeform 9"/>
            <p:cNvSpPr/>
            <p:nvPr/>
          </p:nvSpPr>
          <p:spPr>
            <a:xfrm>
              <a:off x="0" y="0"/>
              <a:ext cx="1734820" cy="1734820"/>
            </a:xfrm>
            <a:custGeom>
              <a:avLst/>
              <a:gdLst/>
              <a:ahLst/>
              <a:cxnLst/>
              <a:rect l="l" t="t" r="r" b="b"/>
              <a:pathLst>
                <a:path w="1734820" h="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txBody>
            <a:bodyPr/>
            <a:lstStyle/>
            <a:p>
              <a:endParaRPr lang="en-US"/>
            </a:p>
          </p:txBody>
        </p:sp>
      </p:grpSp>
      <p:grpSp>
        <p:nvGrpSpPr>
          <p:cNvPr id="10" name="Group 10"/>
          <p:cNvGrpSpPr/>
          <p:nvPr/>
        </p:nvGrpSpPr>
        <p:grpSpPr>
          <a:xfrm>
            <a:off x="10519559" y="2023386"/>
            <a:ext cx="3830680" cy="658347"/>
            <a:chOff x="0" y="0"/>
            <a:chExt cx="4620996" cy="794172"/>
          </a:xfrm>
        </p:grpSpPr>
        <p:sp>
          <p:nvSpPr>
            <p:cNvPr id="11" name="Freeform 11"/>
            <p:cNvSpPr/>
            <p:nvPr/>
          </p:nvSpPr>
          <p:spPr>
            <a:xfrm>
              <a:off x="0" y="0"/>
              <a:ext cx="4620895" cy="794131"/>
            </a:xfrm>
            <a:custGeom>
              <a:avLst/>
              <a:gdLst/>
              <a:ahLst/>
              <a:cxnLst/>
              <a:rect l="l" t="t" r="r" b="b"/>
              <a:pathLst>
                <a:path w="4620895" h="794131">
                  <a:moveTo>
                    <a:pt x="418211" y="794131"/>
                  </a:moveTo>
                  <a:cubicBezTo>
                    <a:pt x="982726" y="417957"/>
                    <a:pt x="1630934" y="229870"/>
                    <a:pt x="2320925" y="229870"/>
                  </a:cubicBezTo>
                  <a:cubicBezTo>
                    <a:pt x="2990088" y="229870"/>
                    <a:pt x="3638169" y="417957"/>
                    <a:pt x="4223639" y="794131"/>
                  </a:cubicBezTo>
                  <a:cubicBezTo>
                    <a:pt x="4620895" y="794131"/>
                    <a:pt x="4620895" y="794131"/>
                    <a:pt x="4620895" y="794131"/>
                  </a:cubicBezTo>
                  <a:cubicBezTo>
                    <a:pt x="4432681" y="647827"/>
                    <a:pt x="4432681" y="647827"/>
                    <a:pt x="4432681" y="647827"/>
                  </a:cubicBezTo>
                  <a:cubicBezTo>
                    <a:pt x="3805555" y="229870"/>
                    <a:pt x="3073654" y="0"/>
                    <a:pt x="2320925" y="0"/>
                  </a:cubicBezTo>
                  <a:cubicBezTo>
                    <a:pt x="1547241" y="0"/>
                    <a:pt x="815467" y="229870"/>
                    <a:pt x="188214" y="647827"/>
                  </a:cubicBezTo>
                  <a:cubicBezTo>
                    <a:pt x="0" y="794131"/>
                    <a:pt x="0" y="794131"/>
                    <a:pt x="0" y="794131"/>
                  </a:cubicBezTo>
                  <a:lnTo>
                    <a:pt x="418211" y="794131"/>
                  </a:lnTo>
                  <a:close/>
                </a:path>
              </a:pathLst>
            </a:custGeom>
            <a:solidFill>
              <a:srgbClr val="EF5241"/>
            </a:solidFill>
          </p:spPr>
          <p:txBody>
            <a:bodyPr/>
            <a:lstStyle/>
            <a:p>
              <a:endParaRPr lang="en-US"/>
            </a:p>
          </p:txBody>
        </p:sp>
      </p:grpSp>
      <p:grpSp>
        <p:nvGrpSpPr>
          <p:cNvPr id="12" name="Group 12"/>
          <p:cNvGrpSpPr/>
          <p:nvPr/>
        </p:nvGrpSpPr>
        <p:grpSpPr>
          <a:xfrm>
            <a:off x="11715057" y="7379634"/>
            <a:ext cx="1438188" cy="1438188"/>
            <a:chOff x="0" y="0"/>
            <a:chExt cx="1734904" cy="1734904"/>
          </a:xfrm>
        </p:grpSpPr>
        <p:sp>
          <p:nvSpPr>
            <p:cNvPr id="13" name="Freeform 13"/>
            <p:cNvSpPr/>
            <p:nvPr/>
          </p:nvSpPr>
          <p:spPr>
            <a:xfrm>
              <a:off x="0" y="0"/>
              <a:ext cx="1734820" cy="1734820"/>
            </a:xfrm>
            <a:custGeom>
              <a:avLst/>
              <a:gdLst/>
              <a:ahLst/>
              <a:cxnLst/>
              <a:rect l="l" t="t" r="r" b="b"/>
              <a:pathLst>
                <a:path w="1734820" h="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txBody>
            <a:bodyPr/>
            <a:lstStyle/>
            <a:p>
              <a:endParaRPr lang="en-US"/>
            </a:p>
          </p:txBody>
        </p:sp>
      </p:grpSp>
      <p:grpSp>
        <p:nvGrpSpPr>
          <p:cNvPr id="14" name="Group 14"/>
          <p:cNvGrpSpPr/>
          <p:nvPr/>
        </p:nvGrpSpPr>
        <p:grpSpPr>
          <a:xfrm>
            <a:off x="10502203" y="7605268"/>
            <a:ext cx="3865093" cy="658347"/>
            <a:chOff x="0" y="0"/>
            <a:chExt cx="4662509" cy="794172"/>
          </a:xfrm>
        </p:grpSpPr>
        <p:sp>
          <p:nvSpPr>
            <p:cNvPr id="15" name="Freeform 15"/>
            <p:cNvSpPr/>
            <p:nvPr/>
          </p:nvSpPr>
          <p:spPr>
            <a:xfrm>
              <a:off x="0" y="0"/>
              <a:ext cx="4662551" cy="794131"/>
            </a:xfrm>
            <a:custGeom>
              <a:avLst/>
              <a:gdLst/>
              <a:ahLst/>
              <a:cxnLst/>
              <a:rect l="l" t="t" r="r" b="b"/>
              <a:pathLst>
                <a:path w="4662551" h="794131">
                  <a:moveTo>
                    <a:pt x="4265295" y="0"/>
                  </a:moveTo>
                  <a:cubicBezTo>
                    <a:pt x="4244340" y="0"/>
                    <a:pt x="4244340" y="0"/>
                    <a:pt x="4244340" y="0"/>
                  </a:cubicBezTo>
                  <a:cubicBezTo>
                    <a:pt x="3679825" y="355346"/>
                    <a:pt x="3010789" y="564261"/>
                    <a:pt x="2341753" y="564261"/>
                  </a:cubicBezTo>
                  <a:cubicBezTo>
                    <a:pt x="1651762" y="564261"/>
                    <a:pt x="982726" y="355346"/>
                    <a:pt x="418211" y="0"/>
                  </a:cubicBezTo>
                  <a:cubicBezTo>
                    <a:pt x="397256" y="0"/>
                    <a:pt x="397256" y="0"/>
                    <a:pt x="397256" y="0"/>
                  </a:cubicBezTo>
                  <a:cubicBezTo>
                    <a:pt x="0" y="0"/>
                    <a:pt x="0" y="0"/>
                    <a:pt x="0" y="0"/>
                  </a:cubicBezTo>
                  <a:cubicBezTo>
                    <a:pt x="209042" y="146304"/>
                    <a:pt x="209042" y="146304"/>
                    <a:pt x="209042" y="146304"/>
                  </a:cubicBezTo>
                  <a:cubicBezTo>
                    <a:pt x="836295" y="564261"/>
                    <a:pt x="1568069" y="794131"/>
                    <a:pt x="2341753" y="794131"/>
                  </a:cubicBezTo>
                  <a:cubicBezTo>
                    <a:pt x="3094482" y="794131"/>
                    <a:pt x="3826256" y="564261"/>
                    <a:pt x="4453509" y="146304"/>
                  </a:cubicBezTo>
                  <a:cubicBezTo>
                    <a:pt x="4662551" y="0"/>
                    <a:pt x="4662551" y="0"/>
                    <a:pt x="4662551" y="0"/>
                  </a:cubicBezTo>
                  <a:lnTo>
                    <a:pt x="4265295" y="0"/>
                  </a:lnTo>
                  <a:close/>
                </a:path>
              </a:pathLst>
            </a:custGeom>
            <a:solidFill>
              <a:srgbClr val="EF5241"/>
            </a:solidFill>
          </p:spPr>
          <p:txBody>
            <a:bodyPr/>
            <a:lstStyle/>
            <a:p>
              <a:endParaRPr lang="en-US"/>
            </a:p>
          </p:txBody>
        </p:sp>
      </p:grpSp>
      <p:grpSp>
        <p:nvGrpSpPr>
          <p:cNvPr id="16" name="Group 16"/>
          <p:cNvGrpSpPr/>
          <p:nvPr/>
        </p:nvGrpSpPr>
        <p:grpSpPr>
          <a:xfrm>
            <a:off x="8751300" y="4432934"/>
            <a:ext cx="1438188" cy="1421131"/>
            <a:chOff x="0" y="0"/>
            <a:chExt cx="1734904" cy="1714328"/>
          </a:xfrm>
        </p:grpSpPr>
        <p:sp>
          <p:nvSpPr>
            <p:cNvPr id="17" name="Freeform 17"/>
            <p:cNvSpPr/>
            <p:nvPr/>
          </p:nvSpPr>
          <p:spPr>
            <a:xfrm>
              <a:off x="0" y="0"/>
              <a:ext cx="1734820" cy="1714246"/>
            </a:xfrm>
            <a:custGeom>
              <a:avLst/>
              <a:gdLst/>
              <a:ahLst/>
              <a:cxnLst/>
              <a:rect l="l" t="t" r="r" b="b"/>
              <a:pathLst>
                <a:path w="1734820" h="1714246">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txBody>
            <a:bodyPr/>
            <a:lstStyle/>
            <a:p>
              <a:endParaRPr lang="en-US"/>
            </a:p>
          </p:txBody>
        </p:sp>
      </p:grpSp>
      <p:grpSp>
        <p:nvGrpSpPr>
          <p:cNvPr id="18" name="Group 18"/>
          <p:cNvGrpSpPr/>
          <p:nvPr/>
        </p:nvGrpSpPr>
        <p:grpSpPr>
          <a:xfrm>
            <a:off x="9323762" y="3220080"/>
            <a:ext cx="658347" cy="3846540"/>
            <a:chOff x="0" y="0"/>
            <a:chExt cx="794172" cy="4640128"/>
          </a:xfrm>
        </p:grpSpPr>
        <p:sp>
          <p:nvSpPr>
            <p:cNvPr id="19" name="Freeform 19"/>
            <p:cNvSpPr/>
            <p:nvPr/>
          </p:nvSpPr>
          <p:spPr>
            <a:xfrm>
              <a:off x="0" y="0"/>
              <a:ext cx="794131" cy="4640072"/>
            </a:xfrm>
            <a:custGeom>
              <a:avLst/>
              <a:gdLst/>
              <a:ahLst/>
              <a:cxnLst/>
              <a:rect l="l" t="t" r="r" b="b"/>
              <a:pathLst>
                <a:path w="794131" h="4640072">
                  <a:moveTo>
                    <a:pt x="794131" y="4222115"/>
                  </a:moveTo>
                  <a:cubicBezTo>
                    <a:pt x="417957" y="3657727"/>
                    <a:pt x="229870" y="3009773"/>
                    <a:pt x="229870" y="2320036"/>
                  </a:cubicBezTo>
                  <a:cubicBezTo>
                    <a:pt x="229870" y="1630299"/>
                    <a:pt x="417957" y="982345"/>
                    <a:pt x="794131" y="418084"/>
                  </a:cubicBezTo>
                  <a:cubicBezTo>
                    <a:pt x="794131" y="0"/>
                    <a:pt x="794131" y="0"/>
                    <a:pt x="794131" y="0"/>
                  </a:cubicBezTo>
                  <a:cubicBezTo>
                    <a:pt x="647827" y="188087"/>
                    <a:pt x="647827" y="188087"/>
                    <a:pt x="647827" y="188087"/>
                  </a:cubicBezTo>
                  <a:cubicBezTo>
                    <a:pt x="209042" y="836041"/>
                    <a:pt x="0" y="1567561"/>
                    <a:pt x="0" y="2320036"/>
                  </a:cubicBezTo>
                  <a:cubicBezTo>
                    <a:pt x="0" y="3072511"/>
                    <a:pt x="209042" y="3804031"/>
                    <a:pt x="647827" y="4451985"/>
                  </a:cubicBezTo>
                  <a:cubicBezTo>
                    <a:pt x="794131" y="4640072"/>
                    <a:pt x="794131" y="4640072"/>
                    <a:pt x="794131" y="4640072"/>
                  </a:cubicBezTo>
                  <a:lnTo>
                    <a:pt x="794131" y="4222115"/>
                  </a:lnTo>
                  <a:close/>
                </a:path>
              </a:pathLst>
            </a:custGeom>
            <a:solidFill>
              <a:srgbClr val="A44F30"/>
            </a:solidFill>
          </p:spPr>
          <p:txBody>
            <a:bodyPr/>
            <a:lstStyle/>
            <a:p>
              <a:endParaRPr lang="en-US"/>
            </a:p>
          </p:txBody>
        </p:sp>
      </p:grpSp>
      <p:grpSp>
        <p:nvGrpSpPr>
          <p:cNvPr id="20" name="Group 20"/>
          <p:cNvGrpSpPr/>
          <p:nvPr/>
        </p:nvGrpSpPr>
        <p:grpSpPr>
          <a:xfrm>
            <a:off x="14679113" y="4432934"/>
            <a:ext cx="1438188" cy="1421131"/>
            <a:chOff x="0" y="0"/>
            <a:chExt cx="1734904" cy="1714328"/>
          </a:xfrm>
        </p:grpSpPr>
        <p:sp>
          <p:nvSpPr>
            <p:cNvPr id="21" name="Freeform 21"/>
            <p:cNvSpPr/>
            <p:nvPr/>
          </p:nvSpPr>
          <p:spPr>
            <a:xfrm>
              <a:off x="0" y="0"/>
              <a:ext cx="1734820" cy="1714246"/>
            </a:xfrm>
            <a:custGeom>
              <a:avLst/>
              <a:gdLst/>
              <a:ahLst/>
              <a:cxnLst/>
              <a:rect l="l" t="t" r="r" b="b"/>
              <a:pathLst>
                <a:path w="1734820" h="1714246">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txBody>
            <a:bodyPr/>
            <a:lstStyle/>
            <a:p>
              <a:endParaRPr lang="en-US"/>
            </a:p>
          </p:txBody>
        </p:sp>
      </p:grpSp>
      <p:grpSp>
        <p:nvGrpSpPr>
          <p:cNvPr id="22" name="Group 22"/>
          <p:cNvGrpSpPr/>
          <p:nvPr/>
        </p:nvGrpSpPr>
        <p:grpSpPr>
          <a:xfrm>
            <a:off x="14887390" y="3201826"/>
            <a:ext cx="658347" cy="3883348"/>
            <a:chOff x="0" y="0"/>
            <a:chExt cx="794172" cy="4684529"/>
          </a:xfrm>
        </p:grpSpPr>
        <p:sp>
          <p:nvSpPr>
            <p:cNvPr id="23" name="Freeform 23"/>
            <p:cNvSpPr/>
            <p:nvPr/>
          </p:nvSpPr>
          <p:spPr>
            <a:xfrm>
              <a:off x="0" y="0"/>
              <a:ext cx="794131" cy="4684522"/>
            </a:xfrm>
            <a:custGeom>
              <a:avLst/>
              <a:gdLst/>
              <a:ahLst/>
              <a:cxnLst/>
              <a:rect l="l" t="t" r="r" b="b"/>
              <a:pathLst>
                <a:path w="794131" h="4684522">
                  <a:moveTo>
                    <a:pt x="146304" y="209169"/>
                  </a:moveTo>
                  <a:cubicBezTo>
                    <a:pt x="0" y="0"/>
                    <a:pt x="0" y="0"/>
                    <a:pt x="0" y="0"/>
                  </a:cubicBezTo>
                  <a:cubicBezTo>
                    <a:pt x="0" y="418211"/>
                    <a:pt x="0" y="418211"/>
                    <a:pt x="0" y="418211"/>
                  </a:cubicBezTo>
                  <a:cubicBezTo>
                    <a:pt x="376174" y="982853"/>
                    <a:pt x="564261" y="1652143"/>
                    <a:pt x="564261" y="2342261"/>
                  </a:cubicBezTo>
                  <a:cubicBezTo>
                    <a:pt x="564261" y="3032379"/>
                    <a:pt x="376174" y="3701669"/>
                    <a:pt x="0" y="4266311"/>
                  </a:cubicBezTo>
                  <a:cubicBezTo>
                    <a:pt x="0" y="4684522"/>
                    <a:pt x="0" y="4684522"/>
                    <a:pt x="0" y="4684522"/>
                  </a:cubicBezTo>
                  <a:cubicBezTo>
                    <a:pt x="146304" y="4475353"/>
                    <a:pt x="146304" y="4475353"/>
                    <a:pt x="146304" y="4475353"/>
                  </a:cubicBezTo>
                  <a:cubicBezTo>
                    <a:pt x="585216" y="3827018"/>
                    <a:pt x="794131" y="3095117"/>
                    <a:pt x="794131" y="2342261"/>
                  </a:cubicBezTo>
                  <a:cubicBezTo>
                    <a:pt x="794131" y="1589405"/>
                    <a:pt x="585216" y="857377"/>
                    <a:pt x="146304" y="209169"/>
                  </a:cubicBezTo>
                  <a:close/>
                </a:path>
              </a:pathLst>
            </a:custGeom>
            <a:solidFill>
              <a:srgbClr val="A44F30"/>
            </a:solidFill>
          </p:spPr>
          <p:txBody>
            <a:bodyPr/>
            <a:lstStyle/>
            <a:p>
              <a:endParaRPr lang="en-US"/>
            </a:p>
          </p:txBody>
        </p:sp>
      </p:grpSp>
      <p:grpSp>
        <p:nvGrpSpPr>
          <p:cNvPr id="24" name="Group 24"/>
          <p:cNvGrpSpPr/>
          <p:nvPr/>
        </p:nvGrpSpPr>
        <p:grpSpPr>
          <a:xfrm>
            <a:off x="15848734" y="8098728"/>
            <a:ext cx="3616106" cy="3616106"/>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26" name="TextBox 26"/>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27" name="Freeform 27"/>
          <p:cNvSpPr/>
          <p:nvPr/>
        </p:nvSpPr>
        <p:spPr>
          <a:xfrm>
            <a:off x="14950797" y="4633969"/>
            <a:ext cx="894820" cy="894820"/>
          </a:xfrm>
          <a:custGeom>
            <a:avLst/>
            <a:gdLst/>
            <a:ahLst/>
            <a:cxnLst/>
            <a:rect l="l" t="t" r="r" b="b"/>
            <a:pathLst>
              <a:path w="894820" h="894820">
                <a:moveTo>
                  <a:pt x="0" y="0"/>
                </a:moveTo>
                <a:lnTo>
                  <a:pt x="894820" y="0"/>
                </a:lnTo>
                <a:lnTo>
                  <a:pt x="894820" y="894821"/>
                </a:lnTo>
                <a:lnTo>
                  <a:pt x="0" y="8948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Freeform 28"/>
          <p:cNvSpPr/>
          <p:nvPr/>
        </p:nvSpPr>
        <p:spPr>
          <a:xfrm>
            <a:off x="11949201" y="7629872"/>
            <a:ext cx="937712" cy="937712"/>
          </a:xfrm>
          <a:custGeom>
            <a:avLst/>
            <a:gdLst/>
            <a:ahLst/>
            <a:cxnLst/>
            <a:rect l="l" t="t" r="r" b="b"/>
            <a:pathLst>
              <a:path w="937712" h="937712">
                <a:moveTo>
                  <a:pt x="0" y="0"/>
                </a:moveTo>
                <a:lnTo>
                  <a:pt x="937712" y="0"/>
                </a:lnTo>
                <a:lnTo>
                  <a:pt x="937712" y="937713"/>
                </a:lnTo>
                <a:lnTo>
                  <a:pt x="0" y="9377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9" name="Freeform 29"/>
          <p:cNvSpPr/>
          <p:nvPr/>
        </p:nvSpPr>
        <p:spPr>
          <a:xfrm>
            <a:off x="9066261" y="4757490"/>
            <a:ext cx="808265" cy="808265"/>
          </a:xfrm>
          <a:custGeom>
            <a:avLst/>
            <a:gdLst/>
            <a:ahLst/>
            <a:cxnLst/>
            <a:rect l="l" t="t" r="r" b="b"/>
            <a:pathLst>
              <a:path w="808265" h="808265">
                <a:moveTo>
                  <a:pt x="0" y="0"/>
                </a:moveTo>
                <a:lnTo>
                  <a:pt x="808265" y="0"/>
                </a:lnTo>
                <a:lnTo>
                  <a:pt x="808265" y="808265"/>
                </a:lnTo>
                <a:lnTo>
                  <a:pt x="0" y="8082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0" name="Freeform 30"/>
          <p:cNvSpPr/>
          <p:nvPr/>
        </p:nvSpPr>
        <p:spPr>
          <a:xfrm>
            <a:off x="11987720" y="1782679"/>
            <a:ext cx="860674" cy="811185"/>
          </a:xfrm>
          <a:custGeom>
            <a:avLst/>
            <a:gdLst/>
            <a:ahLst/>
            <a:cxnLst/>
            <a:rect l="l" t="t" r="r" b="b"/>
            <a:pathLst>
              <a:path w="860674" h="811185">
                <a:moveTo>
                  <a:pt x="0" y="0"/>
                </a:moveTo>
                <a:lnTo>
                  <a:pt x="860674" y="0"/>
                </a:lnTo>
                <a:lnTo>
                  <a:pt x="860674" y="811185"/>
                </a:lnTo>
                <a:lnTo>
                  <a:pt x="0" y="8111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TextBox 31"/>
          <p:cNvSpPr txBox="1"/>
          <p:nvPr/>
        </p:nvSpPr>
        <p:spPr>
          <a:xfrm>
            <a:off x="2898120" y="4921383"/>
            <a:ext cx="3748236" cy="567387"/>
          </a:xfrm>
          <a:prstGeom prst="rect">
            <a:avLst/>
          </a:prstGeom>
        </p:spPr>
        <p:txBody>
          <a:bodyPr lIns="0" tIns="0" rIns="0" bIns="0" rtlCol="0" anchor="t">
            <a:spAutoFit/>
          </a:bodyPr>
          <a:lstStyle/>
          <a:p>
            <a:pPr algn="l">
              <a:lnSpc>
                <a:spcPts val="4785"/>
              </a:lnSpc>
            </a:pPr>
            <a:r>
              <a:rPr lang="en-US" sz="3148">
                <a:solidFill>
                  <a:srgbClr val="000000"/>
                </a:solidFill>
                <a:latin typeface="DM Sans Bold"/>
              </a:rPr>
              <a:t>DATA IMPORT</a:t>
            </a:r>
          </a:p>
        </p:txBody>
      </p:sp>
      <p:sp>
        <p:nvSpPr>
          <p:cNvPr id="32" name="TextBox 32"/>
          <p:cNvSpPr txBox="1"/>
          <p:nvPr/>
        </p:nvSpPr>
        <p:spPr>
          <a:xfrm>
            <a:off x="11128971" y="4427042"/>
            <a:ext cx="2611856" cy="1459636"/>
          </a:xfrm>
          <a:prstGeom prst="rect">
            <a:avLst/>
          </a:prstGeom>
        </p:spPr>
        <p:txBody>
          <a:bodyPr lIns="0" tIns="0" rIns="0" bIns="0" rtlCol="0" anchor="t">
            <a:spAutoFit/>
          </a:bodyPr>
          <a:lstStyle/>
          <a:p>
            <a:pPr algn="ctr">
              <a:lnSpc>
                <a:spcPts val="3846"/>
              </a:lnSpc>
            </a:pPr>
            <a:r>
              <a:rPr lang="en-US" sz="3127" spc="-62">
                <a:solidFill>
                  <a:srgbClr val="2B1511"/>
                </a:solidFill>
                <a:latin typeface="DM Sans Bold Italics"/>
              </a:rPr>
              <a:t>Appliance Energy Prediction</a:t>
            </a:r>
          </a:p>
        </p:txBody>
      </p:sp>
      <p:sp>
        <p:nvSpPr>
          <p:cNvPr id="33" name="TextBox 33"/>
          <p:cNvSpPr txBox="1"/>
          <p:nvPr/>
        </p:nvSpPr>
        <p:spPr>
          <a:xfrm>
            <a:off x="2205077" y="4911858"/>
            <a:ext cx="616570" cy="606884"/>
          </a:xfrm>
          <a:prstGeom prst="rect">
            <a:avLst/>
          </a:prstGeom>
        </p:spPr>
        <p:txBody>
          <a:bodyPr lIns="0" tIns="0" rIns="0" bIns="0" rtlCol="0" anchor="t">
            <a:spAutoFit/>
          </a:bodyPr>
          <a:lstStyle/>
          <a:p>
            <a:pPr algn="ctr">
              <a:lnSpc>
                <a:spcPts val="5049"/>
              </a:lnSpc>
            </a:pPr>
            <a:r>
              <a:rPr lang="en-US" sz="3322">
                <a:solidFill>
                  <a:srgbClr val="A44F30"/>
                </a:solidFill>
                <a:latin typeface="DM Sans Bold"/>
              </a:rPr>
              <a:t>01</a:t>
            </a:r>
          </a:p>
        </p:txBody>
      </p:sp>
      <p:sp>
        <p:nvSpPr>
          <p:cNvPr id="34" name="TextBox 34"/>
          <p:cNvSpPr txBox="1"/>
          <p:nvPr/>
        </p:nvSpPr>
        <p:spPr>
          <a:xfrm>
            <a:off x="2898120" y="5630227"/>
            <a:ext cx="3748236" cy="567387"/>
          </a:xfrm>
          <a:prstGeom prst="rect">
            <a:avLst/>
          </a:prstGeom>
        </p:spPr>
        <p:txBody>
          <a:bodyPr lIns="0" tIns="0" rIns="0" bIns="0" rtlCol="0" anchor="t">
            <a:spAutoFit/>
          </a:bodyPr>
          <a:lstStyle/>
          <a:p>
            <a:pPr algn="l">
              <a:lnSpc>
                <a:spcPts val="4785"/>
              </a:lnSpc>
            </a:pPr>
            <a:r>
              <a:rPr lang="en-US" sz="3148">
                <a:solidFill>
                  <a:srgbClr val="000000"/>
                </a:solidFill>
                <a:latin typeface="DM Sans Bold"/>
              </a:rPr>
              <a:t>DATA CLEANING</a:t>
            </a:r>
          </a:p>
        </p:txBody>
      </p:sp>
      <p:sp>
        <p:nvSpPr>
          <p:cNvPr id="35" name="TextBox 35"/>
          <p:cNvSpPr txBox="1"/>
          <p:nvPr/>
        </p:nvSpPr>
        <p:spPr>
          <a:xfrm>
            <a:off x="2205077" y="5620702"/>
            <a:ext cx="616570" cy="606884"/>
          </a:xfrm>
          <a:prstGeom prst="rect">
            <a:avLst/>
          </a:prstGeom>
        </p:spPr>
        <p:txBody>
          <a:bodyPr lIns="0" tIns="0" rIns="0" bIns="0" rtlCol="0" anchor="t">
            <a:spAutoFit/>
          </a:bodyPr>
          <a:lstStyle/>
          <a:p>
            <a:pPr algn="ctr">
              <a:lnSpc>
                <a:spcPts val="5049"/>
              </a:lnSpc>
            </a:pPr>
            <a:r>
              <a:rPr lang="en-US" sz="3322">
                <a:solidFill>
                  <a:srgbClr val="A44F30"/>
                </a:solidFill>
                <a:latin typeface="DM Sans Bold"/>
              </a:rPr>
              <a:t>02</a:t>
            </a:r>
          </a:p>
        </p:txBody>
      </p:sp>
      <p:sp>
        <p:nvSpPr>
          <p:cNvPr id="36" name="TextBox 36"/>
          <p:cNvSpPr txBox="1"/>
          <p:nvPr/>
        </p:nvSpPr>
        <p:spPr>
          <a:xfrm>
            <a:off x="2928183" y="6349260"/>
            <a:ext cx="4019170" cy="567387"/>
          </a:xfrm>
          <a:prstGeom prst="rect">
            <a:avLst/>
          </a:prstGeom>
        </p:spPr>
        <p:txBody>
          <a:bodyPr lIns="0" tIns="0" rIns="0" bIns="0" rtlCol="0" anchor="t">
            <a:spAutoFit/>
          </a:bodyPr>
          <a:lstStyle/>
          <a:p>
            <a:pPr algn="l">
              <a:lnSpc>
                <a:spcPts val="4785"/>
              </a:lnSpc>
            </a:pPr>
            <a:r>
              <a:rPr lang="en-US" sz="3148">
                <a:solidFill>
                  <a:srgbClr val="000000"/>
                </a:solidFill>
                <a:latin typeface="DM Sans Bold"/>
              </a:rPr>
              <a:t>DATA MODELLING</a:t>
            </a:r>
          </a:p>
        </p:txBody>
      </p:sp>
      <p:sp>
        <p:nvSpPr>
          <p:cNvPr id="37" name="TextBox 37"/>
          <p:cNvSpPr txBox="1"/>
          <p:nvPr/>
        </p:nvSpPr>
        <p:spPr>
          <a:xfrm>
            <a:off x="2235140" y="6339735"/>
            <a:ext cx="616570" cy="606884"/>
          </a:xfrm>
          <a:prstGeom prst="rect">
            <a:avLst/>
          </a:prstGeom>
        </p:spPr>
        <p:txBody>
          <a:bodyPr lIns="0" tIns="0" rIns="0" bIns="0" rtlCol="0" anchor="t">
            <a:spAutoFit/>
          </a:bodyPr>
          <a:lstStyle/>
          <a:p>
            <a:pPr algn="ctr">
              <a:lnSpc>
                <a:spcPts val="5049"/>
              </a:lnSpc>
            </a:pPr>
            <a:r>
              <a:rPr lang="en-US" sz="3322">
                <a:solidFill>
                  <a:srgbClr val="A44F30"/>
                </a:solidFill>
                <a:latin typeface="DM Sans Bold"/>
              </a:rPr>
              <a:t>03</a:t>
            </a:r>
          </a:p>
        </p:txBody>
      </p:sp>
      <p:sp>
        <p:nvSpPr>
          <p:cNvPr id="38" name="TextBox 38"/>
          <p:cNvSpPr txBox="1"/>
          <p:nvPr/>
        </p:nvSpPr>
        <p:spPr>
          <a:xfrm>
            <a:off x="2898120" y="7097846"/>
            <a:ext cx="5853180" cy="567387"/>
          </a:xfrm>
          <a:prstGeom prst="rect">
            <a:avLst/>
          </a:prstGeom>
        </p:spPr>
        <p:txBody>
          <a:bodyPr lIns="0" tIns="0" rIns="0" bIns="0" rtlCol="0" anchor="t">
            <a:spAutoFit/>
          </a:bodyPr>
          <a:lstStyle/>
          <a:p>
            <a:pPr algn="l">
              <a:lnSpc>
                <a:spcPts val="4785"/>
              </a:lnSpc>
            </a:pPr>
            <a:r>
              <a:rPr lang="en-US" sz="3148">
                <a:solidFill>
                  <a:srgbClr val="000000"/>
                </a:solidFill>
                <a:latin typeface="DM Sans Bold"/>
              </a:rPr>
              <a:t>PERFORMANCE ANALYTICS</a:t>
            </a:r>
          </a:p>
        </p:txBody>
      </p:sp>
      <p:sp>
        <p:nvSpPr>
          <p:cNvPr id="39" name="TextBox 39"/>
          <p:cNvSpPr txBox="1"/>
          <p:nvPr/>
        </p:nvSpPr>
        <p:spPr>
          <a:xfrm>
            <a:off x="2205077" y="7088321"/>
            <a:ext cx="616570" cy="606884"/>
          </a:xfrm>
          <a:prstGeom prst="rect">
            <a:avLst/>
          </a:prstGeom>
        </p:spPr>
        <p:txBody>
          <a:bodyPr lIns="0" tIns="0" rIns="0" bIns="0" rtlCol="0" anchor="t">
            <a:spAutoFit/>
          </a:bodyPr>
          <a:lstStyle/>
          <a:p>
            <a:pPr marL="0" lvl="1" indent="0" algn="ctr">
              <a:lnSpc>
                <a:spcPts val="5049"/>
              </a:lnSpc>
              <a:spcBef>
                <a:spcPct val="0"/>
              </a:spcBef>
            </a:pPr>
            <a:r>
              <a:rPr lang="en-US" sz="3322">
                <a:solidFill>
                  <a:srgbClr val="A44F30"/>
                </a:solidFill>
                <a:latin typeface="DM Sans 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B15E"/>
        </a:solidFill>
        <a:effectLst/>
      </p:bgPr>
    </p:bg>
    <p:spTree>
      <p:nvGrpSpPr>
        <p:cNvPr id="1" name=""/>
        <p:cNvGrpSpPr/>
        <p:nvPr/>
      </p:nvGrpSpPr>
      <p:grpSpPr>
        <a:xfrm>
          <a:off x="0" y="0"/>
          <a:ext cx="0" cy="0"/>
          <a:chOff x="0" y="0"/>
          <a:chExt cx="0" cy="0"/>
        </a:xfrm>
      </p:grpSpPr>
      <p:grpSp>
        <p:nvGrpSpPr>
          <p:cNvPr id="2" name="Group 2"/>
          <p:cNvGrpSpPr/>
          <p:nvPr/>
        </p:nvGrpSpPr>
        <p:grpSpPr>
          <a:xfrm>
            <a:off x="4311314" y="843431"/>
            <a:ext cx="9102636" cy="2119607"/>
            <a:chOff x="-17361" y="-48795"/>
            <a:chExt cx="2397402" cy="558250"/>
          </a:xfrm>
        </p:grpSpPr>
        <p:sp>
          <p:nvSpPr>
            <p:cNvPr id="3" name="Freeform 3"/>
            <p:cNvSpPr/>
            <p:nvPr/>
          </p:nvSpPr>
          <p:spPr>
            <a:xfrm>
              <a:off x="0" y="0"/>
              <a:ext cx="2380041" cy="463000"/>
            </a:xfrm>
            <a:custGeom>
              <a:avLst/>
              <a:gdLst/>
              <a:ahLst/>
              <a:cxnLst/>
              <a:rect l="l" t="t" r="r" b="b"/>
              <a:pathLst>
                <a:path w="2380041" h="463000">
                  <a:moveTo>
                    <a:pt x="10281" y="0"/>
                  </a:moveTo>
                  <a:lnTo>
                    <a:pt x="2369760" y="0"/>
                  </a:lnTo>
                  <a:cubicBezTo>
                    <a:pt x="2375438" y="0"/>
                    <a:pt x="2380041" y="4603"/>
                    <a:pt x="2380041" y="10281"/>
                  </a:cubicBezTo>
                  <a:lnTo>
                    <a:pt x="2380041" y="452720"/>
                  </a:lnTo>
                  <a:cubicBezTo>
                    <a:pt x="2380041" y="458397"/>
                    <a:pt x="2375438" y="463000"/>
                    <a:pt x="2369760" y="463000"/>
                  </a:cubicBezTo>
                  <a:lnTo>
                    <a:pt x="10281" y="463000"/>
                  </a:lnTo>
                  <a:cubicBezTo>
                    <a:pt x="4603" y="463000"/>
                    <a:pt x="0" y="458397"/>
                    <a:pt x="0" y="452720"/>
                  </a:cubicBezTo>
                  <a:lnTo>
                    <a:pt x="0" y="10281"/>
                  </a:lnTo>
                  <a:cubicBezTo>
                    <a:pt x="0" y="4603"/>
                    <a:pt x="4603" y="0"/>
                    <a:pt x="10281" y="0"/>
                  </a:cubicBezTo>
                  <a:close/>
                </a:path>
              </a:pathLst>
            </a:custGeom>
            <a:solidFill>
              <a:srgbClr val="FFFAEB"/>
            </a:solidFill>
            <a:ln cap="sq">
              <a:noFill/>
              <a:prstDash val="solid"/>
              <a:miter/>
            </a:ln>
          </p:spPr>
          <p:txBody>
            <a:bodyPr/>
            <a:lstStyle/>
            <a:p>
              <a:endParaRPr lang="en-US"/>
            </a:p>
          </p:txBody>
        </p:sp>
        <p:sp>
          <p:nvSpPr>
            <p:cNvPr id="4" name="TextBox 4"/>
            <p:cNvSpPr txBox="1"/>
            <p:nvPr/>
          </p:nvSpPr>
          <p:spPr>
            <a:xfrm>
              <a:off x="-17361" y="-48795"/>
              <a:ext cx="2380041" cy="558250"/>
            </a:xfrm>
            <a:prstGeom prst="rect">
              <a:avLst/>
            </a:prstGeom>
          </p:spPr>
          <p:txBody>
            <a:bodyPr lIns="50800" tIns="50800" rIns="50800" bIns="50800" rtlCol="0" anchor="ctr"/>
            <a:lstStyle/>
            <a:p>
              <a:pPr marL="0" lvl="0" indent="0" algn="ctr">
                <a:lnSpc>
                  <a:spcPts val="6924"/>
                </a:lnSpc>
                <a:spcBef>
                  <a:spcPct val="0"/>
                </a:spcBef>
              </a:pPr>
              <a:r>
                <a:rPr lang="en-US" sz="4946" dirty="0">
                  <a:solidFill>
                    <a:srgbClr val="2B1511"/>
                  </a:solidFill>
                  <a:latin typeface="Canva Sans Bold"/>
                </a:rPr>
                <a:t>DATA SUMMARY</a:t>
              </a:r>
            </a:p>
          </p:txBody>
        </p:sp>
      </p:grpSp>
      <p:grpSp>
        <p:nvGrpSpPr>
          <p:cNvPr id="5" name="Group 5"/>
          <p:cNvGrpSpPr/>
          <p:nvPr/>
        </p:nvGrpSpPr>
        <p:grpSpPr>
          <a:xfrm>
            <a:off x="9258300" y="6996768"/>
            <a:ext cx="5420447" cy="2941015"/>
            <a:chOff x="0" y="0"/>
            <a:chExt cx="789363" cy="428291"/>
          </a:xfrm>
        </p:grpSpPr>
        <p:sp>
          <p:nvSpPr>
            <p:cNvPr id="6" name="Freeform 6"/>
            <p:cNvSpPr/>
            <p:nvPr/>
          </p:nvSpPr>
          <p:spPr>
            <a:xfrm>
              <a:off x="0" y="0"/>
              <a:ext cx="789363" cy="428291"/>
            </a:xfrm>
            <a:custGeom>
              <a:avLst/>
              <a:gdLst/>
              <a:ahLst/>
              <a:cxnLst/>
              <a:rect l="l" t="t" r="r" b="b"/>
              <a:pathLst>
                <a:path w="789363" h="428291">
                  <a:moveTo>
                    <a:pt x="0" y="0"/>
                  </a:moveTo>
                  <a:lnTo>
                    <a:pt x="789363" y="0"/>
                  </a:lnTo>
                  <a:lnTo>
                    <a:pt x="789363" y="428291"/>
                  </a:lnTo>
                  <a:lnTo>
                    <a:pt x="0" y="428291"/>
                  </a:lnTo>
                  <a:close/>
                </a:path>
              </a:pathLst>
            </a:custGeom>
            <a:solidFill>
              <a:srgbClr val="FFF0A2"/>
            </a:solidFill>
            <a:ln cap="sq">
              <a:noFill/>
              <a:prstDash val="solid"/>
              <a:miter/>
            </a:ln>
          </p:spPr>
          <p:txBody>
            <a:bodyPr/>
            <a:lstStyle/>
            <a:p>
              <a:endParaRPr lang="en-US"/>
            </a:p>
          </p:txBody>
        </p:sp>
        <p:sp>
          <p:nvSpPr>
            <p:cNvPr id="7" name="TextBox 7"/>
            <p:cNvSpPr txBox="1"/>
            <p:nvPr/>
          </p:nvSpPr>
          <p:spPr>
            <a:xfrm>
              <a:off x="0" y="-28575"/>
              <a:ext cx="789363" cy="456866"/>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9258300" y="3894815"/>
            <a:ext cx="5420447" cy="2941015"/>
            <a:chOff x="0" y="0"/>
            <a:chExt cx="789363" cy="428291"/>
          </a:xfrm>
        </p:grpSpPr>
        <p:sp>
          <p:nvSpPr>
            <p:cNvPr id="9" name="Freeform 9"/>
            <p:cNvSpPr/>
            <p:nvPr/>
          </p:nvSpPr>
          <p:spPr>
            <a:xfrm>
              <a:off x="0" y="0"/>
              <a:ext cx="789363" cy="428291"/>
            </a:xfrm>
            <a:custGeom>
              <a:avLst/>
              <a:gdLst/>
              <a:ahLst/>
              <a:cxnLst/>
              <a:rect l="l" t="t" r="r" b="b"/>
              <a:pathLst>
                <a:path w="789363" h="428291">
                  <a:moveTo>
                    <a:pt x="0" y="0"/>
                  </a:moveTo>
                  <a:lnTo>
                    <a:pt x="789363" y="0"/>
                  </a:lnTo>
                  <a:lnTo>
                    <a:pt x="789363" y="428291"/>
                  </a:lnTo>
                  <a:lnTo>
                    <a:pt x="0" y="428291"/>
                  </a:lnTo>
                  <a:close/>
                </a:path>
              </a:pathLst>
            </a:custGeom>
            <a:solidFill>
              <a:srgbClr val="FFFAEB"/>
            </a:solidFill>
            <a:ln cap="sq">
              <a:noFill/>
              <a:prstDash val="solid"/>
              <a:miter/>
            </a:ln>
          </p:spPr>
          <p:txBody>
            <a:bodyPr/>
            <a:lstStyle/>
            <a:p>
              <a:endParaRPr lang="en-US"/>
            </a:p>
          </p:txBody>
        </p:sp>
        <p:sp>
          <p:nvSpPr>
            <p:cNvPr id="10" name="TextBox 10"/>
            <p:cNvSpPr txBox="1"/>
            <p:nvPr/>
          </p:nvSpPr>
          <p:spPr>
            <a:xfrm>
              <a:off x="0" y="-28575"/>
              <a:ext cx="789363" cy="456866"/>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11" name="Group 11"/>
          <p:cNvGrpSpPr/>
          <p:nvPr/>
        </p:nvGrpSpPr>
        <p:grpSpPr>
          <a:xfrm>
            <a:off x="3609253" y="6996768"/>
            <a:ext cx="5420447" cy="2941015"/>
            <a:chOff x="0" y="0"/>
            <a:chExt cx="789363" cy="428291"/>
          </a:xfrm>
        </p:grpSpPr>
        <p:sp>
          <p:nvSpPr>
            <p:cNvPr id="12" name="Freeform 12"/>
            <p:cNvSpPr/>
            <p:nvPr/>
          </p:nvSpPr>
          <p:spPr>
            <a:xfrm>
              <a:off x="0" y="0"/>
              <a:ext cx="789363" cy="428291"/>
            </a:xfrm>
            <a:custGeom>
              <a:avLst/>
              <a:gdLst/>
              <a:ahLst/>
              <a:cxnLst/>
              <a:rect l="l" t="t" r="r" b="b"/>
              <a:pathLst>
                <a:path w="789363" h="428291">
                  <a:moveTo>
                    <a:pt x="0" y="0"/>
                  </a:moveTo>
                  <a:lnTo>
                    <a:pt x="789363" y="0"/>
                  </a:lnTo>
                  <a:lnTo>
                    <a:pt x="789363" y="428291"/>
                  </a:lnTo>
                  <a:lnTo>
                    <a:pt x="0" y="428291"/>
                  </a:lnTo>
                  <a:close/>
                </a:path>
              </a:pathLst>
            </a:custGeom>
            <a:solidFill>
              <a:srgbClr val="FFFAEB"/>
            </a:solidFill>
          </p:spPr>
          <p:txBody>
            <a:bodyPr/>
            <a:lstStyle/>
            <a:p>
              <a:endParaRPr lang="en-US"/>
            </a:p>
          </p:txBody>
        </p:sp>
        <p:sp>
          <p:nvSpPr>
            <p:cNvPr id="13" name="TextBox 13"/>
            <p:cNvSpPr txBox="1"/>
            <p:nvPr/>
          </p:nvSpPr>
          <p:spPr>
            <a:xfrm>
              <a:off x="0" y="-28575"/>
              <a:ext cx="789363" cy="456866"/>
            </a:xfrm>
            <a:prstGeom prst="rect">
              <a:avLst/>
            </a:prstGeom>
          </p:spPr>
          <p:txBody>
            <a:bodyPr lIns="50800" tIns="50800" rIns="50800" bIns="50800" rtlCol="0" anchor="ctr"/>
            <a:lstStyle/>
            <a:p>
              <a:pPr algn="ctr">
                <a:lnSpc>
                  <a:spcPts val="2590"/>
                </a:lnSpc>
              </a:pPr>
              <a:endParaRPr/>
            </a:p>
          </p:txBody>
        </p:sp>
      </p:grpSp>
      <p:grpSp>
        <p:nvGrpSpPr>
          <p:cNvPr id="14" name="Group 14"/>
          <p:cNvGrpSpPr/>
          <p:nvPr/>
        </p:nvGrpSpPr>
        <p:grpSpPr>
          <a:xfrm>
            <a:off x="3609253" y="3894815"/>
            <a:ext cx="5420447" cy="2941015"/>
            <a:chOff x="0" y="0"/>
            <a:chExt cx="789363" cy="428291"/>
          </a:xfrm>
        </p:grpSpPr>
        <p:sp>
          <p:nvSpPr>
            <p:cNvPr id="15" name="Freeform 15"/>
            <p:cNvSpPr/>
            <p:nvPr/>
          </p:nvSpPr>
          <p:spPr>
            <a:xfrm>
              <a:off x="0" y="0"/>
              <a:ext cx="789363" cy="428291"/>
            </a:xfrm>
            <a:custGeom>
              <a:avLst/>
              <a:gdLst/>
              <a:ahLst/>
              <a:cxnLst/>
              <a:rect l="l" t="t" r="r" b="b"/>
              <a:pathLst>
                <a:path w="789363" h="428291">
                  <a:moveTo>
                    <a:pt x="0" y="0"/>
                  </a:moveTo>
                  <a:lnTo>
                    <a:pt x="789363" y="0"/>
                  </a:lnTo>
                  <a:lnTo>
                    <a:pt x="789363" y="428291"/>
                  </a:lnTo>
                  <a:lnTo>
                    <a:pt x="0" y="428291"/>
                  </a:lnTo>
                  <a:close/>
                </a:path>
              </a:pathLst>
            </a:custGeom>
            <a:solidFill>
              <a:srgbClr val="FFF0A2"/>
            </a:solidFill>
            <a:ln cap="sq">
              <a:noFill/>
              <a:prstDash val="solid"/>
              <a:miter/>
            </a:ln>
          </p:spPr>
          <p:txBody>
            <a:bodyPr/>
            <a:lstStyle/>
            <a:p>
              <a:endParaRPr lang="en-US"/>
            </a:p>
          </p:txBody>
        </p:sp>
        <p:sp>
          <p:nvSpPr>
            <p:cNvPr id="16" name="TextBox 16"/>
            <p:cNvSpPr txBox="1"/>
            <p:nvPr/>
          </p:nvSpPr>
          <p:spPr>
            <a:xfrm>
              <a:off x="0" y="-28575"/>
              <a:ext cx="789363" cy="456866"/>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7" name="TextBox 17"/>
          <p:cNvSpPr txBox="1"/>
          <p:nvPr/>
        </p:nvSpPr>
        <p:spPr>
          <a:xfrm>
            <a:off x="9455192" y="4328810"/>
            <a:ext cx="5022738" cy="430405"/>
          </a:xfrm>
          <a:prstGeom prst="rect">
            <a:avLst/>
          </a:prstGeom>
        </p:spPr>
        <p:txBody>
          <a:bodyPr lIns="0" tIns="0" rIns="0" bIns="0" rtlCol="0" anchor="t">
            <a:spAutoFit/>
          </a:bodyPr>
          <a:lstStyle/>
          <a:p>
            <a:pPr algn="ctr">
              <a:lnSpc>
                <a:spcPts val="3576"/>
              </a:lnSpc>
            </a:pPr>
            <a:r>
              <a:rPr lang="en-US" sz="2554">
                <a:solidFill>
                  <a:srgbClr val="EF5241"/>
                </a:solidFill>
                <a:latin typeface="DM Sans Bold"/>
              </a:rPr>
              <a:t>COLUMNS</a:t>
            </a:r>
          </a:p>
        </p:txBody>
      </p:sp>
      <p:sp>
        <p:nvSpPr>
          <p:cNvPr id="18" name="TextBox 18"/>
          <p:cNvSpPr txBox="1"/>
          <p:nvPr/>
        </p:nvSpPr>
        <p:spPr>
          <a:xfrm>
            <a:off x="3808107" y="7306232"/>
            <a:ext cx="5022738" cy="430405"/>
          </a:xfrm>
          <a:prstGeom prst="rect">
            <a:avLst/>
          </a:prstGeom>
        </p:spPr>
        <p:txBody>
          <a:bodyPr lIns="0" tIns="0" rIns="0" bIns="0" rtlCol="0" anchor="t">
            <a:spAutoFit/>
          </a:bodyPr>
          <a:lstStyle/>
          <a:p>
            <a:pPr algn="ctr">
              <a:lnSpc>
                <a:spcPts val="3576"/>
              </a:lnSpc>
            </a:pPr>
            <a:r>
              <a:rPr lang="en-US" sz="2554">
                <a:solidFill>
                  <a:srgbClr val="EF5241"/>
                </a:solidFill>
                <a:latin typeface="DM Sans Bold"/>
              </a:rPr>
              <a:t>DUPLICATES AND NULL VALUES</a:t>
            </a:r>
          </a:p>
        </p:txBody>
      </p:sp>
      <p:sp>
        <p:nvSpPr>
          <p:cNvPr id="19" name="TextBox 19"/>
          <p:cNvSpPr txBox="1"/>
          <p:nvPr/>
        </p:nvSpPr>
        <p:spPr>
          <a:xfrm>
            <a:off x="9455192" y="7306232"/>
            <a:ext cx="5022738" cy="430405"/>
          </a:xfrm>
          <a:prstGeom prst="rect">
            <a:avLst/>
          </a:prstGeom>
        </p:spPr>
        <p:txBody>
          <a:bodyPr lIns="0" tIns="0" rIns="0" bIns="0" rtlCol="0" anchor="t">
            <a:spAutoFit/>
          </a:bodyPr>
          <a:lstStyle/>
          <a:p>
            <a:pPr algn="ctr">
              <a:lnSpc>
                <a:spcPts val="3576"/>
              </a:lnSpc>
            </a:pPr>
            <a:r>
              <a:rPr lang="en-US" sz="2554">
                <a:solidFill>
                  <a:srgbClr val="A44F30"/>
                </a:solidFill>
                <a:latin typeface="DM Sans Bold"/>
              </a:rPr>
              <a:t>OUTLIERS</a:t>
            </a:r>
          </a:p>
        </p:txBody>
      </p:sp>
      <p:sp>
        <p:nvSpPr>
          <p:cNvPr id="20" name="TextBox 20"/>
          <p:cNvSpPr txBox="1"/>
          <p:nvPr/>
        </p:nvSpPr>
        <p:spPr>
          <a:xfrm>
            <a:off x="3806937" y="4328810"/>
            <a:ext cx="5022738" cy="430405"/>
          </a:xfrm>
          <a:prstGeom prst="rect">
            <a:avLst/>
          </a:prstGeom>
        </p:spPr>
        <p:txBody>
          <a:bodyPr lIns="0" tIns="0" rIns="0" bIns="0" rtlCol="0" anchor="t">
            <a:spAutoFit/>
          </a:bodyPr>
          <a:lstStyle/>
          <a:p>
            <a:pPr algn="ctr">
              <a:lnSpc>
                <a:spcPts val="3576"/>
              </a:lnSpc>
            </a:pPr>
            <a:r>
              <a:rPr lang="en-US" sz="2554">
                <a:solidFill>
                  <a:srgbClr val="A44F30"/>
                </a:solidFill>
                <a:latin typeface="DM Sans Bold"/>
              </a:rPr>
              <a:t>SHAPE</a:t>
            </a:r>
          </a:p>
        </p:txBody>
      </p:sp>
      <p:sp>
        <p:nvSpPr>
          <p:cNvPr id="21" name="TextBox 21"/>
          <p:cNvSpPr txBox="1"/>
          <p:nvPr/>
        </p:nvSpPr>
        <p:spPr>
          <a:xfrm>
            <a:off x="9672430" y="4959567"/>
            <a:ext cx="4592186" cy="1399223"/>
          </a:xfrm>
          <a:prstGeom prst="rect">
            <a:avLst/>
          </a:prstGeom>
        </p:spPr>
        <p:txBody>
          <a:bodyPr lIns="0" tIns="0" rIns="0" bIns="0" rtlCol="0" anchor="t">
            <a:spAutoFit/>
          </a:bodyPr>
          <a:lstStyle/>
          <a:p>
            <a:pPr algn="ctr">
              <a:lnSpc>
                <a:spcPts val="3787"/>
              </a:lnSpc>
              <a:spcBef>
                <a:spcPct val="0"/>
              </a:spcBef>
            </a:pPr>
            <a:r>
              <a:rPr lang="en-US" sz="2524">
                <a:solidFill>
                  <a:srgbClr val="000000"/>
                </a:solidFill>
                <a:latin typeface="DM Sans"/>
              </a:rPr>
              <a:t>Various sensors data like temperature, pressure, and windspeed, visibility etc.</a:t>
            </a:r>
          </a:p>
        </p:txBody>
      </p:sp>
      <p:sp>
        <p:nvSpPr>
          <p:cNvPr id="22" name="TextBox 22"/>
          <p:cNvSpPr txBox="1"/>
          <p:nvPr/>
        </p:nvSpPr>
        <p:spPr>
          <a:xfrm>
            <a:off x="4027939" y="4934230"/>
            <a:ext cx="4592186" cy="922973"/>
          </a:xfrm>
          <a:prstGeom prst="rect">
            <a:avLst/>
          </a:prstGeom>
        </p:spPr>
        <p:txBody>
          <a:bodyPr lIns="0" tIns="0" rIns="0" bIns="0" rtlCol="0" anchor="t">
            <a:spAutoFit/>
          </a:bodyPr>
          <a:lstStyle/>
          <a:p>
            <a:pPr algn="ctr">
              <a:lnSpc>
                <a:spcPts val="3787"/>
              </a:lnSpc>
            </a:pPr>
            <a:r>
              <a:rPr lang="en-US" sz="2524">
                <a:solidFill>
                  <a:srgbClr val="000000"/>
                </a:solidFill>
                <a:latin typeface="DM Sans"/>
              </a:rPr>
              <a:t>Rows: 19735</a:t>
            </a:r>
          </a:p>
          <a:p>
            <a:pPr algn="ctr">
              <a:lnSpc>
                <a:spcPts val="3787"/>
              </a:lnSpc>
              <a:spcBef>
                <a:spcPct val="0"/>
              </a:spcBef>
            </a:pPr>
            <a:r>
              <a:rPr lang="en-US" sz="2524">
                <a:solidFill>
                  <a:srgbClr val="000000"/>
                </a:solidFill>
                <a:latin typeface="DM Sans"/>
              </a:rPr>
              <a:t>Columns: 29</a:t>
            </a:r>
          </a:p>
        </p:txBody>
      </p:sp>
      <p:sp>
        <p:nvSpPr>
          <p:cNvPr id="23" name="TextBox 23"/>
          <p:cNvSpPr txBox="1"/>
          <p:nvPr/>
        </p:nvSpPr>
        <p:spPr>
          <a:xfrm>
            <a:off x="9672430" y="7962379"/>
            <a:ext cx="4592186" cy="1399223"/>
          </a:xfrm>
          <a:prstGeom prst="rect">
            <a:avLst/>
          </a:prstGeom>
        </p:spPr>
        <p:txBody>
          <a:bodyPr lIns="0" tIns="0" rIns="0" bIns="0" rtlCol="0" anchor="t">
            <a:spAutoFit/>
          </a:bodyPr>
          <a:lstStyle/>
          <a:p>
            <a:pPr algn="ctr">
              <a:lnSpc>
                <a:spcPts val="3787"/>
              </a:lnSpc>
              <a:spcBef>
                <a:spcPct val="0"/>
              </a:spcBef>
            </a:pPr>
            <a:r>
              <a:rPr lang="en-US" sz="2524" dirty="0">
                <a:solidFill>
                  <a:srgbClr val="000000"/>
                </a:solidFill>
                <a:latin typeface="DM Sans"/>
              </a:rPr>
              <a:t>Data contains outliers out of which 5% have been removed during data cleaning.</a:t>
            </a:r>
          </a:p>
        </p:txBody>
      </p:sp>
      <p:sp>
        <p:nvSpPr>
          <p:cNvPr id="24" name="TextBox 24"/>
          <p:cNvSpPr txBox="1"/>
          <p:nvPr/>
        </p:nvSpPr>
        <p:spPr>
          <a:xfrm>
            <a:off x="4027939" y="7937041"/>
            <a:ext cx="4592186" cy="446723"/>
          </a:xfrm>
          <a:prstGeom prst="rect">
            <a:avLst/>
          </a:prstGeom>
        </p:spPr>
        <p:txBody>
          <a:bodyPr lIns="0" tIns="0" rIns="0" bIns="0" rtlCol="0" anchor="t">
            <a:spAutoFit/>
          </a:bodyPr>
          <a:lstStyle/>
          <a:p>
            <a:pPr algn="ctr">
              <a:lnSpc>
                <a:spcPts val="3787"/>
              </a:lnSpc>
              <a:spcBef>
                <a:spcPct val="0"/>
              </a:spcBef>
            </a:pPr>
            <a:r>
              <a:rPr lang="en-US" sz="2524">
                <a:solidFill>
                  <a:srgbClr val="000000"/>
                </a:solidFill>
                <a:latin typeface="DM Sans"/>
              </a:rPr>
              <a:t>None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sp>
        <p:nvSpPr>
          <p:cNvPr id="2" name="Freeform 2"/>
          <p:cNvSpPr/>
          <p:nvPr/>
        </p:nvSpPr>
        <p:spPr>
          <a:xfrm>
            <a:off x="781050" y="876072"/>
            <a:ext cx="5531388" cy="8534856"/>
          </a:xfrm>
          <a:custGeom>
            <a:avLst/>
            <a:gdLst/>
            <a:ahLst/>
            <a:cxnLst/>
            <a:rect l="l" t="t" r="r" b="b"/>
            <a:pathLst>
              <a:path w="5531388" h="8534856">
                <a:moveTo>
                  <a:pt x="0" y="0"/>
                </a:moveTo>
                <a:lnTo>
                  <a:pt x="5531388" y="0"/>
                </a:lnTo>
                <a:lnTo>
                  <a:pt x="5531388" y="8534856"/>
                </a:lnTo>
                <a:lnTo>
                  <a:pt x="0" y="8534856"/>
                </a:lnTo>
                <a:lnTo>
                  <a:pt x="0" y="0"/>
                </a:lnTo>
                <a:close/>
              </a:path>
            </a:pathLst>
          </a:custGeom>
          <a:blipFill>
            <a:blip r:embed="rId2"/>
            <a:stretch>
              <a:fillRect/>
            </a:stretch>
          </a:blipFill>
        </p:spPr>
        <p:txBody>
          <a:bodyPr/>
          <a:lstStyle/>
          <a:p>
            <a:endParaRPr lang="en-US"/>
          </a:p>
        </p:txBody>
      </p:sp>
      <p:sp>
        <p:nvSpPr>
          <p:cNvPr id="3" name="Freeform 3"/>
          <p:cNvSpPr/>
          <p:nvPr/>
        </p:nvSpPr>
        <p:spPr>
          <a:xfrm>
            <a:off x="6622991" y="2168850"/>
            <a:ext cx="11208917" cy="5379117"/>
          </a:xfrm>
          <a:custGeom>
            <a:avLst/>
            <a:gdLst/>
            <a:ahLst/>
            <a:cxnLst/>
            <a:rect l="l" t="t" r="r" b="b"/>
            <a:pathLst>
              <a:path w="11208917" h="5379117">
                <a:moveTo>
                  <a:pt x="0" y="0"/>
                </a:moveTo>
                <a:lnTo>
                  <a:pt x="11208917" y="0"/>
                </a:lnTo>
                <a:lnTo>
                  <a:pt x="11208917" y="5379117"/>
                </a:lnTo>
                <a:lnTo>
                  <a:pt x="0" y="5379117"/>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604684"/>
            <a:ext cx="5515274" cy="1674079"/>
            <a:chOff x="0" y="-47835"/>
            <a:chExt cx="1420049" cy="44091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47835"/>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dirty="0">
                  <a:solidFill>
                    <a:srgbClr val="2B1511"/>
                  </a:solidFill>
                  <a:latin typeface="Canva Sans Bold"/>
                </a:rPr>
                <a:t>DATA ANALYSIS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2831819" y="2458794"/>
            <a:ext cx="13019284" cy="7157198"/>
          </a:xfrm>
          <a:custGeom>
            <a:avLst/>
            <a:gdLst/>
            <a:ahLst/>
            <a:cxnLst/>
            <a:rect l="l" t="t" r="r" b="b"/>
            <a:pathLst>
              <a:path w="13019284" h="7157198">
                <a:moveTo>
                  <a:pt x="0" y="0"/>
                </a:moveTo>
                <a:lnTo>
                  <a:pt x="13019284" y="0"/>
                </a:lnTo>
                <a:lnTo>
                  <a:pt x="13019284" y="7157198"/>
                </a:lnTo>
                <a:lnTo>
                  <a:pt x="0" y="7157198"/>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573822"/>
            <a:ext cx="5515274" cy="1674079"/>
            <a:chOff x="0" y="-55963"/>
            <a:chExt cx="1420049" cy="440910"/>
          </a:xfrm>
        </p:grpSpPr>
        <p:sp>
          <p:nvSpPr>
            <p:cNvPr id="3" name="Freeform 3"/>
            <p:cNvSpPr/>
            <p:nvPr/>
          </p:nvSpPr>
          <p:spPr>
            <a:xfrm>
              <a:off x="0" y="3633"/>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55963"/>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dirty="0">
                  <a:solidFill>
                    <a:srgbClr val="2B1511"/>
                  </a:solidFill>
                  <a:latin typeface="Canva Sans Bold"/>
                </a:rPr>
                <a:t>DATA ANALYSIS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2777107" y="2424462"/>
            <a:ext cx="12733786" cy="7239632"/>
          </a:xfrm>
          <a:custGeom>
            <a:avLst/>
            <a:gdLst/>
            <a:ahLst/>
            <a:cxnLst/>
            <a:rect l="l" t="t" r="r" b="b"/>
            <a:pathLst>
              <a:path w="12733786" h="7239632">
                <a:moveTo>
                  <a:pt x="0" y="0"/>
                </a:moveTo>
                <a:lnTo>
                  <a:pt x="12733786" y="0"/>
                </a:lnTo>
                <a:lnTo>
                  <a:pt x="12733786" y="7239632"/>
                </a:lnTo>
                <a:lnTo>
                  <a:pt x="0" y="7239632"/>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AEB"/>
        </a:solidFill>
        <a:effectLst/>
      </p:bgPr>
    </p:bg>
    <p:spTree>
      <p:nvGrpSpPr>
        <p:cNvPr id="1" name=""/>
        <p:cNvGrpSpPr/>
        <p:nvPr/>
      </p:nvGrpSpPr>
      <p:grpSpPr>
        <a:xfrm>
          <a:off x="0" y="0"/>
          <a:ext cx="0" cy="0"/>
          <a:chOff x="0" y="0"/>
          <a:chExt cx="0" cy="0"/>
        </a:xfrm>
      </p:grpSpPr>
      <p:grpSp>
        <p:nvGrpSpPr>
          <p:cNvPr id="2" name="Group 2"/>
          <p:cNvGrpSpPr/>
          <p:nvPr/>
        </p:nvGrpSpPr>
        <p:grpSpPr>
          <a:xfrm>
            <a:off x="6448126" y="573822"/>
            <a:ext cx="5515274" cy="1674079"/>
            <a:chOff x="0" y="-55963"/>
            <a:chExt cx="1420049" cy="440910"/>
          </a:xfrm>
        </p:grpSpPr>
        <p:sp>
          <p:nvSpPr>
            <p:cNvPr id="3" name="Freeform 3"/>
            <p:cNvSpPr/>
            <p:nvPr/>
          </p:nvSpPr>
          <p:spPr>
            <a:xfrm>
              <a:off x="0" y="0"/>
              <a:ext cx="1420049" cy="345660"/>
            </a:xfrm>
            <a:custGeom>
              <a:avLst/>
              <a:gdLst/>
              <a:ahLst/>
              <a:cxnLst/>
              <a:rect l="l" t="t" r="r" b="b"/>
              <a:pathLst>
                <a:path w="1420049" h="345660">
                  <a:moveTo>
                    <a:pt x="17231" y="0"/>
                  </a:moveTo>
                  <a:lnTo>
                    <a:pt x="1402818" y="0"/>
                  </a:lnTo>
                  <a:cubicBezTo>
                    <a:pt x="1412334" y="0"/>
                    <a:pt x="1420049" y="7714"/>
                    <a:pt x="1420049" y="17231"/>
                  </a:cubicBezTo>
                  <a:lnTo>
                    <a:pt x="1420049" y="328429"/>
                  </a:lnTo>
                  <a:cubicBezTo>
                    <a:pt x="1420049" y="332999"/>
                    <a:pt x="1418233" y="337382"/>
                    <a:pt x="1415002" y="340613"/>
                  </a:cubicBezTo>
                  <a:cubicBezTo>
                    <a:pt x="1411771" y="343844"/>
                    <a:pt x="1407388" y="345660"/>
                    <a:pt x="1402818" y="345660"/>
                  </a:cubicBezTo>
                  <a:lnTo>
                    <a:pt x="17231" y="345660"/>
                  </a:lnTo>
                  <a:cubicBezTo>
                    <a:pt x="7714" y="345660"/>
                    <a:pt x="0" y="337945"/>
                    <a:pt x="0" y="328429"/>
                  </a:cubicBezTo>
                  <a:lnTo>
                    <a:pt x="0" y="17231"/>
                  </a:lnTo>
                  <a:cubicBezTo>
                    <a:pt x="0" y="7714"/>
                    <a:pt x="7714" y="0"/>
                    <a:pt x="17231" y="0"/>
                  </a:cubicBezTo>
                  <a:close/>
                </a:path>
              </a:pathLst>
            </a:custGeom>
            <a:solidFill>
              <a:srgbClr val="FFFFFF"/>
            </a:solidFill>
            <a:ln cap="sq">
              <a:noFill/>
              <a:prstDash val="solid"/>
              <a:miter/>
            </a:ln>
          </p:spPr>
          <p:txBody>
            <a:bodyPr/>
            <a:lstStyle/>
            <a:p>
              <a:endParaRPr lang="en-US"/>
            </a:p>
          </p:txBody>
        </p:sp>
        <p:sp>
          <p:nvSpPr>
            <p:cNvPr id="4" name="TextBox 4"/>
            <p:cNvSpPr txBox="1"/>
            <p:nvPr/>
          </p:nvSpPr>
          <p:spPr>
            <a:xfrm>
              <a:off x="0" y="-55963"/>
              <a:ext cx="1420049" cy="440910"/>
            </a:xfrm>
            <a:prstGeom prst="rect">
              <a:avLst/>
            </a:prstGeom>
          </p:spPr>
          <p:txBody>
            <a:bodyPr lIns="215900" tIns="215900" rIns="215900" bIns="215900" rtlCol="0" anchor="ctr"/>
            <a:lstStyle/>
            <a:p>
              <a:pPr marL="0" lvl="0" indent="0" algn="ctr">
                <a:lnSpc>
                  <a:spcPts val="6999"/>
                </a:lnSpc>
                <a:spcBef>
                  <a:spcPct val="0"/>
                </a:spcBef>
              </a:pPr>
              <a:r>
                <a:rPr lang="en-US" sz="4999" dirty="0">
                  <a:solidFill>
                    <a:srgbClr val="2B1511"/>
                  </a:solidFill>
                  <a:latin typeface="Canva Sans Bold"/>
                </a:rPr>
                <a:t>DATA ANALYSIS</a:t>
              </a:r>
            </a:p>
          </p:txBody>
        </p:sp>
      </p:grpSp>
      <p:grpSp>
        <p:nvGrpSpPr>
          <p:cNvPr id="5" name="Group 5"/>
          <p:cNvGrpSpPr/>
          <p:nvPr/>
        </p:nvGrpSpPr>
        <p:grpSpPr>
          <a:xfrm>
            <a:off x="16141435" y="8615587"/>
            <a:ext cx="4293129" cy="42931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grpSp>
        <p:nvGrpSpPr>
          <p:cNvPr id="8" name="Group 8"/>
          <p:cNvGrpSpPr/>
          <p:nvPr/>
        </p:nvGrpSpPr>
        <p:grpSpPr>
          <a:xfrm>
            <a:off x="-2146565" y="-2455413"/>
            <a:ext cx="4293129" cy="42931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marL="0" lvl="0" indent="0" algn="ctr">
                <a:lnSpc>
                  <a:spcPts val="2590"/>
                </a:lnSpc>
                <a:spcBef>
                  <a:spcPct val="0"/>
                </a:spcBef>
              </a:pPr>
              <a:endParaRPr/>
            </a:p>
          </p:txBody>
        </p:sp>
      </p:grpSp>
      <p:sp>
        <p:nvSpPr>
          <p:cNvPr id="11" name="Freeform 11"/>
          <p:cNvSpPr/>
          <p:nvPr/>
        </p:nvSpPr>
        <p:spPr>
          <a:xfrm>
            <a:off x="15389711" y="-1175164"/>
            <a:ext cx="4016153" cy="2203864"/>
          </a:xfrm>
          <a:custGeom>
            <a:avLst/>
            <a:gdLst/>
            <a:ahLst/>
            <a:cxnLst/>
            <a:rect l="l" t="t" r="r" b="b"/>
            <a:pathLst>
              <a:path w="4016153" h="2203864">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474667" y="9379003"/>
            <a:ext cx="4016153" cy="2203864"/>
          </a:xfrm>
          <a:custGeom>
            <a:avLst/>
            <a:gdLst/>
            <a:ahLst/>
            <a:cxnLst/>
            <a:rect l="l" t="t" r="r" b="b"/>
            <a:pathLst>
              <a:path w="4016153" h="2203864">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2784465" y="2420343"/>
            <a:ext cx="12719069" cy="7274832"/>
          </a:xfrm>
          <a:custGeom>
            <a:avLst/>
            <a:gdLst/>
            <a:ahLst/>
            <a:cxnLst/>
            <a:rect l="l" t="t" r="r" b="b"/>
            <a:pathLst>
              <a:path w="12719069" h="7274832">
                <a:moveTo>
                  <a:pt x="0" y="0"/>
                </a:moveTo>
                <a:lnTo>
                  <a:pt x="12719070" y="0"/>
                </a:lnTo>
                <a:lnTo>
                  <a:pt x="12719070" y="7274833"/>
                </a:lnTo>
                <a:lnTo>
                  <a:pt x="0" y="7274833"/>
                </a:lnTo>
                <a:lnTo>
                  <a:pt x="0" y="0"/>
                </a:lnTo>
                <a:close/>
              </a:path>
            </a:pathLst>
          </a:custGeom>
          <a:blipFill>
            <a:blip r:embed="rId4"/>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282</Words>
  <Application>Microsoft Office PowerPoint</Application>
  <PresentationFormat>Custom</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DM Sans Bold Italics</vt:lpstr>
      <vt:lpstr>DM Sans</vt:lpstr>
      <vt:lpstr>Canva Sans Bold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Minimal Professional Business Project Presentation</dc:title>
  <cp:lastModifiedBy>Vinay Kapeesh Varma Gottumukkala</cp:lastModifiedBy>
  <cp:revision>4</cp:revision>
  <dcterms:created xsi:type="dcterms:W3CDTF">2006-08-16T00:00:00Z</dcterms:created>
  <dcterms:modified xsi:type="dcterms:W3CDTF">2024-05-19T21:42:41Z</dcterms:modified>
  <dc:identifier>DAGByTbKMg4</dc:identifier>
</cp:coreProperties>
</file>