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Lst>
  <p:sldSz cy="5143500" cx="9144000"/>
  <p:notesSz cx="6858000" cy="9144000"/>
  <p:embeddedFontLst>
    <p:embeddedFont>
      <p:font typeface="Montserrat"/>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Montserrat-bold.fntdata"/><Relationship Id="rId12" Type="http://schemas.openxmlformats.org/officeDocument/2006/relationships/slide" Target="slides/slide7.xml"/><Relationship Id="rId34" Type="http://schemas.openxmlformats.org/officeDocument/2006/relationships/font" Target="fonts/Montserrat-regular.fntdata"/><Relationship Id="rId15" Type="http://schemas.openxmlformats.org/officeDocument/2006/relationships/slide" Target="slides/slide10.xml"/><Relationship Id="rId37" Type="http://schemas.openxmlformats.org/officeDocument/2006/relationships/font" Target="fonts/Montserrat-boldItalic.fntdata"/><Relationship Id="rId14" Type="http://schemas.openxmlformats.org/officeDocument/2006/relationships/slide" Target="slides/slide9.xml"/><Relationship Id="rId36" Type="http://schemas.openxmlformats.org/officeDocument/2006/relationships/font" Target="fonts/Montserrat-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 name="Shape 51"/>
        <p:cNvGrpSpPr/>
        <p:nvPr/>
      </p:nvGrpSpPr>
      <p:grpSpPr>
        <a:xfrm>
          <a:off x="0" y="0"/>
          <a:ext cx="0" cy="0"/>
          <a:chOff x="0" y="0"/>
          <a:chExt cx="0" cy="0"/>
        </a:xfrm>
      </p:grpSpPr>
      <p:sp>
        <p:nvSpPr>
          <p:cNvPr id="52" name="Google Shape;52;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3" name="Google Shape;53;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b64d770e5c_0_46: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b64d770e5c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a9b0fa6a94_0_45: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a9b0fa6a94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b64d770e5c_0_51: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b64d770e5c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a9b0fa6a94_0_55: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a9b0fa6a94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b64d770e5c_0_7: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b64d770e5c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a9b0fa6a94_0_50: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a9b0fa6a94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b63c1726b6_0_23: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b63c1726b6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b63c1726b6_0_28: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b63c1726b6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b64d770e5c_0_56: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b64d770e5c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b64d770e5c_0_66: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b64d770e5c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a9b0fa6a94_0_5: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a9b0fa6a94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b64d770e5c_0_61: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b64d770e5c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b63c1726b6_0_33: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b63c1726b6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b63c1726b6_0_43: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b63c1726b6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b64d770e5c_0_30: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b64d770e5c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b64d770e5c_0_14: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b64d770e5c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b63c1726b6_0_38: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b63c1726b6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a9b0fa6a94_0_25: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a9b0fa6a94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a9b0fa6a94_0_30: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a9b0fa6a94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b64d770e5c_0_1: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b64d770e5c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b64d770e5c_0_36: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b64d770e5c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a9b0fa6a94_0_10: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a9b0fa6a94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b61691bd3b_0_2: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b61691bd3b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b63c1726b6_0_0: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b63c1726b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a9b0fa6a94_0_60: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a9b0fa6a94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b64d770e5c_0_41: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b64d770e5c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a9b0fa6a94_0_40: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a9b0fa6a94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0" name="Shape 10"/>
        <p:cNvGrpSpPr/>
        <p:nvPr/>
      </p:nvGrpSpPr>
      <p:grpSpPr>
        <a:xfrm>
          <a:off x="0" y="0"/>
          <a:ext cx="0" cy="0"/>
          <a:chOff x="0" y="0"/>
          <a:chExt cx="0" cy="0"/>
        </a:xfrm>
      </p:grpSpPr>
      <p:sp>
        <p:nvSpPr>
          <p:cNvPr id="11" name="Google Shape;11;p2"/>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2" name="Google Shape;12;p2"/>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3" name="Google Shape;13;p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5" name="Shape 45"/>
        <p:cNvGrpSpPr/>
        <p:nvPr/>
      </p:nvGrpSpPr>
      <p:grpSpPr>
        <a:xfrm>
          <a:off x="0" y="0"/>
          <a:ext cx="0" cy="0"/>
          <a:chOff x="0" y="0"/>
          <a:chExt cx="0" cy="0"/>
        </a:xfrm>
      </p:grpSpPr>
      <p:sp>
        <p:nvSpPr>
          <p:cNvPr id="46" name="Google Shape;46;p11"/>
          <p:cNvSpPr txBox="1"/>
          <p:nvPr>
            <p:ph hasCustomPrompt="1" type="title"/>
          </p:nvPr>
        </p:nvSpPr>
        <p:spPr>
          <a:xfrm>
            <a:off x="311700" y="1106125"/>
            <a:ext cx="8520600" cy="1963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7" name="Google Shape;47;p11"/>
          <p:cNvSpPr txBox="1"/>
          <p:nvPr>
            <p:ph idx="1" type="body"/>
          </p:nvPr>
        </p:nvSpPr>
        <p:spPr>
          <a:xfrm>
            <a:off x="311700" y="3152225"/>
            <a:ext cx="8520600" cy="13005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48" name="Google Shape;48;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9" name="Shape 49"/>
        <p:cNvGrpSpPr/>
        <p:nvPr/>
      </p:nvGrpSpPr>
      <p:grpSpPr>
        <a:xfrm>
          <a:off x="0" y="0"/>
          <a:ext cx="0" cy="0"/>
          <a:chOff x="0" y="0"/>
          <a:chExt cx="0" cy="0"/>
        </a:xfrm>
      </p:grpSpPr>
      <p:sp>
        <p:nvSpPr>
          <p:cNvPr id="50" name="Google Shape;50;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4" name="Shape 14"/>
        <p:cNvGrpSpPr/>
        <p:nvPr/>
      </p:nvGrpSpPr>
      <p:grpSpPr>
        <a:xfrm>
          <a:off x="0" y="0"/>
          <a:ext cx="0" cy="0"/>
          <a:chOff x="0" y="0"/>
          <a:chExt cx="0" cy="0"/>
        </a:xfrm>
      </p:grpSpPr>
      <p:sp>
        <p:nvSpPr>
          <p:cNvPr id="15" name="Google Shape;15;p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6" name="Google Shape;16;p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17" name="Google Shape;17;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8" name="Shape 18"/>
        <p:cNvGrpSpPr/>
        <p:nvPr/>
      </p:nvGrpSpPr>
      <p:grpSpPr>
        <a:xfrm>
          <a:off x="0" y="0"/>
          <a:ext cx="0" cy="0"/>
          <a:chOff x="0" y="0"/>
          <a:chExt cx="0" cy="0"/>
        </a:xfrm>
      </p:grpSpPr>
      <p:sp>
        <p:nvSpPr>
          <p:cNvPr id="19" name="Google Shape;19;p4"/>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0" name="Google Shape;20;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3" name="Google Shape;23;p5"/>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4" name="Google Shape;24;p5"/>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8" name="Google Shape;28;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1" name="Google Shape;31;p7"/>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3" name="Shape 33"/>
        <p:cNvGrpSpPr/>
        <p:nvPr/>
      </p:nvGrpSpPr>
      <p:grpSpPr>
        <a:xfrm>
          <a:off x="0" y="0"/>
          <a:ext cx="0" cy="0"/>
          <a:chOff x="0" y="0"/>
          <a:chExt cx="0" cy="0"/>
        </a:xfrm>
      </p:grpSpPr>
      <p:sp>
        <p:nvSpPr>
          <p:cNvPr id="34" name="Google Shape;34;p8"/>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5" name="Google Shape;35;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 name="Google Shape;38;p9"/>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9" name="Google Shape;39;p9"/>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0" name="Google Shape;40;p9"/>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41" name="Google Shape;41;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2" name="Shape 42"/>
        <p:cNvGrpSpPr/>
        <p:nvPr/>
      </p:nvGrpSpPr>
      <p:grpSpPr>
        <a:xfrm>
          <a:off x="0" y="0"/>
          <a:ext cx="0" cy="0"/>
          <a:chOff x="0" y="0"/>
          <a:chExt cx="0" cy="0"/>
        </a:xfrm>
      </p:grpSpPr>
      <p:sp>
        <p:nvSpPr>
          <p:cNvPr id="43" name="Google Shape;43;p10"/>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44" name="Google Shape;44;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3.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FFFFFF"/>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pic>
        <p:nvPicPr>
          <p:cNvPr id="9" name="Google Shape;9;p1"/>
          <p:cNvPicPr preferRelativeResize="0"/>
          <p:nvPr/>
        </p:nvPicPr>
        <p:blipFill rotWithShape="1">
          <a:blip r:embed="rId1">
            <a:alphaModFix/>
          </a:blip>
          <a:srcRect b="0" l="0" r="0" t="0"/>
          <a:stretch/>
        </p:blipFill>
        <p:spPr>
          <a:xfrm>
            <a:off x="8602975" y="66525"/>
            <a:ext cx="348619" cy="35795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1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1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 name="Shape 54"/>
        <p:cNvGrpSpPr/>
        <p:nvPr/>
      </p:nvGrpSpPr>
      <p:grpSpPr>
        <a:xfrm>
          <a:off x="0" y="0"/>
          <a:ext cx="0" cy="0"/>
          <a:chOff x="0" y="0"/>
          <a:chExt cx="0" cy="0"/>
        </a:xfrm>
      </p:grpSpPr>
      <p:sp>
        <p:nvSpPr>
          <p:cNvPr id="55" name="Google Shape;55;p13"/>
          <p:cNvSpPr txBox="1"/>
          <p:nvPr>
            <p:ph type="ctrTitle"/>
          </p:nvPr>
        </p:nvSpPr>
        <p:spPr>
          <a:xfrm>
            <a:off x="315750" y="1531050"/>
            <a:ext cx="8512500" cy="2081400"/>
          </a:xfrm>
          <a:prstGeom prst="rect">
            <a:avLst/>
          </a:prstGeom>
          <a:noFill/>
          <a:ln>
            <a:noFill/>
          </a:ln>
        </p:spPr>
        <p:txBody>
          <a:bodyPr anchorCtr="0" anchor="b" bIns="91425" lIns="91425" spcFirstLastPara="1" rIns="91425" wrap="square" tIns="91425">
            <a:noAutofit/>
          </a:bodyPr>
          <a:lstStyle/>
          <a:p>
            <a:pPr indent="457200" lvl="0" marL="914400" rtl="0" algn="l">
              <a:lnSpc>
                <a:spcPct val="100000"/>
              </a:lnSpc>
              <a:spcBef>
                <a:spcPts val="0"/>
              </a:spcBef>
              <a:spcAft>
                <a:spcPts val="0"/>
              </a:spcAft>
              <a:buSzPts val="5200"/>
              <a:buNone/>
            </a:pPr>
            <a:r>
              <a:rPr b="1" lang="en-GB" sz="4200">
                <a:solidFill>
                  <a:srgbClr val="CC0000"/>
                </a:solidFill>
                <a:latin typeface="Montserrat"/>
                <a:ea typeface="Montserrat"/>
                <a:cs typeface="Montserrat"/>
                <a:sym typeface="Montserrat"/>
              </a:rPr>
              <a:t>Capstone Project - 3</a:t>
            </a:r>
            <a:endParaRPr b="1" sz="4200">
              <a:solidFill>
                <a:srgbClr val="CC0000"/>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rPr b="1" lang="en-GB" sz="3600">
                <a:solidFill>
                  <a:schemeClr val="lt1"/>
                </a:solidFill>
                <a:latin typeface="Montserrat"/>
                <a:ea typeface="Montserrat"/>
                <a:cs typeface="Montserrat"/>
                <a:sym typeface="Montserrat"/>
              </a:rPr>
              <a:t>Credit Card Default Prediction</a:t>
            </a:r>
            <a:endParaRPr b="1" sz="36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t/>
            </a:r>
            <a:endParaRPr b="1" sz="1600">
              <a:solidFill>
                <a:schemeClr val="lt1"/>
              </a:solidFill>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2"/>
          <p:cNvSpPr txBox="1"/>
          <p:nvPr>
            <p:ph type="title"/>
          </p:nvPr>
        </p:nvSpPr>
        <p:spPr>
          <a:xfrm>
            <a:off x="311700" y="2974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GB" sz="3200">
                <a:latin typeface="Montserrat"/>
                <a:ea typeface="Montserrat"/>
                <a:cs typeface="Montserrat"/>
                <a:sym typeface="Montserrat"/>
              </a:rPr>
              <a:t>Education Distribution</a:t>
            </a:r>
            <a:endParaRPr/>
          </a:p>
        </p:txBody>
      </p:sp>
      <p:sp>
        <p:nvSpPr>
          <p:cNvPr id="120" name="Google Shape;120;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121" name="Google Shape;121;p22"/>
          <p:cNvPicPr preferRelativeResize="0"/>
          <p:nvPr/>
        </p:nvPicPr>
        <p:blipFill>
          <a:blip r:embed="rId3">
            <a:alphaModFix/>
          </a:blip>
          <a:stretch>
            <a:fillRect/>
          </a:stretch>
        </p:blipFill>
        <p:spPr>
          <a:xfrm>
            <a:off x="1308993" y="1152476"/>
            <a:ext cx="6526006" cy="39910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GB" sz="3200">
                <a:latin typeface="Montserrat"/>
                <a:ea typeface="Montserrat"/>
                <a:cs typeface="Montserrat"/>
                <a:sym typeface="Montserrat"/>
              </a:rPr>
              <a:t>Education wise defaulters</a:t>
            </a:r>
            <a:endParaRPr b="1" sz="3200">
              <a:latin typeface="Montserrat"/>
              <a:ea typeface="Montserrat"/>
              <a:cs typeface="Montserrat"/>
              <a:sym typeface="Montserrat"/>
            </a:endParaRPr>
          </a:p>
        </p:txBody>
      </p:sp>
      <p:sp>
        <p:nvSpPr>
          <p:cNvPr id="127" name="Google Shape;127;p23"/>
          <p:cNvSpPr txBox="1"/>
          <p:nvPr/>
        </p:nvSpPr>
        <p:spPr>
          <a:xfrm>
            <a:off x="7190225" y="1978900"/>
            <a:ext cx="1744200" cy="1293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sz="1800">
                <a:solidFill>
                  <a:schemeClr val="lt1"/>
                </a:solidFill>
                <a:latin typeface="Montserrat"/>
                <a:ea typeface="Montserrat"/>
                <a:cs typeface="Montserrat"/>
                <a:sym typeface="Montserrat"/>
              </a:rPr>
              <a:t>Higher</a:t>
            </a:r>
            <a:r>
              <a:rPr lang="en-GB" sz="1800">
                <a:solidFill>
                  <a:schemeClr val="lt1"/>
                </a:solidFill>
                <a:latin typeface="Montserrat"/>
                <a:ea typeface="Montserrat"/>
                <a:cs typeface="Montserrat"/>
                <a:sym typeface="Montserrat"/>
              </a:rPr>
              <a:t> Education level, lower Default Risk</a:t>
            </a:r>
            <a:endParaRPr sz="1800">
              <a:solidFill>
                <a:schemeClr val="lt1"/>
              </a:solidFill>
              <a:latin typeface="Montserrat"/>
              <a:ea typeface="Montserrat"/>
              <a:cs typeface="Montserrat"/>
              <a:sym typeface="Montserrat"/>
            </a:endParaRPr>
          </a:p>
        </p:txBody>
      </p:sp>
      <p:pic>
        <p:nvPicPr>
          <p:cNvPr id="128" name="Google Shape;128;p23"/>
          <p:cNvPicPr preferRelativeResize="0"/>
          <p:nvPr/>
        </p:nvPicPr>
        <p:blipFill>
          <a:blip r:embed="rId3">
            <a:alphaModFix/>
          </a:blip>
          <a:stretch>
            <a:fillRect/>
          </a:stretch>
        </p:blipFill>
        <p:spPr>
          <a:xfrm>
            <a:off x="152400" y="1170125"/>
            <a:ext cx="6885426" cy="3608732"/>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4"/>
          <p:cNvSpPr txBox="1"/>
          <p:nvPr>
            <p:ph type="title"/>
          </p:nvPr>
        </p:nvSpPr>
        <p:spPr>
          <a:xfrm>
            <a:off x="311700" y="27470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GB" sz="3200">
                <a:latin typeface="Montserrat"/>
                <a:ea typeface="Montserrat"/>
                <a:cs typeface="Montserrat"/>
                <a:sym typeface="Montserrat"/>
              </a:rPr>
              <a:t>Marital Distributions</a:t>
            </a:r>
            <a:endParaRPr/>
          </a:p>
        </p:txBody>
      </p:sp>
      <p:sp>
        <p:nvSpPr>
          <p:cNvPr id="134" name="Google Shape;134;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135" name="Google Shape;135;p24"/>
          <p:cNvPicPr preferRelativeResize="0"/>
          <p:nvPr/>
        </p:nvPicPr>
        <p:blipFill>
          <a:blip r:embed="rId3">
            <a:alphaModFix/>
          </a:blip>
          <a:stretch>
            <a:fillRect/>
          </a:stretch>
        </p:blipFill>
        <p:spPr>
          <a:xfrm>
            <a:off x="1211136" y="1152475"/>
            <a:ext cx="6721726" cy="39910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GB" sz="3200">
                <a:latin typeface="Montserrat"/>
                <a:ea typeface="Montserrat"/>
                <a:cs typeface="Montserrat"/>
                <a:sym typeface="Montserrat"/>
              </a:rPr>
              <a:t>Marital Status</a:t>
            </a:r>
            <a:endParaRPr b="1" sz="3200">
              <a:latin typeface="Montserrat"/>
              <a:ea typeface="Montserrat"/>
              <a:cs typeface="Montserrat"/>
              <a:sym typeface="Montserrat"/>
            </a:endParaRPr>
          </a:p>
        </p:txBody>
      </p:sp>
      <p:sp>
        <p:nvSpPr>
          <p:cNvPr id="141" name="Google Shape;141;p25"/>
          <p:cNvSpPr txBox="1"/>
          <p:nvPr/>
        </p:nvSpPr>
        <p:spPr>
          <a:xfrm>
            <a:off x="7163525" y="2055625"/>
            <a:ext cx="1761900" cy="1847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sz="1800">
                <a:solidFill>
                  <a:schemeClr val="lt1"/>
                </a:solidFill>
                <a:latin typeface="Montserrat"/>
                <a:ea typeface="Montserrat"/>
                <a:cs typeface="Montserrat"/>
                <a:sym typeface="Montserrat"/>
              </a:rPr>
              <a:t>No </a:t>
            </a:r>
            <a:r>
              <a:rPr lang="en-GB" sz="1800">
                <a:solidFill>
                  <a:schemeClr val="lt1"/>
                </a:solidFill>
                <a:latin typeface="Montserrat"/>
                <a:ea typeface="Montserrat"/>
                <a:cs typeface="Montserrat"/>
                <a:sym typeface="Montserrat"/>
              </a:rPr>
              <a:t>Significant correlation of default risk and marital status</a:t>
            </a:r>
            <a:endParaRPr sz="1800">
              <a:solidFill>
                <a:schemeClr val="lt1"/>
              </a:solidFill>
              <a:latin typeface="Montserrat"/>
              <a:ea typeface="Montserrat"/>
              <a:cs typeface="Montserrat"/>
              <a:sym typeface="Montserrat"/>
            </a:endParaRPr>
          </a:p>
        </p:txBody>
      </p:sp>
      <p:pic>
        <p:nvPicPr>
          <p:cNvPr id="142" name="Google Shape;142;p25"/>
          <p:cNvPicPr preferRelativeResize="0"/>
          <p:nvPr/>
        </p:nvPicPr>
        <p:blipFill>
          <a:blip r:embed="rId3">
            <a:alphaModFix/>
          </a:blip>
          <a:stretch>
            <a:fillRect/>
          </a:stretch>
        </p:blipFill>
        <p:spPr>
          <a:xfrm>
            <a:off x="152400" y="1170125"/>
            <a:ext cx="6248400" cy="35052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6"/>
          <p:cNvSpPr txBox="1"/>
          <p:nvPr>
            <p:ph type="title"/>
          </p:nvPr>
        </p:nvSpPr>
        <p:spPr>
          <a:xfrm>
            <a:off x="329800" y="39960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GB" sz="3200">
                <a:latin typeface="Montserrat"/>
                <a:ea typeface="Montserrat"/>
                <a:cs typeface="Montserrat"/>
                <a:sym typeface="Montserrat"/>
              </a:rPr>
              <a:t>Age Distribution</a:t>
            </a:r>
            <a:endParaRPr/>
          </a:p>
        </p:txBody>
      </p:sp>
      <p:sp>
        <p:nvSpPr>
          <p:cNvPr id="148" name="Google Shape;148;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149" name="Google Shape;149;p26"/>
          <p:cNvPicPr preferRelativeResize="0"/>
          <p:nvPr/>
        </p:nvPicPr>
        <p:blipFill rotWithShape="1">
          <a:blip r:embed="rId3">
            <a:alphaModFix/>
          </a:blip>
          <a:srcRect b="2562" l="0" r="0" t="0"/>
          <a:stretch/>
        </p:blipFill>
        <p:spPr>
          <a:xfrm>
            <a:off x="556550" y="1152475"/>
            <a:ext cx="8067101" cy="38888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GB" sz="3200">
                <a:latin typeface="Montserrat"/>
                <a:ea typeface="Montserrat"/>
                <a:cs typeface="Montserrat"/>
                <a:sym typeface="Montserrat"/>
              </a:rPr>
              <a:t>Age wise defaulters</a:t>
            </a:r>
            <a:endParaRPr b="1" sz="3200">
              <a:latin typeface="Montserrat"/>
              <a:ea typeface="Montserrat"/>
              <a:cs typeface="Montserrat"/>
              <a:sym typeface="Montserrat"/>
            </a:endParaRPr>
          </a:p>
        </p:txBody>
      </p:sp>
      <p:sp>
        <p:nvSpPr>
          <p:cNvPr id="155" name="Google Shape;155;p27"/>
          <p:cNvSpPr txBox="1"/>
          <p:nvPr/>
        </p:nvSpPr>
        <p:spPr>
          <a:xfrm>
            <a:off x="6594000" y="1937175"/>
            <a:ext cx="1984500" cy="1569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sz="1800">
                <a:solidFill>
                  <a:schemeClr val="lt1"/>
                </a:solidFill>
                <a:latin typeface="Montserrat"/>
                <a:ea typeface="Montserrat"/>
                <a:cs typeface="Montserrat"/>
                <a:sym typeface="Montserrat"/>
              </a:rPr>
              <a:t>30 t0 50:</a:t>
            </a:r>
            <a:r>
              <a:rPr lang="en-GB" sz="1800">
                <a:solidFill>
                  <a:schemeClr val="lt1"/>
                </a:solidFill>
                <a:latin typeface="Montserrat"/>
                <a:ea typeface="Montserrat"/>
                <a:cs typeface="Montserrat"/>
                <a:sym typeface="Montserrat"/>
              </a:rPr>
              <a:t> </a:t>
            </a:r>
            <a:endParaRPr sz="1800">
              <a:solidFill>
                <a:schemeClr val="lt1"/>
              </a:solidFill>
              <a:latin typeface="Montserrat"/>
              <a:ea typeface="Montserrat"/>
              <a:cs typeface="Montserrat"/>
              <a:sym typeface="Montserrat"/>
            </a:endParaRPr>
          </a:p>
          <a:p>
            <a:pPr indent="0" lvl="0" marL="0" rtl="0" algn="ctr">
              <a:spcBef>
                <a:spcPts val="0"/>
              </a:spcBef>
              <a:spcAft>
                <a:spcPts val="0"/>
              </a:spcAft>
              <a:buNone/>
            </a:pPr>
            <a:r>
              <a:rPr lang="en-GB" sz="1800">
                <a:solidFill>
                  <a:schemeClr val="lt1"/>
                </a:solidFill>
                <a:latin typeface="Montserrat"/>
                <a:ea typeface="Montserrat"/>
                <a:cs typeface="Montserrat"/>
                <a:sym typeface="Montserrat"/>
              </a:rPr>
              <a:t>Lowest Risk</a:t>
            </a:r>
            <a:endParaRPr sz="1800">
              <a:solidFill>
                <a:schemeClr val="lt1"/>
              </a:solidFill>
              <a:latin typeface="Montserrat"/>
              <a:ea typeface="Montserrat"/>
              <a:cs typeface="Montserrat"/>
              <a:sym typeface="Montserrat"/>
            </a:endParaRPr>
          </a:p>
          <a:p>
            <a:pPr indent="0" lvl="0" marL="0" rtl="0" algn="ctr">
              <a:spcBef>
                <a:spcPts val="0"/>
              </a:spcBef>
              <a:spcAft>
                <a:spcPts val="0"/>
              </a:spcAft>
              <a:buNone/>
            </a:pPr>
            <a:r>
              <a:t/>
            </a:r>
            <a:endParaRPr sz="1800">
              <a:solidFill>
                <a:schemeClr val="lt1"/>
              </a:solidFill>
              <a:latin typeface="Montserrat"/>
              <a:ea typeface="Montserrat"/>
              <a:cs typeface="Montserrat"/>
              <a:sym typeface="Montserrat"/>
            </a:endParaRPr>
          </a:p>
          <a:p>
            <a:pPr indent="0" lvl="0" marL="0" rtl="0" algn="ctr">
              <a:spcBef>
                <a:spcPts val="0"/>
              </a:spcBef>
              <a:spcAft>
                <a:spcPts val="0"/>
              </a:spcAft>
              <a:buNone/>
            </a:pPr>
            <a:r>
              <a:rPr b="1" lang="en-GB" sz="1800">
                <a:solidFill>
                  <a:schemeClr val="lt1"/>
                </a:solidFill>
                <a:latin typeface="Montserrat"/>
                <a:ea typeface="Montserrat"/>
                <a:cs typeface="Montserrat"/>
                <a:sym typeface="Montserrat"/>
              </a:rPr>
              <a:t>&lt;30 and &gt;50:</a:t>
            </a:r>
            <a:endParaRPr b="1" sz="1800">
              <a:solidFill>
                <a:schemeClr val="lt1"/>
              </a:solidFill>
              <a:latin typeface="Montserrat"/>
              <a:ea typeface="Montserrat"/>
              <a:cs typeface="Montserrat"/>
              <a:sym typeface="Montserrat"/>
            </a:endParaRPr>
          </a:p>
          <a:p>
            <a:pPr indent="0" lvl="0" marL="0" rtl="0" algn="ctr">
              <a:spcBef>
                <a:spcPts val="0"/>
              </a:spcBef>
              <a:spcAft>
                <a:spcPts val="0"/>
              </a:spcAft>
              <a:buNone/>
            </a:pPr>
            <a:r>
              <a:rPr lang="en-GB" sz="1800">
                <a:solidFill>
                  <a:schemeClr val="lt1"/>
                </a:solidFill>
                <a:latin typeface="Montserrat"/>
                <a:ea typeface="Montserrat"/>
                <a:cs typeface="Montserrat"/>
                <a:sym typeface="Montserrat"/>
              </a:rPr>
              <a:t>Risk Increases</a:t>
            </a:r>
            <a:endParaRPr sz="1800">
              <a:solidFill>
                <a:schemeClr val="lt1"/>
              </a:solidFill>
              <a:latin typeface="Montserrat"/>
              <a:ea typeface="Montserrat"/>
              <a:cs typeface="Montserrat"/>
              <a:sym typeface="Montserrat"/>
            </a:endParaRPr>
          </a:p>
        </p:txBody>
      </p:sp>
      <p:pic>
        <p:nvPicPr>
          <p:cNvPr id="156" name="Google Shape;156;p27"/>
          <p:cNvPicPr preferRelativeResize="0"/>
          <p:nvPr/>
        </p:nvPicPr>
        <p:blipFill>
          <a:blip r:embed="rId3">
            <a:alphaModFix/>
          </a:blip>
          <a:stretch>
            <a:fillRect/>
          </a:stretch>
        </p:blipFill>
        <p:spPr>
          <a:xfrm>
            <a:off x="152400" y="1170125"/>
            <a:ext cx="6067425" cy="35052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8"/>
          <p:cNvSpPr txBox="1"/>
          <p:nvPr>
            <p:ph idx="1" type="body"/>
          </p:nvPr>
        </p:nvSpPr>
        <p:spPr>
          <a:xfrm>
            <a:off x="311700" y="114112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lt1"/>
              </a:buClr>
              <a:buSzPts val="1800"/>
              <a:buFont typeface="Montserrat"/>
              <a:buChar char="●"/>
            </a:pPr>
            <a:r>
              <a:rPr lang="en-GB">
                <a:solidFill>
                  <a:schemeClr val="lt1"/>
                </a:solidFill>
                <a:latin typeface="Montserrat"/>
                <a:ea typeface="Montserrat"/>
                <a:cs typeface="Montserrat"/>
                <a:sym typeface="Montserrat"/>
              </a:rPr>
              <a:t>Supervised learning/Binary Classification</a:t>
            </a:r>
            <a:endParaRPr>
              <a:solidFill>
                <a:schemeClr val="lt1"/>
              </a:solidFill>
              <a:latin typeface="Montserrat"/>
              <a:ea typeface="Montserrat"/>
              <a:cs typeface="Montserrat"/>
              <a:sym typeface="Montserrat"/>
            </a:endParaRPr>
          </a:p>
          <a:p>
            <a:pPr indent="-342900" lvl="0" marL="457200" rtl="0" algn="l">
              <a:spcBef>
                <a:spcPts val="0"/>
              </a:spcBef>
              <a:spcAft>
                <a:spcPts val="0"/>
              </a:spcAft>
              <a:buClr>
                <a:schemeClr val="lt1"/>
              </a:buClr>
              <a:buSzPts val="1800"/>
              <a:buFont typeface="Montserrat"/>
              <a:buChar char="●"/>
            </a:pPr>
            <a:r>
              <a:rPr lang="en-GB">
                <a:solidFill>
                  <a:schemeClr val="lt1"/>
                </a:solidFill>
                <a:latin typeface="Montserrat"/>
                <a:ea typeface="Montserrat"/>
                <a:cs typeface="Montserrat"/>
                <a:sym typeface="Montserrat"/>
              </a:rPr>
              <a:t>Imbalance data with 78% non-defaulters and 22% defaulters</a:t>
            </a:r>
            <a:endParaRPr>
              <a:solidFill>
                <a:schemeClr val="lt1"/>
              </a:solidFill>
              <a:latin typeface="Montserrat"/>
              <a:ea typeface="Montserrat"/>
              <a:cs typeface="Montserrat"/>
              <a:sym typeface="Montserrat"/>
            </a:endParaRPr>
          </a:p>
          <a:p>
            <a:pPr indent="0" lvl="0" marL="457200" rtl="0" algn="l">
              <a:spcBef>
                <a:spcPts val="0"/>
              </a:spcBef>
              <a:spcAft>
                <a:spcPts val="0"/>
              </a:spcAft>
              <a:buNone/>
            </a:pPr>
            <a:r>
              <a:rPr b="1" lang="en-GB">
                <a:solidFill>
                  <a:schemeClr val="lt1"/>
                </a:solidFill>
                <a:latin typeface="Montserrat"/>
                <a:ea typeface="Montserrat"/>
                <a:cs typeface="Montserrat"/>
                <a:sym typeface="Montserrat"/>
              </a:rPr>
              <a:t>Models Used:</a:t>
            </a:r>
            <a:endParaRPr b="1">
              <a:solidFill>
                <a:schemeClr val="lt1"/>
              </a:solidFill>
              <a:latin typeface="Montserrat"/>
              <a:ea typeface="Montserrat"/>
              <a:cs typeface="Montserrat"/>
              <a:sym typeface="Montserrat"/>
            </a:endParaRPr>
          </a:p>
          <a:p>
            <a:pPr indent="0" lvl="0" marL="457200" rtl="0" algn="l">
              <a:spcBef>
                <a:spcPts val="0"/>
              </a:spcBef>
              <a:spcAft>
                <a:spcPts val="0"/>
              </a:spcAft>
              <a:buNone/>
            </a:pPr>
            <a:r>
              <a:t/>
            </a:r>
            <a:endParaRPr>
              <a:solidFill>
                <a:schemeClr val="lt1"/>
              </a:solidFill>
              <a:latin typeface="Montserrat"/>
              <a:ea typeface="Montserrat"/>
              <a:cs typeface="Montserrat"/>
              <a:sym typeface="Montserrat"/>
            </a:endParaRPr>
          </a:p>
          <a:p>
            <a:pPr indent="-342900" lvl="0" marL="914400" rtl="0" algn="l">
              <a:spcBef>
                <a:spcPts val="0"/>
              </a:spcBef>
              <a:spcAft>
                <a:spcPts val="0"/>
              </a:spcAft>
              <a:buClr>
                <a:schemeClr val="lt1"/>
              </a:buClr>
              <a:buSzPts val="1800"/>
              <a:buFont typeface="Montserrat"/>
              <a:buChar char="●"/>
            </a:pPr>
            <a:r>
              <a:rPr lang="en-GB">
                <a:solidFill>
                  <a:schemeClr val="lt1"/>
                </a:solidFill>
                <a:latin typeface="Montserrat"/>
                <a:ea typeface="Montserrat"/>
                <a:cs typeface="Montserrat"/>
                <a:sym typeface="Montserrat"/>
              </a:rPr>
              <a:t>Logistic Regression</a:t>
            </a:r>
            <a:endParaRPr>
              <a:solidFill>
                <a:schemeClr val="lt1"/>
              </a:solidFill>
              <a:latin typeface="Montserrat"/>
              <a:ea typeface="Montserrat"/>
              <a:cs typeface="Montserrat"/>
              <a:sym typeface="Montserrat"/>
            </a:endParaRPr>
          </a:p>
          <a:p>
            <a:pPr indent="-342900" lvl="0" marL="914400" rtl="0" algn="l">
              <a:spcBef>
                <a:spcPts val="0"/>
              </a:spcBef>
              <a:spcAft>
                <a:spcPts val="0"/>
              </a:spcAft>
              <a:buClr>
                <a:schemeClr val="lt1"/>
              </a:buClr>
              <a:buSzPts val="1800"/>
              <a:buFont typeface="Montserrat"/>
              <a:buChar char="●"/>
            </a:pPr>
            <a:r>
              <a:rPr lang="en-GB">
                <a:solidFill>
                  <a:schemeClr val="lt1"/>
                </a:solidFill>
                <a:latin typeface="Montserrat"/>
                <a:ea typeface="Montserrat"/>
                <a:cs typeface="Montserrat"/>
                <a:sym typeface="Montserrat"/>
              </a:rPr>
              <a:t>Knn</a:t>
            </a:r>
            <a:endParaRPr>
              <a:solidFill>
                <a:schemeClr val="lt1"/>
              </a:solidFill>
              <a:latin typeface="Montserrat"/>
              <a:ea typeface="Montserrat"/>
              <a:cs typeface="Montserrat"/>
              <a:sym typeface="Montserrat"/>
            </a:endParaRPr>
          </a:p>
          <a:p>
            <a:pPr indent="-342900" lvl="0" marL="914400" rtl="0" algn="l">
              <a:spcBef>
                <a:spcPts val="0"/>
              </a:spcBef>
              <a:spcAft>
                <a:spcPts val="0"/>
              </a:spcAft>
              <a:buClr>
                <a:schemeClr val="lt1"/>
              </a:buClr>
              <a:buSzPts val="1800"/>
              <a:buFont typeface="Montserrat"/>
              <a:buChar char="●"/>
            </a:pPr>
            <a:r>
              <a:rPr lang="en-GB">
                <a:solidFill>
                  <a:schemeClr val="lt1"/>
                </a:solidFill>
                <a:latin typeface="Montserrat"/>
                <a:ea typeface="Montserrat"/>
                <a:cs typeface="Montserrat"/>
                <a:sym typeface="Montserrat"/>
              </a:rPr>
              <a:t>Decision</a:t>
            </a:r>
            <a:r>
              <a:rPr lang="en-GB">
                <a:solidFill>
                  <a:schemeClr val="lt1"/>
                </a:solidFill>
                <a:latin typeface="Montserrat"/>
                <a:ea typeface="Montserrat"/>
                <a:cs typeface="Montserrat"/>
                <a:sym typeface="Montserrat"/>
              </a:rPr>
              <a:t> Trees</a:t>
            </a:r>
            <a:endParaRPr>
              <a:solidFill>
                <a:schemeClr val="lt1"/>
              </a:solidFill>
              <a:latin typeface="Montserrat"/>
              <a:ea typeface="Montserrat"/>
              <a:cs typeface="Montserrat"/>
              <a:sym typeface="Montserrat"/>
            </a:endParaRPr>
          </a:p>
          <a:p>
            <a:pPr indent="-342900" lvl="0" marL="914400" rtl="0" algn="l">
              <a:spcBef>
                <a:spcPts val="0"/>
              </a:spcBef>
              <a:spcAft>
                <a:spcPts val="0"/>
              </a:spcAft>
              <a:buClr>
                <a:schemeClr val="lt1"/>
              </a:buClr>
              <a:buSzPts val="1800"/>
              <a:buFont typeface="Montserrat"/>
              <a:buChar char="●"/>
            </a:pPr>
            <a:r>
              <a:rPr lang="en-GB">
                <a:solidFill>
                  <a:schemeClr val="lt1"/>
                </a:solidFill>
                <a:latin typeface="Montserrat"/>
                <a:ea typeface="Montserrat"/>
                <a:cs typeface="Montserrat"/>
                <a:sym typeface="Montserrat"/>
              </a:rPr>
              <a:t>Random Forest</a:t>
            </a:r>
            <a:endParaRPr>
              <a:solidFill>
                <a:schemeClr val="lt1"/>
              </a:solidFill>
              <a:latin typeface="Montserrat"/>
              <a:ea typeface="Montserrat"/>
              <a:cs typeface="Montserrat"/>
              <a:sym typeface="Montserrat"/>
            </a:endParaRPr>
          </a:p>
          <a:p>
            <a:pPr indent="-342900" lvl="0" marL="914400" rtl="0" algn="l">
              <a:spcBef>
                <a:spcPts val="0"/>
              </a:spcBef>
              <a:spcAft>
                <a:spcPts val="0"/>
              </a:spcAft>
              <a:buClr>
                <a:schemeClr val="lt1"/>
              </a:buClr>
              <a:buSzPts val="1800"/>
              <a:buFont typeface="Montserrat"/>
              <a:buChar char="●"/>
            </a:pPr>
            <a:r>
              <a:rPr lang="en-GB">
                <a:solidFill>
                  <a:schemeClr val="lt1"/>
                </a:solidFill>
                <a:latin typeface="Montserrat"/>
                <a:ea typeface="Montserrat"/>
                <a:cs typeface="Montserrat"/>
                <a:sym typeface="Montserrat"/>
              </a:rPr>
              <a:t>SVM</a:t>
            </a:r>
            <a:endParaRPr>
              <a:solidFill>
                <a:schemeClr val="lt1"/>
              </a:solidFill>
              <a:latin typeface="Montserrat"/>
              <a:ea typeface="Montserrat"/>
              <a:cs typeface="Montserrat"/>
              <a:sym typeface="Montserrat"/>
            </a:endParaRPr>
          </a:p>
          <a:p>
            <a:pPr indent="-342900" lvl="0" marL="914400" rtl="0" algn="l">
              <a:spcBef>
                <a:spcPts val="0"/>
              </a:spcBef>
              <a:spcAft>
                <a:spcPts val="0"/>
              </a:spcAft>
              <a:buClr>
                <a:schemeClr val="lt1"/>
              </a:buClr>
              <a:buSzPts val="1800"/>
              <a:buFont typeface="Montserrat"/>
              <a:buChar char="●"/>
            </a:pPr>
            <a:r>
              <a:rPr lang="en-GB">
                <a:solidFill>
                  <a:schemeClr val="lt1"/>
                </a:solidFill>
                <a:latin typeface="Montserrat"/>
                <a:ea typeface="Montserrat"/>
                <a:cs typeface="Montserrat"/>
                <a:sym typeface="Montserrat"/>
              </a:rPr>
              <a:t>XGBoost</a:t>
            </a:r>
            <a:endParaRPr>
              <a:solidFill>
                <a:schemeClr val="lt1"/>
              </a:solidFill>
              <a:latin typeface="Montserrat"/>
              <a:ea typeface="Montserrat"/>
              <a:cs typeface="Montserrat"/>
              <a:sym typeface="Montserrat"/>
            </a:endParaRPr>
          </a:p>
          <a:p>
            <a:pPr indent="-342900" lvl="0" marL="914400" rtl="0" algn="l">
              <a:spcBef>
                <a:spcPts val="0"/>
              </a:spcBef>
              <a:spcAft>
                <a:spcPts val="0"/>
              </a:spcAft>
              <a:buClr>
                <a:schemeClr val="lt1"/>
              </a:buClr>
              <a:buSzPts val="1800"/>
              <a:buFont typeface="Montserrat"/>
              <a:buChar char="●"/>
            </a:pPr>
            <a:r>
              <a:rPr lang="en-GB">
                <a:solidFill>
                  <a:schemeClr val="lt1"/>
                </a:solidFill>
                <a:latin typeface="Montserrat"/>
                <a:ea typeface="Montserrat"/>
                <a:cs typeface="Montserrat"/>
                <a:sym typeface="Montserrat"/>
              </a:rPr>
              <a:t>Naive Bayes</a:t>
            </a:r>
            <a:endParaRPr>
              <a:solidFill>
                <a:schemeClr val="lt1"/>
              </a:solidFill>
              <a:latin typeface="Montserrat"/>
              <a:ea typeface="Montserrat"/>
              <a:cs typeface="Montserrat"/>
              <a:sym typeface="Montserrat"/>
            </a:endParaRPr>
          </a:p>
        </p:txBody>
      </p:sp>
      <p:sp>
        <p:nvSpPr>
          <p:cNvPr id="162" name="Google Shape;162;p28"/>
          <p:cNvSpPr txBox="1"/>
          <p:nvPr>
            <p:ph type="title"/>
          </p:nvPr>
        </p:nvSpPr>
        <p:spPr>
          <a:xfrm>
            <a:off x="311700" y="34285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GB" sz="3200">
                <a:latin typeface="Montserrat"/>
                <a:ea typeface="Montserrat"/>
                <a:cs typeface="Montserrat"/>
                <a:sym typeface="Montserrat"/>
              </a:rPr>
              <a:t>Modeling Overview</a:t>
            </a:r>
            <a:endParaRPr b="1" sz="3200">
              <a:latin typeface="Montserrat"/>
              <a:ea typeface="Montserrat"/>
              <a:cs typeface="Montserrat"/>
              <a:sym typeface="Montserrat"/>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9"/>
          <p:cNvSpPr txBox="1"/>
          <p:nvPr>
            <p:ph type="title"/>
          </p:nvPr>
        </p:nvSpPr>
        <p:spPr>
          <a:xfrm>
            <a:off x="311700" y="2164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GB" sz="3200">
                <a:latin typeface="Montserrat"/>
                <a:ea typeface="Montserrat"/>
                <a:cs typeface="Montserrat"/>
                <a:sym typeface="Montserrat"/>
              </a:rPr>
              <a:t>Modeling Steps</a:t>
            </a:r>
            <a:endParaRPr b="1" sz="3200">
              <a:latin typeface="Montserrat"/>
              <a:ea typeface="Montserrat"/>
              <a:cs typeface="Montserrat"/>
              <a:sym typeface="Montserrat"/>
            </a:endParaRPr>
          </a:p>
        </p:txBody>
      </p:sp>
      <p:sp>
        <p:nvSpPr>
          <p:cNvPr id="168" name="Google Shape;168;p29"/>
          <p:cNvSpPr/>
          <p:nvPr/>
        </p:nvSpPr>
        <p:spPr>
          <a:xfrm>
            <a:off x="489425" y="1075575"/>
            <a:ext cx="2589600" cy="961200"/>
          </a:xfrm>
          <a:prstGeom prst="homePlate">
            <a:avLst>
              <a:gd fmla="val 50000" name="adj"/>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29"/>
          <p:cNvSpPr/>
          <p:nvPr/>
        </p:nvSpPr>
        <p:spPr>
          <a:xfrm>
            <a:off x="3269750" y="1017725"/>
            <a:ext cx="2937300" cy="1019100"/>
          </a:xfrm>
          <a:prstGeom prst="chevron">
            <a:avLst>
              <a:gd fmla="val 50000" name="adj"/>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29"/>
          <p:cNvSpPr/>
          <p:nvPr/>
        </p:nvSpPr>
        <p:spPr>
          <a:xfrm>
            <a:off x="6207125" y="954425"/>
            <a:ext cx="2442600" cy="1082400"/>
          </a:xfrm>
          <a:prstGeom prst="chevron">
            <a:avLst>
              <a:gd fmla="val 50000" name="adj"/>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29"/>
          <p:cNvSpPr txBox="1"/>
          <p:nvPr/>
        </p:nvSpPr>
        <p:spPr>
          <a:xfrm>
            <a:off x="644500" y="1172925"/>
            <a:ext cx="19578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800">
                <a:solidFill>
                  <a:srgbClr val="FFFFFF"/>
                </a:solidFill>
                <a:latin typeface="Montserrat"/>
                <a:ea typeface="Montserrat"/>
                <a:cs typeface="Montserrat"/>
                <a:sym typeface="Montserrat"/>
              </a:rPr>
              <a:t>Data Preprocessing</a:t>
            </a:r>
            <a:endParaRPr b="1" sz="1800">
              <a:solidFill>
                <a:srgbClr val="FFFFFF"/>
              </a:solidFill>
              <a:latin typeface="Montserrat"/>
              <a:ea typeface="Montserrat"/>
              <a:cs typeface="Montserrat"/>
              <a:sym typeface="Montserrat"/>
            </a:endParaRPr>
          </a:p>
        </p:txBody>
      </p:sp>
      <p:sp>
        <p:nvSpPr>
          <p:cNvPr id="172" name="Google Shape;172;p29"/>
          <p:cNvSpPr txBox="1"/>
          <p:nvPr/>
        </p:nvSpPr>
        <p:spPr>
          <a:xfrm>
            <a:off x="3853175" y="1172925"/>
            <a:ext cx="22026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800">
                <a:solidFill>
                  <a:srgbClr val="FFFFFF"/>
                </a:solidFill>
                <a:latin typeface="Montserrat"/>
                <a:ea typeface="Montserrat"/>
                <a:cs typeface="Montserrat"/>
                <a:sym typeface="Montserrat"/>
              </a:rPr>
              <a:t>Data Fitting and Tuning</a:t>
            </a:r>
            <a:endParaRPr>
              <a:solidFill>
                <a:srgbClr val="FFFFFF"/>
              </a:solidFill>
            </a:endParaRPr>
          </a:p>
        </p:txBody>
      </p:sp>
      <p:sp>
        <p:nvSpPr>
          <p:cNvPr id="173" name="Google Shape;173;p29"/>
          <p:cNvSpPr txBox="1"/>
          <p:nvPr/>
        </p:nvSpPr>
        <p:spPr>
          <a:xfrm>
            <a:off x="6874500" y="1067825"/>
            <a:ext cx="19578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800">
                <a:solidFill>
                  <a:srgbClr val="FFFFFF"/>
                </a:solidFill>
                <a:latin typeface="Montserrat"/>
                <a:ea typeface="Montserrat"/>
                <a:cs typeface="Montserrat"/>
                <a:sym typeface="Montserrat"/>
              </a:rPr>
              <a:t>Model Evaluation</a:t>
            </a:r>
            <a:endParaRPr b="1" sz="1800">
              <a:solidFill>
                <a:srgbClr val="FFFFFF"/>
              </a:solidFill>
              <a:latin typeface="Montserrat"/>
              <a:ea typeface="Montserrat"/>
              <a:cs typeface="Montserrat"/>
              <a:sym typeface="Montserrat"/>
            </a:endParaRPr>
          </a:p>
        </p:txBody>
      </p:sp>
      <p:sp>
        <p:nvSpPr>
          <p:cNvPr id="174" name="Google Shape;174;p29"/>
          <p:cNvSpPr txBox="1"/>
          <p:nvPr/>
        </p:nvSpPr>
        <p:spPr>
          <a:xfrm>
            <a:off x="3388500" y="2384875"/>
            <a:ext cx="2367000" cy="14775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lt1"/>
              </a:buClr>
              <a:buSzPts val="1400"/>
              <a:buFont typeface="Montserrat"/>
              <a:buChar char="●"/>
            </a:pPr>
            <a:r>
              <a:rPr lang="en-GB">
                <a:solidFill>
                  <a:schemeClr val="lt1"/>
                </a:solidFill>
                <a:latin typeface="Montserrat"/>
                <a:ea typeface="Montserrat"/>
                <a:cs typeface="Montserrat"/>
                <a:sym typeface="Montserrat"/>
              </a:rPr>
              <a:t>Start with default model parameters</a:t>
            </a:r>
            <a:endParaRPr>
              <a:solidFill>
                <a:schemeClr val="lt1"/>
              </a:solidFill>
              <a:latin typeface="Montserrat"/>
              <a:ea typeface="Montserrat"/>
              <a:cs typeface="Montserrat"/>
              <a:sym typeface="Montserrat"/>
            </a:endParaRPr>
          </a:p>
          <a:p>
            <a:pPr indent="-317500" lvl="0" marL="457200" rtl="0" algn="l">
              <a:spcBef>
                <a:spcPts val="0"/>
              </a:spcBef>
              <a:spcAft>
                <a:spcPts val="0"/>
              </a:spcAft>
              <a:buClr>
                <a:schemeClr val="lt1"/>
              </a:buClr>
              <a:buSzPts val="1400"/>
              <a:buFont typeface="Montserrat"/>
              <a:buChar char="●"/>
            </a:pPr>
            <a:r>
              <a:rPr lang="en-GB">
                <a:solidFill>
                  <a:schemeClr val="lt1"/>
                </a:solidFill>
                <a:latin typeface="Montserrat"/>
                <a:ea typeface="Montserrat"/>
                <a:cs typeface="Montserrat"/>
                <a:sym typeface="Montserrat"/>
              </a:rPr>
              <a:t>Hyperparameter tuning</a:t>
            </a:r>
            <a:endParaRPr>
              <a:solidFill>
                <a:schemeClr val="lt1"/>
              </a:solidFill>
              <a:latin typeface="Montserrat"/>
              <a:ea typeface="Montserrat"/>
              <a:cs typeface="Montserrat"/>
              <a:sym typeface="Montserrat"/>
            </a:endParaRPr>
          </a:p>
          <a:p>
            <a:pPr indent="-317500" lvl="0" marL="457200" rtl="0" algn="l">
              <a:spcBef>
                <a:spcPts val="0"/>
              </a:spcBef>
              <a:spcAft>
                <a:spcPts val="0"/>
              </a:spcAft>
              <a:buClr>
                <a:schemeClr val="lt1"/>
              </a:buClr>
              <a:buSzPts val="1400"/>
              <a:buFont typeface="Montserrat"/>
              <a:buChar char="●"/>
            </a:pPr>
            <a:r>
              <a:rPr lang="en-GB">
                <a:solidFill>
                  <a:schemeClr val="lt1"/>
                </a:solidFill>
                <a:latin typeface="Montserrat"/>
                <a:ea typeface="Montserrat"/>
                <a:cs typeface="Montserrat"/>
                <a:sym typeface="Montserrat"/>
              </a:rPr>
              <a:t>Measure RUC-AOC on training data</a:t>
            </a:r>
            <a:endParaRPr>
              <a:solidFill>
                <a:schemeClr val="lt1"/>
              </a:solidFill>
              <a:latin typeface="Montserrat"/>
              <a:ea typeface="Montserrat"/>
              <a:cs typeface="Montserrat"/>
              <a:sym typeface="Montserrat"/>
            </a:endParaRPr>
          </a:p>
        </p:txBody>
      </p:sp>
      <p:sp>
        <p:nvSpPr>
          <p:cNvPr id="175" name="Google Shape;175;p29"/>
          <p:cNvSpPr txBox="1"/>
          <p:nvPr/>
        </p:nvSpPr>
        <p:spPr>
          <a:xfrm>
            <a:off x="368650" y="2384875"/>
            <a:ext cx="2509500" cy="14775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lt1"/>
              </a:buClr>
              <a:buSzPts val="1400"/>
              <a:buFont typeface="Montserrat"/>
              <a:buChar char="●"/>
            </a:pPr>
            <a:r>
              <a:rPr lang="en-GB">
                <a:solidFill>
                  <a:schemeClr val="lt1"/>
                </a:solidFill>
                <a:latin typeface="Montserrat"/>
                <a:ea typeface="Montserrat"/>
                <a:cs typeface="Montserrat"/>
                <a:sym typeface="Montserrat"/>
              </a:rPr>
              <a:t>Feature selection</a:t>
            </a:r>
            <a:endParaRPr>
              <a:solidFill>
                <a:schemeClr val="lt1"/>
              </a:solidFill>
              <a:latin typeface="Montserrat"/>
              <a:ea typeface="Montserrat"/>
              <a:cs typeface="Montserrat"/>
              <a:sym typeface="Montserrat"/>
            </a:endParaRPr>
          </a:p>
          <a:p>
            <a:pPr indent="-317500" lvl="0" marL="457200" rtl="0" algn="l">
              <a:spcBef>
                <a:spcPts val="0"/>
              </a:spcBef>
              <a:spcAft>
                <a:spcPts val="0"/>
              </a:spcAft>
              <a:buClr>
                <a:schemeClr val="lt1"/>
              </a:buClr>
              <a:buSzPts val="1400"/>
              <a:buFont typeface="Montserrat"/>
              <a:buChar char="●"/>
            </a:pPr>
            <a:r>
              <a:rPr lang="en-GB">
                <a:solidFill>
                  <a:schemeClr val="lt1"/>
                </a:solidFill>
                <a:latin typeface="Montserrat"/>
                <a:ea typeface="Montserrat"/>
                <a:cs typeface="Montserrat"/>
                <a:sym typeface="Montserrat"/>
              </a:rPr>
              <a:t>Feature engineering</a:t>
            </a:r>
            <a:endParaRPr>
              <a:solidFill>
                <a:schemeClr val="lt1"/>
              </a:solidFill>
              <a:latin typeface="Montserrat"/>
              <a:ea typeface="Montserrat"/>
              <a:cs typeface="Montserrat"/>
              <a:sym typeface="Montserrat"/>
            </a:endParaRPr>
          </a:p>
          <a:p>
            <a:pPr indent="-317500" lvl="0" marL="457200" rtl="0" algn="l">
              <a:spcBef>
                <a:spcPts val="0"/>
              </a:spcBef>
              <a:spcAft>
                <a:spcPts val="0"/>
              </a:spcAft>
              <a:buClr>
                <a:schemeClr val="lt1"/>
              </a:buClr>
              <a:buSzPts val="1400"/>
              <a:buFont typeface="Montserrat"/>
              <a:buChar char="●"/>
            </a:pPr>
            <a:r>
              <a:rPr lang="en-GB">
                <a:solidFill>
                  <a:schemeClr val="lt1"/>
                </a:solidFill>
                <a:latin typeface="Montserrat"/>
                <a:ea typeface="Montserrat"/>
                <a:cs typeface="Montserrat"/>
                <a:sym typeface="Montserrat"/>
              </a:rPr>
              <a:t>Train test data split(80%-20%)</a:t>
            </a:r>
            <a:endParaRPr>
              <a:solidFill>
                <a:schemeClr val="lt1"/>
              </a:solidFill>
              <a:latin typeface="Montserrat"/>
              <a:ea typeface="Montserrat"/>
              <a:cs typeface="Montserrat"/>
              <a:sym typeface="Montserrat"/>
            </a:endParaRPr>
          </a:p>
          <a:p>
            <a:pPr indent="-317500" lvl="0" marL="457200" rtl="0" algn="l">
              <a:spcBef>
                <a:spcPts val="0"/>
              </a:spcBef>
              <a:spcAft>
                <a:spcPts val="0"/>
              </a:spcAft>
              <a:buClr>
                <a:schemeClr val="lt1"/>
              </a:buClr>
              <a:buSzPts val="1400"/>
              <a:buFont typeface="Montserrat"/>
              <a:buChar char="●"/>
            </a:pPr>
            <a:r>
              <a:rPr lang="en-GB">
                <a:solidFill>
                  <a:schemeClr val="lt1"/>
                </a:solidFill>
                <a:latin typeface="Montserrat"/>
                <a:ea typeface="Montserrat"/>
                <a:cs typeface="Montserrat"/>
                <a:sym typeface="Montserrat"/>
              </a:rPr>
              <a:t>SMOTE oversampling</a:t>
            </a:r>
            <a:endParaRPr>
              <a:solidFill>
                <a:schemeClr val="lt1"/>
              </a:solidFill>
              <a:latin typeface="Montserrat"/>
              <a:ea typeface="Montserrat"/>
              <a:cs typeface="Montserrat"/>
              <a:sym typeface="Montserrat"/>
            </a:endParaRPr>
          </a:p>
        </p:txBody>
      </p:sp>
      <p:sp>
        <p:nvSpPr>
          <p:cNvPr id="176" name="Google Shape;176;p29"/>
          <p:cNvSpPr txBox="1"/>
          <p:nvPr/>
        </p:nvSpPr>
        <p:spPr>
          <a:xfrm>
            <a:off x="6207050" y="2492575"/>
            <a:ext cx="2367000" cy="12621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lt1"/>
              </a:buClr>
              <a:buSzPts val="1400"/>
              <a:buFont typeface="Montserrat"/>
              <a:buChar char="●"/>
            </a:pPr>
            <a:r>
              <a:rPr lang="en-GB">
                <a:solidFill>
                  <a:schemeClr val="lt1"/>
                </a:solidFill>
                <a:latin typeface="Montserrat"/>
                <a:ea typeface="Montserrat"/>
                <a:cs typeface="Montserrat"/>
                <a:sym typeface="Montserrat"/>
              </a:rPr>
              <a:t>Model testing</a:t>
            </a:r>
            <a:endParaRPr>
              <a:solidFill>
                <a:schemeClr val="lt1"/>
              </a:solidFill>
              <a:latin typeface="Montserrat"/>
              <a:ea typeface="Montserrat"/>
              <a:cs typeface="Montserrat"/>
              <a:sym typeface="Montserrat"/>
            </a:endParaRPr>
          </a:p>
          <a:p>
            <a:pPr indent="-317500" lvl="0" marL="457200" rtl="0" algn="l">
              <a:spcBef>
                <a:spcPts val="0"/>
              </a:spcBef>
              <a:spcAft>
                <a:spcPts val="0"/>
              </a:spcAft>
              <a:buClr>
                <a:schemeClr val="lt1"/>
              </a:buClr>
              <a:buSzPts val="1400"/>
              <a:buFont typeface="Montserrat"/>
              <a:buChar char="●"/>
            </a:pPr>
            <a:r>
              <a:rPr lang="en-GB">
                <a:solidFill>
                  <a:schemeClr val="lt1"/>
                </a:solidFill>
                <a:latin typeface="Montserrat"/>
                <a:ea typeface="Montserrat"/>
                <a:cs typeface="Montserrat"/>
                <a:sym typeface="Montserrat"/>
              </a:rPr>
              <a:t>Precision_Recall Score</a:t>
            </a:r>
            <a:endParaRPr>
              <a:solidFill>
                <a:schemeClr val="lt1"/>
              </a:solidFill>
              <a:latin typeface="Montserrat"/>
              <a:ea typeface="Montserrat"/>
              <a:cs typeface="Montserrat"/>
              <a:sym typeface="Montserrat"/>
            </a:endParaRPr>
          </a:p>
          <a:p>
            <a:pPr indent="-317500" lvl="0" marL="457200" rtl="0" algn="l">
              <a:spcBef>
                <a:spcPts val="0"/>
              </a:spcBef>
              <a:spcAft>
                <a:spcPts val="0"/>
              </a:spcAft>
              <a:buClr>
                <a:schemeClr val="lt1"/>
              </a:buClr>
              <a:buSzPts val="1400"/>
              <a:buFont typeface="Montserrat"/>
              <a:buChar char="●"/>
            </a:pPr>
            <a:r>
              <a:rPr lang="en-GB">
                <a:solidFill>
                  <a:schemeClr val="lt1"/>
                </a:solidFill>
                <a:latin typeface="Montserrat"/>
                <a:ea typeface="Montserrat"/>
                <a:cs typeface="Montserrat"/>
                <a:sym typeface="Montserrat"/>
              </a:rPr>
              <a:t>Compare with the other models</a:t>
            </a:r>
            <a:endParaRPr>
              <a:solidFill>
                <a:schemeClr val="lt1"/>
              </a:solidFill>
              <a:latin typeface="Montserrat"/>
              <a:ea typeface="Montserrat"/>
              <a:cs typeface="Montserrat"/>
              <a:sym typeface="Montserrat"/>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GB" sz="3200">
                <a:latin typeface="Montserrat"/>
                <a:ea typeface="Montserrat"/>
                <a:cs typeface="Montserrat"/>
                <a:sym typeface="Montserrat"/>
              </a:rPr>
              <a:t>Logistic Modelling</a:t>
            </a:r>
            <a:endParaRPr/>
          </a:p>
        </p:txBody>
      </p:sp>
      <p:sp>
        <p:nvSpPr>
          <p:cNvPr id="182" name="Google Shape;182;p3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GB" sz="2200">
                <a:solidFill>
                  <a:schemeClr val="lt1"/>
                </a:solidFill>
                <a:latin typeface="Montserrat"/>
                <a:ea typeface="Montserrat"/>
                <a:cs typeface="Montserrat"/>
                <a:sym typeface="Montserrat"/>
              </a:rPr>
              <a:t>Parameters :</a:t>
            </a:r>
            <a:endParaRPr b="1" sz="2200">
              <a:solidFill>
                <a:schemeClr val="lt1"/>
              </a:solidFill>
              <a:latin typeface="Montserrat"/>
              <a:ea typeface="Montserrat"/>
              <a:cs typeface="Montserrat"/>
              <a:sym typeface="Montserrat"/>
            </a:endParaRPr>
          </a:p>
          <a:p>
            <a:pPr indent="0" lvl="0" marL="457200" rtl="0" algn="l">
              <a:spcBef>
                <a:spcPts val="0"/>
              </a:spcBef>
              <a:spcAft>
                <a:spcPts val="0"/>
              </a:spcAft>
              <a:buNone/>
            </a:pPr>
            <a:r>
              <a:t/>
            </a:r>
            <a:endParaRPr b="1" sz="2200">
              <a:solidFill>
                <a:schemeClr val="lt1"/>
              </a:solidFill>
              <a:latin typeface="Montserrat"/>
              <a:ea typeface="Montserrat"/>
              <a:cs typeface="Montserrat"/>
              <a:sym typeface="Montserrat"/>
            </a:endParaRPr>
          </a:p>
          <a:p>
            <a:pPr indent="-368300" lvl="0" marL="457200" rtl="0" algn="l">
              <a:spcBef>
                <a:spcPts val="0"/>
              </a:spcBef>
              <a:spcAft>
                <a:spcPts val="0"/>
              </a:spcAft>
              <a:buClr>
                <a:schemeClr val="lt1"/>
              </a:buClr>
              <a:buSzPts val="2200"/>
              <a:buFont typeface="Montserrat"/>
              <a:buChar char="●"/>
            </a:pPr>
            <a:r>
              <a:rPr b="1" lang="en-GB" sz="2200">
                <a:solidFill>
                  <a:schemeClr val="lt1"/>
                </a:solidFill>
                <a:latin typeface="Montserrat"/>
                <a:ea typeface="Montserrat"/>
                <a:cs typeface="Montserrat"/>
                <a:sym typeface="Montserrat"/>
              </a:rPr>
              <a:t>C = 0.01</a:t>
            </a:r>
            <a:endParaRPr b="1" sz="2200">
              <a:solidFill>
                <a:schemeClr val="lt1"/>
              </a:solidFill>
              <a:latin typeface="Montserrat"/>
              <a:ea typeface="Montserrat"/>
              <a:cs typeface="Montserrat"/>
              <a:sym typeface="Montserrat"/>
            </a:endParaRPr>
          </a:p>
          <a:p>
            <a:pPr indent="-368300" lvl="0" marL="457200" rtl="0" algn="l">
              <a:spcBef>
                <a:spcPts val="0"/>
              </a:spcBef>
              <a:spcAft>
                <a:spcPts val="0"/>
              </a:spcAft>
              <a:buClr>
                <a:schemeClr val="lt1"/>
              </a:buClr>
              <a:buSzPts val="2200"/>
              <a:buFont typeface="Montserrat"/>
              <a:buChar char="●"/>
            </a:pPr>
            <a:r>
              <a:rPr b="1" lang="en-GB" sz="2200">
                <a:solidFill>
                  <a:schemeClr val="lt1"/>
                </a:solidFill>
                <a:latin typeface="Montserrat"/>
                <a:ea typeface="Montserrat"/>
                <a:cs typeface="Montserrat"/>
                <a:sym typeface="Montserrat"/>
              </a:rPr>
              <a:t>Penalty = L2 </a:t>
            </a:r>
            <a:endParaRPr/>
          </a:p>
        </p:txBody>
      </p:sp>
      <p:pic>
        <p:nvPicPr>
          <p:cNvPr id="183" name="Google Shape;183;p30"/>
          <p:cNvPicPr preferRelativeResize="0"/>
          <p:nvPr/>
        </p:nvPicPr>
        <p:blipFill>
          <a:blip r:embed="rId3">
            <a:alphaModFix/>
          </a:blip>
          <a:stretch>
            <a:fillRect/>
          </a:stretch>
        </p:blipFill>
        <p:spPr>
          <a:xfrm>
            <a:off x="4379555" y="2043770"/>
            <a:ext cx="4541500" cy="9455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31"/>
          <p:cNvSpPr txBox="1"/>
          <p:nvPr>
            <p:ph type="title"/>
          </p:nvPr>
        </p:nvSpPr>
        <p:spPr>
          <a:xfrm>
            <a:off x="357125" y="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GB" sz="3200">
                <a:latin typeface="Montserrat"/>
                <a:ea typeface="Montserrat"/>
                <a:cs typeface="Montserrat"/>
                <a:sym typeface="Montserrat"/>
              </a:rPr>
              <a:t>Logistic feature importances</a:t>
            </a:r>
            <a:endParaRPr/>
          </a:p>
        </p:txBody>
      </p:sp>
      <p:pic>
        <p:nvPicPr>
          <p:cNvPr id="189" name="Google Shape;189;p31"/>
          <p:cNvPicPr preferRelativeResize="0"/>
          <p:nvPr/>
        </p:nvPicPr>
        <p:blipFill>
          <a:blip r:embed="rId3">
            <a:alphaModFix/>
          </a:blip>
          <a:stretch>
            <a:fillRect/>
          </a:stretch>
        </p:blipFill>
        <p:spPr>
          <a:xfrm>
            <a:off x="2304925" y="695425"/>
            <a:ext cx="4686625" cy="44480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2164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GB" sz="3200">
                <a:latin typeface="Montserrat"/>
                <a:ea typeface="Montserrat"/>
                <a:cs typeface="Montserrat"/>
                <a:sym typeface="Montserrat"/>
              </a:rPr>
              <a:t>Content</a:t>
            </a:r>
            <a:endParaRPr b="1" sz="3200">
              <a:latin typeface="Montserrat"/>
              <a:ea typeface="Montserrat"/>
              <a:cs typeface="Montserrat"/>
              <a:sym typeface="Montserrat"/>
            </a:endParaRPr>
          </a:p>
        </p:txBody>
      </p:sp>
      <p:sp>
        <p:nvSpPr>
          <p:cNvPr id="61" name="Google Shape;61;p14"/>
          <p:cNvSpPr txBox="1"/>
          <p:nvPr>
            <p:ph idx="1" type="body"/>
          </p:nvPr>
        </p:nvSpPr>
        <p:spPr>
          <a:xfrm>
            <a:off x="311700" y="9238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lt1"/>
              </a:buClr>
              <a:buSzPts val="1800"/>
              <a:buFont typeface="Montserrat"/>
              <a:buChar char="●"/>
            </a:pPr>
            <a:r>
              <a:rPr b="1" lang="en-GB">
                <a:solidFill>
                  <a:schemeClr val="lt1"/>
                </a:solidFill>
                <a:latin typeface="Montserrat"/>
                <a:ea typeface="Montserrat"/>
                <a:cs typeface="Montserrat"/>
                <a:sym typeface="Montserrat"/>
              </a:rPr>
              <a:t>Introduction</a:t>
            </a:r>
            <a:endParaRPr b="1">
              <a:solidFill>
                <a:schemeClr val="lt1"/>
              </a:solidFill>
              <a:latin typeface="Montserrat"/>
              <a:ea typeface="Montserrat"/>
              <a:cs typeface="Montserrat"/>
              <a:sym typeface="Montserrat"/>
            </a:endParaRPr>
          </a:p>
          <a:p>
            <a:pPr indent="-342900" lvl="0" marL="457200" rtl="0" algn="l">
              <a:spcBef>
                <a:spcPts val="0"/>
              </a:spcBef>
              <a:spcAft>
                <a:spcPts val="0"/>
              </a:spcAft>
              <a:buClr>
                <a:schemeClr val="lt1"/>
              </a:buClr>
              <a:buSzPts val="1800"/>
              <a:buFont typeface="Montserrat"/>
              <a:buChar char="●"/>
            </a:pPr>
            <a:r>
              <a:rPr b="1" lang="en-GB">
                <a:solidFill>
                  <a:schemeClr val="lt1"/>
                </a:solidFill>
                <a:latin typeface="Montserrat"/>
                <a:ea typeface="Montserrat"/>
                <a:cs typeface="Montserrat"/>
                <a:sym typeface="Montserrat"/>
              </a:rPr>
              <a:t>Problem Statement</a:t>
            </a:r>
            <a:endParaRPr b="1">
              <a:solidFill>
                <a:schemeClr val="lt1"/>
              </a:solidFill>
              <a:latin typeface="Montserrat"/>
              <a:ea typeface="Montserrat"/>
              <a:cs typeface="Montserrat"/>
              <a:sym typeface="Montserrat"/>
            </a:endParaRPr>
          </a:p>
          <a:p>
            <a:pPr indent="-342900" lvl="0" marL="457200" rtl="0" algn="l">
              <a:spcBef>
                <a:spcPts val="0"/>
              </a:spcBef>
              <a:spcAft>
                <a:spcPts val="0"/>
              </a:spcAft>
              <a:buClr>
                <a:schemeClr val="lt1"/>
              </a:buClr>
              <a:buSzPts val="1800"/>
              <a:buFont typeface="Montserrat"/>
              <a:buChar char="●"/>
            </a:pPr>
            <a:r>
              <a:rPr b="1" lang="en-GB">
                <a:solidFill>
                  <a:schemeClr val="lt1"/>
                </a:solidFill>
                <a:latin typeface="Montserrat"/>
                <a:ea typeface="Montserrat"/>
                <a:cs typeface="Montserrat"/>
                <a:sym typeface="Montserrat"/>
              </a:rPr>
              <a:t>Data Summary</a:t>
            </a:r>
            <a:endParaRPr b="1">
              <a:solidFill>
                <a:schemeClr val="lt1"/>
              </a:solidFill>
              <a:latin typeface="Montserrat"/>
              <a:ea typeface="Montserrat"/>
              <a:cs typeface="Montserrat"/>
              <a:sym typeface="Montserrat"/>
            </a:endParaRPr>
          </a:p>
          <a:p>
            <a:pPr indent="-342900" lvl="0" marL="457200" rtl="0" algn="l">
              <a:spcBef>
                <a:spcPts val="0"/>
              </a:spcBef>
              <a:spcAft>
                <a:spcPts val="0"/>
              </a:spcAft>
              <a:buClr>
                <a:schemeClr val="lt1"/>
              </a:buClr>
              <a:buSzPts val="1800"/>
              <a:buFont typeface="Montserrat"/>
              <a:buChar char="●"/>
            </a:pPr>
            <a:r>
              <a:rPr b="1" lang="en-GB">
                <a:solidFill>
                  <a:schemeClr val="lt1"/>
                </a:solidFill>
                <a:latin typeface="Montserrat"/>
                <a:ea typeface="Montserrat"/>
                <a:cs typeface="Montserrat"/>
                <a:sym typeface="Montserrat"/>
              </a:rPr>
              <a:t>Approach Overview</a:t>
            </a:r>
            <a:endParaRPr b="1">
              <a:solidFill>
                <a:schemeClr val="lt1"/>
              </a:solidFill>
              <a:latin typeface="Montserrat"/>
              <a:ea typeface="Montserrat"/>
              <a:cs typeface="Montserrat"/>
              <a:sym typeface="Montserrat"/>
            </a:endParaRPr>
          </a:p>
          <a:p>
            <a:pPr indent="-342900" lvl="0" marL="457200" rtl="0" algn="l">
              <a:spcBef>
                <a:spcPts val="0"/>
              </a:spcBef>
              <a:spcAft>
                <a:spcPts val="0"/>
              </a:spcAft>
              <a:buClr>
                <a:schemeClr val="lt1"/>
              </a:buClr>
              <a:buSzPts val="1800"/>
              <a:buFont typeface="Montserrat"/>
              <a:buChar char="●"/>
            </a:pPr>
            <a:r>
              <a:rPr b="1" lang="en-GB">
                <a:solidFill>
                  <a:schemeClr val="lt1"/>
                </a:solidFill>
                <a:latin typeface="Montserrat"/>
                <a:ea typeface="Montserrat"/>
                <a:cs typeface="Montserrat"/>
                <a:sym typeface="Montserrat"/>
              </a:rPr>
              <a:t>Exploratory Data Analysis</a:t>
            </a:r>
            <a:endParaRPr b="1">
              <a:solidFill>
                <a:schemeClr val="lt1"/>
              </a:solidFill>
              <a:latin typeface="Montserrat"/>
              <a:ea typeface="Montserrat"/>
              <a:cs typeface="Montserrat"/>
              <a:sym typeface="Montserrat"/>
            </a:endParaRPr>
          </a:p>
          <a:p>
            <a:pPr indent="-342900" lvl="0" marL="457200" rtl="0" algn="l">
              <a:spcBef>
                <a:spcPts val="0"/>
              </a:spcBef>
              <a:spcAft>
                <a:spcPts val="0"/>
              </a:spcAft>
              <a:buClr>
                <a:schemeClr val="lt1"/>
              </a:buClr>
              <a:buSzPts val="1800"/>
              <a:buFont typeface="Montserrat"/>
              <a:buChar char="●"/>
            </a:pPr>
            <a:r>
              <a:rPr b="1" lang="en-GB">
                <a:solidFill>
                  <a:schemeClr val="lt1"/>
                </a:solidFill>
                <a:latin typeface="Montserrat"/>
                <a:ea typeface="Montserrat"/>
                <a:cs typeface="Montserrat"/>
                <a:sym typeface="Montserrat"/>
              </a:rPr>
              <a:t>Modelling Overview</a:t>
            </a:r>
            <a:endParaRPr b="1">
              <a:solidFill>
                <a:schemeClr val="lt1"/>
              </a:solidFill>
              <a:latin typeface="Montserrat"/>
              <a:ea typeface="Montserrat"/>
              <a:cs typeface="Montserrat"/>
              <a:sym typeface="Montserrat"/>
            </a:endParaRPr>
          </a:p>
          <a:p>
            <a:pPr indent="-342900" lvl="0" marL="457200" rtl="0" algn="l">
              <a:spcBef>
                <a:spcPts val="0"/>
              </a:spcBef>
              <a:spcAft>
                <a:spcPts val="0"/>
              </a:spcAft>
              <a:buClr>
                <a:schemeClr val="lt1"/>
              </a:buClr>
              <a:buSzPts val="1800"/>
              <a:buFont typeface="Montserrat"/>
              <a:buChar char="●"/>
            </a:pPr>
            <a:r>
              <a:rPr b="1" lang="en-GB">
                <a:solidFill>
                  <a:schemeClr val="lt1"/>
                </a:solidFill>
                <a:latin typeface="Montserrat"/>
                <a:ea typeface="Montserrat"/>
                <a:cs typeface="Montserrat"/>
                <a:sym typeface="Montserrat"/>
              </a:rPr>
              <a:t>Feature Importances</a:t>
            </a:r>
            <a:endParaRPr b="1">
              <a:solidFill>
                <a:schemeClr val="lt1"/>
              </a:solidFill>
              <a:latin typeface="Montserrat"/>
              <a:ea typeface="Montserrat"/>
              <a:cs typeface="Montserrat"/>
              <a:sym typeface="Montserrat"/>
            </a:endParaRPr>
          </a:p>
          <a:p>
            <a:pPr indent="-342900" lvl="0" marL="457200" rtl="0" algn="l">
              <a:spcBef>
                <a:spcPts val="0"/>
              </a:spcBef>
              <a:spcAft>
                <a:spcPts val="0"/>
              </a:spcAft>
              <a:buClr>
                <a:schemeClr val="lt1"/>
              </a:buClr>
              <a:buSzPts val="1800"/>
              <a:buFont typeface="Montserrat"/>
              <a:buChar char="●"/>
            </a:pPr>
            <a:r>
              <a:rPr b="1" lang="en-GB">
                <a:solidFill>
                  <a:schemeClr val="lt1"/>
                </a:solidFill>
                <a:latin typeface="Montserrat"/>
                <a:ea typeface="Montserrat"/>
                <a:cs typeface="Montserrat"/>
                <a:sym typeface="Montserrat"/>
              </a:rPr>
              <a:t>Challenges</a:t>
            </a:r>
            <a:endParaRPr b="1">
              <a:solidFill>
                <a:schemeClr val="lt1"/>
              </a:solidFill>
              <a:latin typeface="Montserrat"/>
              <a:ea typeface="Montserrat"/>
              <a:cs typeface="Montserrat"/>
              <a:sym typeface="Montserrat"/>
            </a:endParaRPr>
          </a:p>
          <a:p>
            <a:pPr indent="-342900" lvl="0" marL="457200" rtl="0" algn="l">
              <a:spcBef>
                <a:spcPts val="0"/>
              </a:spcBef>
              <a:spcAft>
                <a:spcPts val="0"/>
              </a:spcAft>
              <a:buClr>
                <a:schemeClr val="lt1"/>
              </a:buClr>
              <a:buSzPts val="1800"/>
              <a:buFont typeface="Montserrat"/>
              <a:buChar char="●"/>
            </a:pPr>
            <a:r>
              <a:rPr b="1" lang="en-GB">
                <a:solidFill>
                  <a:schemeClr val="lt1"/>
                </a:solidFill>
                <a:latin typeface="Montserrat"/>
                <a:ea typeface="Montserrat"/>
                <a:cs typeface="Montserrat"/>
                <a:sym typeface="Montserrat"/>
              </a:rPr>
              <a:t>Conclusion</a:t>
            </a:r>
            <a:endParaRPr b="1">
              <a:solidFill>
                <a:schemeClr val="lt1"/>
              </a:solidFill>
              <a:latin typeface="Montserrat"/>
              <a:ea typeface="Montserrat"/>
              <a:cs typeface="Montserrat"/>
              <a:sym typeface="Montserrat"/>
            </a:endParaRPr>
          </a:p>
        </p:txBody>
      </p:sp>
      <p:pic>
        <p:nvPicPr>
          <p:cNvPr id="62" name="Google Shape;62;p14"/>
          <p:cNvPicPr preferRelativeResize="0"/>
          <p:nvPr/>
        </p:nvPicPr>
        <p:blipFill rotWithShape="1">
          <a:blip r:embed="rId3">
            <a:alphaModFix/>
          </a:blip>
          <a:srcRect b="6985" l="4970" r="0" t="0"/>
          <a:stretch/>
        </p:blipFill>
        <p:spPr>
          <a:xfrm>
            <a:off x="4768800" y="1468274"/>
            <a:ext cx="3760150" cy="21651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GB" sz="3200">
                <a:latin typeface="Montserrat"/>
                <a:ea typeface="Montserrat"/>
                <a:cs typeface="Montserrat"/>
                <a:sym typeface="Montserrat"/>
              </a:rPr>
              <a:t>SVM</a:t>
            </a:r>
            <a:r>
              <a:rPr b="1" lang="en-GB" sz="3200">
                <a:latin typeface="Montserrat"/>
                <a:ea typeface="Montserrat"/>
                <a:cs typeface="Montserrat"/>
                <a:sym typeface="Montserrat"/>
              </a:rPr>
              <a:t> Modelling</a:t>
            </a:r>
            <a:endParaRPr b="1" sz="3200">
              <a:latin typeface="Montserrat"/>
              <a:ea typeface="Montserrat"/>
              <a:cs typeface="Montserrat"/>
              <a:sym typeface="Montserrat"/>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95" name="Google Shape;195;p32"/>
          <p:cNvSpPr txBox="1"/>
          <p:nvPr>
            <p:ph idx="1" type="body"/>
          </p:nvPr>
        </p:nvSpPr>
        <p:spPr>
          <a:xfrm>
            <a:off x="413900" y="1600975"/>
            <a:ext cx="8520600" cy="1752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GB" sz="2200">
                <a:solidFill>
                  <a:schemeClr val="lt1"/>
                </a:solidFill>
                <a:latin typeface="Montserrat"/>
                <a:ea typeface="Montserrat"/>
                <a:cs typeface="Montserrat"/>
                <a:sym typeface="Montserrat"/>
              </a:rPr>
              <a:t>Parameters </a:t>
            </a:r>
            <a:endParaRPr b="1" sz="2200">
              <a:solidFill>
                <a:schemeClr val="lt1"/>
              </a:solidFill>
              <a:latin typeface="Montserrat"/>
              <a:ea typeface="Montserrat"/>
              <a:cs typeface="Montserrat"/>
              <a:sym typeface="Montserrat"/>
            </a:endParaRPr>
          </a:p>
          <a:p>
            <a:pPr indent="0" lvl="0" marL="457200" rtl="0" algn="l">
              <a:spcBef>
                <a:spcPts val="0"/>
              </a:spcBef>
              <a:spcAft>
                <a:spcPts val="0"/>
              </a:spcAft>
              <a:buNone/>
            </a:pPr>
            <a:r>
              <a:t/>
            </a:r>
            <a:endParaRPr b="1" sz="2200">
              <a:solidFill>
                <a:schemeClr val="lt1"/>
              </a:solidFill>
              <a:latin typeface="Montserrat"/>
              <a:ea typeface="Montserrat"/>
              <a:cs typeface="Montserrat"/>
              <a:sym typeface="Montserrat"/>
            </a:endParaRPr>
          </a:p>
          <a:p>
            <a:pPr indent="0" lvl="0" marL="457200" rtl="0" algn="l">
              <a:spcBef>
                <a:spcPts val="0"/>
              </a:spcBef>
              <a:spcAft>
                <a:spcPts val="0"/>
              </a:spcAft>
              <a:buNone/>
            </a:pPr>
            <a:r>
              <a:rPr b="1" lang="en-GB" sz="2200">
                <a:solidFill>
                  <a:schemeClr val="lt1"/>
                </a:solidFill>
                <a:latin typeface="Montserrat"/>
                <a:ea typeface="Montserrat"/>
                <a:cs typeface="Montserrat"/>
                <a:sym typeface="Montserrat"/>
              </a:rPr>
              <a:t>C = 10</a:t>
            </a:r>
            <a:endParaRPr b="1" sz="2200">
              <a:solidFill>
                <a:schemeClr val="lt1"/>
              </a:solidFill>
              <a:latin typeface="Montserrat"/>
              <a:ea typeface="Montserrat"/>
              <a:cs typeface="Montserrat"/>
              <a:sym typeface="Montserrat"/>
            </a:endParaRPr>
          </a:p>
          <a:p>
            <a:pPr indent="0" lvl="0" marL="457200" rtl="0" algn="l">
              <a:spcBef>
                <a:spcPts val="0"/>
              </a:spcBef>
              <a:spcAft>
                <a:spcPts val="0"/>
              </a:spcAft>
              <a:buNone/>
            </a:pPr>
            <a:r>
              <a:rPr b="1" lang="en-GB" sz="2200">
                <a:solidFill>
                  <a:schemeClr val="lt1"/>
                </a:solidFill>
                <a:latin typeface="Montserrat"/>
                <a:ea typeface="Montserrat"/>
                <a:cs typeface="Montserrat"/>
                <a:sym typeface="Montserrat"/>
              </a:rPr>
              <a:t>Kernel = ‘rbf’</a:t>
            </a:r>
            <a:endParaRPr/>
          </a:p>
        </p:txBody>
      </p:sp>
      <p:pic>
        <p:nvPicPr>
          <p:cNvPr id="196" name="Google Shape;196;p32"/>
          <p:cNvPicPr preferRelativeResize="0"/>
          <p:nvPr/>
        </p:nvPicPr>
        <p:blipFill>
          <a:blip r:embed="rId3">
            <a:alphaModFix/>
          </a:blip>
          <a:stretch>
            <a:fillRect/>
          </a:stretch>
        </p:blipFill>
        <p:spPr>
          <a:xfrm>
            <a:off x="4389955" y="2194000"/>
            <a:ext cx="4442350" cy="10053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GB" sz="3200">
                <a:latin typeface="Montserrat"/>
                <a:ea typeface="Montserrat"/>
                <a:cs typeface="Montserrat"/>
                <a:sym typeface="Montserrat"/>
              </a:rPr>
              <a:t>Random Forest</a:t>
            </a:r>
            <a:r>
              <a:rPr b="1" lang="en-GB" sz="3200">
                <a:latin typeface="Montserrat"/>
                <a:ea typeface="Montserrat"/>
                <a:cs typeface="Montserrat"/>
                <a:sym typeface="Montserrat"/>
              </a:rPr>
              <a:t> Metrics</a:t>
            </a:r>
            <a:endParaRPr b="1" sz="3200">
              <a:latin typeface="Montserrat"/>
              <a:ea typeface="Montserrat"/>
              <a:cs typeface="Montserrat"/>
              <a:sym typeface="Montserrat"/>
            </a:endParaRPr>
          </a:p>
        </p:txBody>
      </p:sp>
      <p:sp>
        <p:nvSpPr>
          <p:cNvPr id="202" name="Google Shape;202;p33"/>
          <p:cNvSpPr txBox="1"/>
          <p:nvPr>
            <p:ph idx="1" type="body"/>
          </p:nvPr>
        </p:nvSpPr>
        <p:spPr>
          <a:xfrm>
            <a:off x="379825" y="1390925"/>
            <a:ext cx="8520600" cy="3416400"/>
          </a:xfrm>
          <a:prstGeom prst="rect">
            <a:avLst/>
          </a:prstGeom>
        </p:spPr>
        <p:txBody>
          <a:bodyPr anchorCtr="0" anchor="t" bIns="91425" lIns="91425" spcFirstLastPara="1" rIns="91425" wrap="square" tIns="91425">
            <a:noAutofit/>
          </a:bodyPr>
          <a:lstStyle/>
          <a:p>
            <a:pPr indent="457200" lvl="0" marL="0" rtl="0" algn="l">
              <a:spcBef>
                <a:spcPts val="0"/>
              </a:spcBef>
              <a:spcAft>
                <a:spcPts val="0"/>
              </a:spcAft>
              <a:buNone/>
            </a:pPr>
            <a:r>
              <a:rPr b="1" lang="en-GB" sz="2200">
                <a:solidFill>
                  <a:schemeClr val="lt1"/>
                </a:solidFill>
                <a:latin typeface="Montserrat"/>
                <a:ea typeface="Montserrat"/>
                <a:cs typeface="Montserrat"/>
                <a:sym typeface="Montserrat"/>
              </a:rPr>
              <a:t>Parameters :</a:t>
            </a:r>
            <a:endParaRPr b="1" sz="2200">
              <a:solidFill>
                <a:schemeClr val="lt1"/>
              </a:solidFill>
              <a:latin typeface="Montserrat"/>
              <a:ea typeface="Montserrat"/>
              <a:cs typeface="Montserrat"/>
              <a:sym typeface="Montserrat"/>
            </a:endParaRPr>
          </a:p>
          <a:p>
            <a:pPr indent="0" lvl="0" marL="0" rtl="0" algn="l">
              <a:spcBef>
                <a:spcPts val="0"/>
              </a:spcBef>
              <a:spcAft>
                <a:spcPts val="0"/>
              </a:spcAft>
              <a:buNone/>
            </a:pPr>
            <a:r>
              <a:t/>
            </a:r>
            <a:endParaRPr b="1" sz="2200">
              <a:solidFill>
                <a:schemeClr val="lt1"/>
              </a:solidFill>
              <a:latin typeface="Montserrat"/>
              <a:ea typeface="Montserrat"/>
              <a:cs typeface="Montserrat"/>
              <a:sym typeface="Montserrat"/>
            </a:endParaRPr>
          </a:p>
          <a:p>
            <a:pPr indent="-368300" lvl="0" marL="457200" rtl="0" algn="l">
              <a:spcBef>
                <a:spcPts val="0"/>
              </a:spcBef>
              <a:spcAft>
                <a:spcPts val="0"/>
              </a:spcAft>
              <a:buClr>
                <a:schemeClr val="lt1"/>
              </a:buClr>
              <a:buSzPts val="2200"/>
              <a:buFont typeface="Montserrat"/>
              <a:buChar char="●"/>
            </a:pPr>
            <a:r>
              <a:rPr b="1" lang="en-GB" sz="2200">
                <a:solidFill>
                  <a:schemeClr val="lt1"/>
                </a:solidFill>
                <a:latin typeface="Montserrat"/>
                <a:ea typeface="Montserrat"/>
                <a:cs typeface="Montserrat"/>
                <a:sym typeface="Montserrat"/>
              </a:rPr>
              <a:t>max_depth=30</a:t>
            </a:r>
            <a:endParaRPr b="1" sz="2200">
              <a:solidFill>
                <a:schemeClr val="lt1"/>
              </a:solidFill>
              <a:latin typeface="Montserrat"/>
              <a:ea typeface="Montserrat"/>
              <a:cs typeface="Montserrat"/>
              <a:sym typeface="Montserrat"/>
            </a:endParaRPr>
          </a:p>
          <a:p>
            <a:pPr indent="-368300" lvl="0" marL="457200" rtl="0" algn="l">
              <a:spcBef>
                <a:spcPts val="0"/>
              </a:spcBef>
              <a:spcAft>
                <a:spcPts val="0"/>
              </a:spcAft>
              <a:buClr>
                <a:schemeClr val="lt1"/>
              </a:buClr>
              <a:buSzPts val="2200"/>
              <a:buFont typeface="Montserrat"/>
              <a:buChar char="●"/>
            </a:pPr>
            <a:r>
              <a:rPr b="1" lang="en-GB" sz="2200">
                <a:solidFill>
                  <a:schemeClr val="lt1"/>
                </a:solidFill>
                <a:latin typeface="Montserrat"/>
                <a:ea typeface="Montserrat"/>
                <a:cs typeface="Montserrat"/>
                <a:sym typeface="Montserrat"/>
              </a:rPr>
              <a:t>n_estimators=150</a:t>
            </a:r>
            <a:endParaRPr/>
          </a:p>
          <a:p>
            <a:pPr indent="0" lvl="0" marL="0" rtl="0" algn="l">
              <a:spcBef>
                <a:spcPts val="0"/>
              </a:spcBef>
              <a:spcAft>
                <a:spcPts val="0"/>
              </a:spcAft>
              <a:buNone/>
            </a:pPr>
            <a:r>
              <a:t/>
            </a:r>
            <a:endParaRPr/>
          </a:p>
        </p:txBody>
      </p:sp>
      <p:pic>
        <p:nvPicPr>
          <p:cNvPr id="203" name="Google Shape;203;p33"/>
          <p:cNvPicPr preferRelativeResize="0"/>
          <p:nvPr/>
        </p:nvPicPr>
        <p:blipFill>
          <a:blip r:embed="rId3">
            <a:alphaModFix/>
          </a:blip>
          <a:stretch>
            <a:fillRect/>
          </a:stretch>
        </p:blipFill>
        <p:spPr>
          <a:xfrm>
            <a:off x="3928601" y="2228850"/>
            <a:ext cx="4971825" cy="11014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GB" sz="3200">
                <a:latin typeface="Montserrat"/>
                <a:ea typeface="Montserrat"/>
                <a:cs typeface="Montserrat"/>
                <a:sym typeface="Montserrat"/>
              </a:rPr>
              <a:t>Random Forest f</a:t>
            </a:r>
            <a:r>
              <a:rPr b="1" lang="en-GB" sz="3200">
                <a:latin typeface="Montserrat"/>
                <a:ea typeface="Montserrat"/>
                <a:cs typeface="Montserrat"/>
                <a:sym typeface="Montserrat"/>
              </a:rPr>
              <a:t>eature importances</a:t>
            </a:r>
            <a:endParaRPr b="1" sz="3200">
              <a:latin typeface="Montserrat"/>
              <a:ea typeface="Montserrat"/>
              <a:cs typeface="Montserrat"/>
              <a:sym typeface="Montserrat"/>
            </a:endParaRPr>
          </a:p>
        </p:txBody>
      </p:sp>
      <p:sp>
        <p:nvSpPr>
          <p:cNvPr id="209" name="Google Shape;209;p3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210" name="Google Shape;210;p34"/>
          <p:cNvPicPr preferRelativeResize="0"/>
          <p:nvPr/>
        </p:nvPicPr>
        <p:blipFill>
          <a:blip r:embed="rId3">
            <a:alphaModFix/>
          </a:blip>
          <a:stretch>
            <a:fillRect/>
          </a:stretch>
        </p:blipFill>
        <p:spPr>
          <a:xfrm>
            <a:off x="566725" y="1771650"/>
            <a:ext cx="8010525" cy="33718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3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GB" sz="3200">
                <a:latin typeface="Montserrat"/>
                <a:ea typeface="Montserrat"/>
                <a:cs typeface="Montserrat"/>
                <a:sym typeface="Montserrat"/>
              </a:rPr>
              <a:t>XGBoost Modelling</a:t>
            </a:r>
            <a:endParaRPr b="1" sz="3200">
              <a:latin typeface="Montserrat"/>
              <a:ea typeface="Montserrat"/>
              <a:cs typeface="Montserrat"/>
              <a:sym typeface="Montserrat"/>
            </a:endParaRPr>
          </a:p>
          <a:p>
            <a:pPr indent="0" lvl="0" marL="0" rtl="0" algn="l">
              <a:spcBef>
                <a:spcPts val="0"/>
              </a:spcBef>
              <a:spcAft>
                <a:spcPts val="0"/>
              </a:spcAft>
              <a:buNone/>
            </a:pPr>
            <a:r>
              <a:t/>
            </a:r>
            <a:endParaRPr/>
          </a:p>
        </p:txBody>
      </p:sp>
      <p:sp>
        <p:nvSpPr>
          <p:cNvPr id="216" name="Google Shape;216;p3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57200" lvl="0" marL="0" rtl="0" algn="l">
              <a:spcBef>
                <a:spcPts val="0"/>
              </a:spcBef>
              <a:spcAft>
                <a:spcPts val="0"/>
              </a:spcAft>
              <a:buNone/>
            </a:pPr>
            <a:r>
              <a:rPr b="1" lang="en-GB" sz="2200">
                <a:solidFill>
                  <a:schemeClr val="lt1"/>
                </a:solidFill>
                <a:latin typeface="Montserrat"/>
                <a:ea typeface="Montserrat"/>
                <a:cs typeface="Montserrat"/>
                <a:sym typeface="Montserrat"/>
              </a:rPr>
              <a:t>Parameters :</a:t>
            </a:r>
            <a:endParaRPr b="1" sz="2200">
              <a:solidFill>
                <a:schemeClr val="lt1"/>
              </a:solidFill>
              <a:latin typeface="Montserrat"/>
              <a:ea typeface="Montserrat"/>
              <a:cs typeface="Montserrat"/>
              <a:sym typeface="Montserrat"/>
            </a:endParaRPr>
          </a:p>
          <a:p>
            <a:pPr indent="457200" lvl="0" marL="0" rtl="0" algn="l">
              <a:spcBef>
                <a:spcPts val="0"/>
              </a:spcBef>
              <a:spcAft>
                <a:spcPts val="0"/>
              </a:spcAft>
              <a:buNone/>
            </a:pPr>
            <a:r>
              <a:t/>
            </a:r>
            <a:endParaRPr b="1" sz="2200">
              <a:solidFill>
                <a:schemeClr val="lt1"/>
              </a:solidFill>
              <a:latin typeface="Montserrat"/>
              <a:ea typeface="Montserrat"/>
              <a:cs typeface="Montserrat"/>
              <a:sym typeface="Montserrat"/>
            </a:endParaRPr>
          </a:p>
          <a:p>
            <a:pPr indent="-368300" lvl="0" marL="457200" rtl="0" algn="l">
              <a:spcBef>
                <a:spcPts val="0"/>
              </a:spcBef>
              <a:spcAft>
                <a:spcPts val="0"/>
              </a:spcAft>
              <a:buClr>
                <a:schemeClr val="lt1"/>
              </a:buClr>
              <a:buSzPts val="2200"/>
              <a:buFont typeface="Montserrat"/>
              <a:buChar char="●"/>
            </a:pPr>
            <a:r>
              <a:rPr b="1" lang="en-GB" sz="2200">
                <a:solidFill>
                  <a:schemeClr val="lt1"/>
                </a:solidFill>
                <a:latin typeface="Montserrat"/>
                <a:ea typeface="Montserrat"/>
                <a:cs typeface="Montserrat"/>
                <a:sym typeface="Montserrat"/>
              </a:rPr>
              <a:t>max_depth= 15</a:t>
            </a:r>
            <a:endParaRPr b="1" sz="2200">
              <a:solidFill>
                <a:schemeClr val="lt1"/>
              </a:solidFill>
              <a:latin typeface="Montserrat"/>
              <a:ea typeface="Montserrat"/>
              <a:cs typeface="Montserrat"/>
              <a:sym typeface="Montserrat"/>
            </a:endParaRPr>
          </a:p>
          <a:p>
            <a:pPr indent="-368300" lvl="0" marL="457200" rtl="0" algn="l">
              <a:spcBef>
                <a:spcPts val="0"/>
              </a:spcBef>
              <a:spcAft>
                <a:spcPts val="0"/>
              </a:spcAft>
              <a:buClr>
                <a:schemeClr val="lt1"/>
              </a:buClr>
              <a:buSzPts val="2200"/>
              <a:buFont typeface="Montserrat"/>
              <a:buChar char="●"/>
            </a:pPr>
            <a:r>
              <a:rPr b="1" lang="en-GB" sz="2200">
                <a:solidFill>
                  <a:schemeClr val="lt1"/>
                </a:solidFill>
                <a:latin typeface="Montserrat"/>
                <a:ea typeface="Montserrat"/>
                <a:cs typeface="Montserrat"/>
                <a:sym typeface="Montserrat"/>
              </a:rPr>
              <a:t>min_child_weight= 8</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id="217" name="Google Shape;217;p35"/>
          <p:cNvPicPr preferRelativeResize="0"/>
          <p:nvPr/>
        </p:nvPicPr>
        <p:blipFill>
          <a:blip r:embed="rId3">
            <a:alphaModFix/>
          </a:blip>
          <a:stretch>
            <a:fillRect/>
          </a:stretch>
        </p:blipFill>
        <p:spPr>
          <a:xfrm>
            <a:off x="3916450" y="1987612"/>
            <a:ext cx="4915850" cy="11682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GB" sz="3200">
                <a:latin typeface="Montserrat"/>
                <a:ea typeface="Montserrat"/>
                <a:cs typeface="Montserrat"/>
                <a:sym typeface="Montserrat"/>
              </a:rPr>
              <a:t>X Gradient Boosting</a:t>
            </a:r>
            <a:r>
              <a:rPr b="1" lang="en-GB" sz="3200">
                <a:latin typeface="Montserrat"/>
                <a:ea typeface="Montserrat"/>
                <a:cs typeface="Montserrat"/>
                <a:sym typeface="Montserrat"/>
              </a:rPr>
              <a:t> feature importances</a:t>
            </a:r>
            <a:endParaRPr/>
          </a:p>
        </p:txBody>
      </p:sp>
      <p:sp>
        <p:nvSpPr>
          <p:cNvPr id="223" name="Google Shape;223;p3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224" name="Google Shape;224;p36"/>
          <p:cNvPicPr preferRelativeResize="0"/>
          <p:nvPr/>
        </p:nvPicPr>
        <p:blipFill>
          <a:blip r:embed="rId3">
            <a:alphaModFix/>
          </a:blip>
          <a:stretch>
            <a:fillRect/>
          </a:stretch>
        </p:blipFill>
        <p:spPr>
          <a:xfrm>
            <a:off x="807425" y="1695450"/>
            <a:ext cx="7620000" cy="34480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3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GB" sz="3200">
                <a:latin typeface="Montserrat"/>
                <a:ea typeface="Montserrat"/>
                <a:cs typeface="Montserrat"/>
                <a:sym typeface="Montserrat"/>
              </a:rPr>
              <a:t>AUC-ROC curve comparision</a:t>
            </a:r>
            <a:endParaRPr b="1" sz="3200">
              <a:latin typeface="Montserrat"/>
              <a:ea typeface="Montserrat"/>
              <a:cs typeface="Montserrat"/>
              <a:sym typeface="Montserrat"/>
            </a:endParaRPr>
          </a:p>
        </p:txBody>
      </p:sp>
      <p:pic>
        <p:nvPicPr>
          <p:cNvPr id="230" name="Google Shape;230;p37"/>
          <p:cNvPicPr preferRelativeResize="0"/>
          <p:nvPr/>
        </p:nvPicPr>
        <p:blipFill>
          <a:blip r:embed="rId3">
            <a:alphaModFix/>
          </a:blip>
          <a:stretch>
            <a:fillRect/>
          </a:stretch>
        </p:blipFill>
        <p:spPr>
          <a:xfrm>
            <a:off x="2171865" y="1492900"/>
            <a:ext cx="4800275" cy="346247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3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GB" sz="3200">
                <a:latin typeface="Montserrat"/>
                <a:ea typeface="Montserrat"/>
                <a:cs typeface="Montserrat"/>
                <a:sym typeface="Montserrat"/>
              </a:rPr>
              <a:t>Challenges</a:t>
            </a:r>
            <a:endParaRPr b="1" sz="3200">
              <a:latin typeface="Montserrat"/>
              <a:ea typeface="Montserrat"/>
              <a:cs typeface="Montserrat"/>
              <a:sym typeface="Montserrat"/>
            </a:endParaRPr>
          </a:p>
        </p:txBody>
      </p:sp>
      <p:sp>
        <p:nvSpPr>
          <p:cNvPr id="236" name="Google Shape;236;p38"/>
          <p:cNvSpPr txBox="1"/>
          <p:nvPr>
            <p:ph idx="1" type="body"/>
          </p:nvPr>
        </p:nvSpPr>
        <p:spPr>
          <a:xfrm>
            <a:off x="311700" y="1828050"/>
            <a:ext cx="8520600" cy="27408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lt1"/>
              </a:buClr>
              <a:buSzPts val="1800"/>
              <a:buFont typeface="Montserrat"/>
              <a:buChar char="●"/>
            </a:pPr>
            <a:r>
              <a:rPr b="1" lang="en-GB">
                <a:solidFill>
                  <a:schemeClr val="lt1"/>
                </a:solidFill>
                <a:latin typeface="Montserrat"/>
                <a:ea typeface="Montserrat"/>
                <a:cs typeface="Montserrat"/>
                <a:sym typeface="Montserrat"/>
              </a:rPr>
              <a:t>Understanding the columns.</a:t>
            </a:r>
            <a:endParaRPr b="1">
              <a:solidFill>
                <a:schemeClr val="lt1"/>
              </a:solidFill>
              <a:latin typeface="Montserrat"/>
              <a:ea typeface="Montserrat"/>
              <a:cs typeface="Montserrat"/>
              <a:sym typeface="Montserrat"/>
            </a:endParaRPr>
          </a:p>
          <a:p>
            <a:pPr indent="-342900" lvl="0" marL="457200" rtl="0" algn="l">
              <a:spcBef>
                <a:spcPts val="0"/>
              </a:spcBef>
              <a:spcAft>
                <a:spcPts val="0"/>
              </a:spcAft>
              <a:buClr>
                <a:schemeClr val="lt1"/>
              </a:buClr>
              <a:buSzPts val="1800"/>
              <a:buFont typeface="Montserrat"/>
              <a:buChar char="●"/>
            </a:pPr>
            <a:r>
              <a:rPr b="1" lang="en-GB">
                <a:solidFill>
                  <a:schemeClr val="lt1"/>
                </a:solidFill>
                <a:latin typeface="Montserrat"/>
                <a:ea typeface="Montserrat"/>
                <a:cs typeface="Montserrat"/>
                <a:sym typeface="Montserrat"/>
              </a:rPr>
              <a:t>Feature engineering.</a:t>
            </a:r>
            <a:endParaRPr b="1">
              <a:solidFill>
                <a:schemeClr val="lt1"/>
              </a:solidFill>
              <a:latin typeface="Montserrat"/>
              <a:ea typeface="Montserrat"/>
              <a:cs typeface="Montserrat"/>
              <a:sym typeface="Montserrat"/>
            </a:endParaRPr>
          </a:p>
          <a:p>
            <a:pPr indent="-342900" lvl="0" marL="457200" rtl="0" algn="l">
              <a:spcBef>
                <a:spcPts val="0"/>
              </a:spcBef>
              <a:spcAft>
                <a:spcPts val="0"/>
              </a:spcAft>
              <a:buClr>
                <a:schemeClr val="lt1"/>
              </a:buClr>
              <a:buSzPts val="1800"/>
              <a:buFont typeface="Montserrat"/>
              <a:buChar char="●"/>
            </a:pPr>
            <a:r>
              <a:rPr b="1" lang="en-GB">
                <a:solidFill>
                  <a:schemeClr val="lt1"/>
                </a:solidFill>
                <a:latin typeface="Montserrat"/>
                <a:ea typeface="Montserrat"/>
                <a:cs typeface="Montserrat"/>
                <a:sym typeface="Montserrat"/>
              </a:rPr>
              <a:t>Getting a higher accuracy on the models.</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39"/>
          <p:cNvSpPr txBox="1"/>
          <p:nvPr>
            <p:ph type="title"/>
          </p:nvPr>
        </p:nvSpPr>
        <p:spPr>
          <a:xfrm>
            <a:off x="311700" y="20657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GB" sz="3200">
                <a:latin typeface="Montserrat"/>
                <a:ea typeface="Montserrat"/>
                <a:cs typeface="Montserrat"/>
                <a:sym typeface="Montserrat"/>
              </a:rPr>
              <a:t>Conclusion</a:t>
            </a:r>
            <a:endParaRPr b="1" sz="3200">
              <a:latin typeface="Montserrat"/>
              <a:ea typeface="Montserrat"/>
              <a:cs typeface="Montserrat"/>
              <a:sym typeface="Montserrat"/>
            </a:endParaRPr>
          </a:p>
        </p:txBody>
      </p:sp>
      <p:sp>
        <p:nvSpPr>
          <p:cNvPr id="242" name="Google Shape;242;p39"/>
          <p:cNvSpPr txBox="1"/>
          <p:nvPr>
            <p:ph idx="1" type="body"/>
          </p:nvPr>
        </p:nvSpPr>
        <p:spPr>
          <a:xfrm>
            <a:off x="311700" y="7792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lt1"/>
              </a:buClr>
              <a:buSzPts val="1800"/>
              <a:buFont typeface="Montserrat"/>
              <a:buChar char="●"/>
            </a:pPr>
            <a:r>
              <a:rPr b="1" lang="en-GB">
                <a:solidFill>
                  <a:schemeClr val="lt1"/>
                </a:solidFill>
                <a:latin typeface="Montserrat"/>
                <a:ea typeface="Montserrat"/>
                <a:cs typeface="Montserrat"/>
                <a:sym typeface="Montserrat"/>
              </a:rPr>
              <a:t>XGBoost provided us the best results giving us a recall of 85 percent(meaning out of 100 defaulters 85 will be correctly caught by XGBoost)</a:t>
            </a:r>
            <a:endParaRPr b="1">
              <a:solidFill>
                <a:schemeClr val="lt1"/>
              </a:solidFill>
              <a:latin typeface="Montserrat"/>
              <a:ea typeface="Montserrat"/>
              <a:cs typeface="Montserrat"/>
              <a:sym typeface="Montserrat"/>
            </a:endParaRPr>
          </a:p>
          <a:p>
            <a:pPr indent="-342900" lvl="0" marL="457200" rtl="0" algn="l">
              <a:spcBef>
                <a:spcPts val="0"/>
              </a:spcBef>
              <a:spcAft>
                <a:spcPts val="0"/>
              </a:spcAft>
              <a:buClr>
                <a:schemeClr val="lt1"/>
              </a:buClr>
              <a:buSzPts val="1800"/>
              <a:buFont typeface="Montserrat"/>
              <a:buChar char="●"/>
            </a:pPr>
            <a:r>
              <a:rPr b="1" lang="en-GB">
                <a:solidFill>
                  <a:schemeClr val="lt1"/>
                </a:solidFill>
                <a:latin typeface="Montserrat"/>
                <a:ea typeface="Montserrat"/>
                <a:cs typeface="Montserrat"/>
                <a:sym typeface="Montserrat"/>
              </a:rPr>
              <a:t>Random Forest also had good score as well but leads to overfit the data.</a:t>
            </a:r>
            <a:endParaRPr b="1">
              <a:solidFill>
                <a:schemeClr val="lt1"/>
              </a:solidFill>
              <a:latin typeface="Montserrat"/>
              <a:ea typeface="Montserrat"/>
              <a:cs typeface="Montserrat"/>
              <a:sym typeface="Montserrat"/>
            </a:endParaRPr>
          </a:p>
          <a:p>
            <a:pPr indent="-342900" lvl="0" marL="457200" rtl="0" algn="l">
              <a:spcBef>
                <a:spcPts val="0"/>
              </a:spcBef>
              <a:spcAft>
                <a:spcPts val="0"/>
              </a:spcAft>
              <a:buClr>
                <a:schemeClr val="lt1"/>
              </a:buClr>
              <a:buSzPts val="1800"/>
              <a:buFont typeface="Montserrat"/>
              <a:buChar char="●"/>
            </a:pPr>
            <a:r>
              <a:rPr b="1" lang="en-GB">
                <a:solidFill>
                  <a:schemeClr val="lt1"/>
                </a:solidFill>
                <a:latin typeface="Montserrat"/>
                <a:ea typeface="Montserrat"/>
                <a:cs typeface="Montserrat"/>
                <a:sym typeface="Montserrat"/>
              </a:rPr>
              <a:t>Logistic regression being the least accurate with a recall of 79.</a:t>
            </a:r>
            <a:endParaRPr b="1">
              <a:solidFill>
                <a:schemeClr val="lt1"/>
              </a:solidFill>
              <a:latin typeface="Montserrat"/>
              <a:ea typeface="Montserrat"/>
              <a:cs typeface="Montserrat"/>
              <a:sym typeface="Montserrat"/>
            </a:endParaRPr>
          </a:p>
        </p:txBody>
      </p:sp>
      <p:pic>
        <p:nvPicPr>
          <p:cNvPr id="243" name="Google Shape;243;p39"/>
          <p:cNvPicPr preferRelativeResize="0"/>
          <p:nvPr/>
        </p:nvPicPr>
        <p:blipFill rotWithShape="1">
          <a:blip r:embed="rId3">
            <a:alphaModFix/>
          </a:blip>
          <a:srcRect b="0" l="2704" r="0" t="0"/>
          <a:stretch/>
        </p:blipFill>
        <p:spPr>
          <a:xfrm>
            <a:off x="426987" y="3173525"/>
            <a:ext cx="8290025" cy="18110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40"/>
          <p:cNvSpPr txBox="1"/>
          <p:nvPr>
            <p:ph type="title"/>
          </p:nvPr>
        </p:nvSpPr>
        <p:spPr>
          <a:xfrm>
            <a:off x="311700" y="214817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GB" sz="4000">
                <a:latin typeface="Montserrat"/>
                <a:ea typeface="Montserrat"/>
                <a:cs typeface="Montserrat"/>
                <a:sym typeface="Montserrat"/>
              </a:rPr>
              <a:t>Thank You</a:t>
            </a:r>
            <a:endParaRPr sz="4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GB" sz="3200">
                <a:latin typeface="Montserrat"/>
                <a:ea typeface="Montserrat"/>
                <a:cs typeface="Montserrat"/>
                <a:sym typeface="Montserrat"/>
              </a:rPr>
              <a:t>Introduction</a:t>
            </a:r>
            <a:endParaRPr/>
          </a:p>
        </p:txBody>
      </p:sp>
      <p:sp>
        <p:nvSpPr>
          <p:cNvPr id="68" name="Google Shape;68;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ctr">
              <a:lnSpc>
                <a:spcPct val="135714"/>
              </a:lnSpc>
              <a:spcBef>
                <a:spcPts val="0"/>
              </a:spcBef>
              <a:spcAft>
                <a:spcPts val="0"/>
              </a:spcAft>
              <a:buNone/>
            </a:pPr>
            <a:r>
              <a:rPr b="1" lang="en-GB" sz="2400">
                <a:solidFill>
                  <a:schemeClr val="lt1"/>
                </a:solidFill>
                <a:latin typeface="Montserrat"/>
                <a:ea typeface="Montserrat"/>
                <a:cs typeface="Montserrat"/>
                <a:sym typeface="Montserrat"/>
              </a:rPr>
              <a:t>In today’s world credit cards have become a lifeline to a lot of people so banks provide us with credit cards. Now we know the most common issue there is in providing these kind of deals are people not being able to pay the bills. These people are what we call “defaulters”. </a:t>
            </a:r>
            <a:endParaRPr b="1" sz="2400">
              <a:solidFill>
                <a:schemeClr val="lt1"/>
              </a:solidFill>
              <a:latin typeface="Montserrat"/>
              <a:ea typeface="Montserrat"/>
              <a:cs typeface="Montserrat"/>
              <a:sym typeface="Montserrat"/>
            </a:endParaRPr>
          </a:p>
          <a:p>
            <a:pPr indent="0" lvl="0" marL="0" rtl="0" algn="ctr">
              <a:spcBef>
                <a:spcPts val="0"/>
              </a:spcBef>
              <a:spcAft>
                <a:spcPts val="0"/>
              </a:spcAft>
              <a:buNone/>
            </a:pPr>
            <a:r>
              <a:t/>
            </a:r>
            <a:endParaRPr sz="2600"/>
          </a:p>
          <a:p>
            <a:pPr indent="0" lvl="0" marL="0" rtl="0" algn="ctr">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100140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GB" sz="3200">
                <a:latin typeface="Montserrat"/>
                <a:ea typeface="Montserrat"/>
                <a:cs typeface="Montserrat"/>
                <a:sym typeface="Montserrat"/>
              </a:rPr>
              <a:t>Problem Statement</a:t>
            </a:r>
            <a:endParaRPr b="1" sz="3200">
              <a:latin typeface="Montserrat"/>
              <a:ea typeface="Montserrat"/>
              <a:cs typeface="Montserrat"/>
              <a:sym typeface="Montserrat"/>
            </a:endParaRPr>
          </a:p>
        </p:txBody>
      </p:sp>
      <p:sp>
        <p:nvSpPr>
          <p:cNvPr id="74" name="Google Shape;74;p16"/>
          <p:cNvSpPr txBox="1"/>
          <p:nvPr>
            <p:ph idx="1" type="body"/>
          </p:nvPr>
        </p:nvSpPr>
        <p:spPr>
          <a:xfrm>
            <a:off x="311700" y="2214100"/>
            <a:ext cx="8520600" cy="2929500"/>
          </a:xfrm>
          <a:prstGeom prst="rect">
            <a:avLst/>
          </a:prstGeom>
        </p:spPr>
        <p:txBody>
          <a:bodyPr anchorCtr="0" anchor="t" bIns="91425" lIns="91425" spcFirstLastPara="1" rIns="91425" wrap="square" tIns="91425">
            <a:noAutofit/>
          </a:bodyPr>
          <a:lstStyle/>
          <a:p>
            <a:pPr indent="0" lvl="0" marL="0" rtl="0" algn="ctr">
              <a:lnSpc>
                <a:spcPct val="135714"/>
              </a:lnSpc>
              <a:spcBef>
                <a:spcPts val="0"/>
              </a:spcBef>
              <a:spcAft>
                <a:spcPts val="0"/>
              </a:spcAft>
              <a:buNone/>
            </a:pPr>
            <a:r>
              <a:rPr b="1" lang="en-GB" sz="2400">
                <a:solidFill>
                  <a:schemeClr val="lt1"/>
                </a:solidFill>
                <a:latin typeface="Montserrat"/>
                <a:ea typeface="Montserrat"/>
                <a:cs typeface="Montserrat"/>
                <a:sym typeface="Montserrat"/>
              </a:rPr>
              <a:t>Predicting whether a customer will default on his/her credit card</a:t>
            </a:r>
            <a:endParaRPr sz="1850">
              <a:solidFill>
                <a:srgbClr val="82C6FF"/>
              </a:solidFill>
              <a:highlight>
                <a:srgbClr val="1E1E1E"/>
              </a:highlight>
              <a:latin typeface="Courier New"/>
              <a:ea typeface="Courier New"/>
              <a:cs typeface="Courier New"/>
              <a:sym typeface="Courier New"/>
            </a:endParaRPr>
          </a:p>
          <a:p>
            <a:pPr indent="0" lvl="0" marL="0" rtl="0" algn="ctr">
              <a:spcBef>
                <a:spcPts val="0"/>
              </a:spcBef>
              <a:spcAft>
                <a:spcPts val="0"/>
              </a:spcAft>
              <a:buNone/>
            </a:pPr>
            <a:r>
              <a:t/>
            </a:r>
            <a:endParaRPr sz="26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GB" sz="3200">
                <a:latin typeface="Montserrat"/>
                <a:ea typeface="Montserrat"/>
                <a:cs typeface="Montserrat"/>
                <a:sym typeface="Montserrat"/>
              </a:rPr>
              <a:t>Data </a:t>
            </a:r>
            <a:r>
              <a:rPr b="1" lang="en-GB" sz="3200">
                <a:latin typeface="Montserrat"/>
                <a:ea typeface="Montserrat"/>
                <a:cs typeface="Montserrat"/>
                <a:sym typeface="Montserrat"/>
              </a:rPr>
              <a:t>Summary</a:t>
            </a:r>
            <a:endParaRPr/>
          </a:p>
        </p:txBody>
      </p:sp>
      <p:sp>
        <p:nvSpPr>
          <p:cNvPr id="80" name="Google Shape;80;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36550" lvl="0" marL="457200" rtl="0" algn="l">
              <a:spcBef>
                <a:spcPts val="600"/>
              </a:spcBef>
              <a:spcAft>
                <a:spcPts val="0"/>
              </a:spcAft>
              <a:buClr>
                <a:schemeClr val="lt1"/>
              </a:buClr>
              <a:buSzPts val="1700"/>
              <a:buFont typeface="Montserrat"/>
              <a:buChar char="●"/>
            </a:pPr>
            <a:r>
              <a:rPr b="1" lang="en-GB" sz="1850">
                <a:solidFill>
                  <a:schemeClr val="lt1"/>
                </a:solidFill>
                <a:highlight>
                  <a:srgbClr val="FFFFFF"/>
                </a:highlight>
                <a:latin typeface="Montserrat"/>
                <a:ea typeface="Montserrat"/>
                <a:cs typeface="Montserrat"/>
                <a:sym typeface="Montserrat"/>
              </a:rPr>
              <a:t>X1 - Amount of credit(includes individual as well as family credit)</a:t>
            </a:r>
            <a:endParaRPr b="1" sz="1850">
              <a:solidFill>
                <a:schemeClr val="lt1"/>
              </a:solidFill>
              <a:highlight>
                <a:srgbClr val="FFFFFF"/>
              </a:highlight>
              <a:latin typeface="Montserrat"/>
              <a:ea typeface="Montserrat"/>
              <a:cs typeface="Montserrat"/>
              <a:sym typeface="Montserrat"/>
            </a:endParaRPr>
          </a:p>
          <a:p>
            <a:pPr indent="-336550" lvl="0" marL="457200" rtl="0" algn="l">
              <a:spcBef>
                <a:spcPts val="0"/>
              </a:spcBef>
              <a:spcAft>
                <a:spcPts val="0"/>
              </a:spcAft>
              <a:buClr>
                <a:schemeClr val="lt1"/>
              </a:buClr>
              <a:buSzPts val="1700"/>
              <a:buFont typeface="Montserrat"/>
              <a:buChar char="●"/>
            </a:pPr>
            <a:r>
              <a:rPr b="1" lang="en-GB" sz="1850">
                <a:solidFill>
                  <a:schemeClr val="lt1"/>
                </a:solidFill>
                <a:highlight>
                  <a:srgbClr val="FFFFFF"/>
                </a:highlight>
                <a:latin typeface="Montserrat"/>
                <a:ea typeface="Montserrat"/>
                <a:cs typeface="Montserrat"/>
                <a:sym typeface="Montserrat"/>
              </a:rPr>
              <a:t>X2 - Gender</a:t>
            </a:r>
            <a:endParaRPr b="1" sz="1850">
              <a:solidFill>
                <a:schemeClr val="lt1"/>
              </a:solidFill>
              <a:highlight>
                <a:srgbClr val="FFFFFF"/>
              </a:highlight>
              <a:latin typeface="Montserrat"/>
              <a:ea typeface="Montserrat"/>
              <a:cs typeface="Montserrat"/>
              <a:sym typeface="Montserrat"/>
            </a:endParaRPr>
          </a:p>
          <a:p>
            <a:pPr indent="-336550" lvl="0" marL="457200" rtl="0" algn="l">
              <a:spcBef>
                <a:spcPts val="0"/>
              </a:spcBef>
              <a:spcAft>
                <a:spcPts val="0"/>
              </a:spcAft>
              <a:buClr>
                <a:schemeClr val="lt1"/>
              </a:buClr>
              <a:buSzPts val="1700"/>
              <a:buFont typeface="Montserrat"/>
              <a:buChar char="●"/>
            </a:pPr>
            <a:r>
              <a:rPr b="1" lang="en-GB" sz="1850">
                <a:solidFill>
                  <a:schemeClr val="lt1"/>
                </a:solidFill>
                <a:highlight>
                  <a:srgbClr val="FFFFFF"/>
                </a:highlight>
                <a:latin typeface="Montserrat"/>
                <a:ea typeface="Montserrat"/>
                <a:cs typeface="Montserrat"/>
                <a:sym typeface="Montserrat"/>
              </a:rPr>
              <a:t>X3 - Education</a:t>
            </a:r>
            <a:endParaRPr b="1" sz="1850">
              <a:solidFill>
                <a:schemeClr val="lt1"/>
              </a:solidFill>
              <a:highlight>
                <a:srgbClr val="FFFFFF"/>
              </a:highlight>
              <a:latin typeface="Montserrat"/>
              <a:ea typeface="Montserrat"/>
              <a:cs typeface="Montserrat"/>
              <a:sym typeface="Montserrat"/>
            </a:endParaRPr>
          </a:p>
          <a:p>
            <a:pPr indent="-336550" lvl="0" marL="457200" rtl="0" algn="l">
              <a:spcBef>
                <a:spcPts val="0"/>
              </a:spcBef>
              <a:spcAft>
                <a:spcPts val="0"/>
              </a:spcAft>
              <a:buClr>
                <a:schemeClr val="lt1"/>
              </a:buClr>
              <a:buSzPts val="1700"/>
              <a:buFont typeface="Montserrat"/>
              <a:buChar char="●"/>
            </a:pPr>
            <a:r>
              <a:rPr b="1" lang="en-GB" sz="1850">
                <a:solidFill>
                  <a:schemeClr val="lt1"/>
                </a:solidFill>
                <a:highlight>
                  <a:srgbClr val="FFFFFF"/>
                </a:highlight>
                <a:latin typeface="Montserrat"/>
                <a:ea typeface="Montserrat"/>
                <a:cs typeface="Montserrat"/>
                <a:sym typeface="Montserrat"/>
              </a:rPr>
              <a:t>X4 - Marital Status </a:t>
            </a:r>
            <a:endParaRPr b="1" sz="1850">
              <a:solidFill>
                <a:schemeClr val="lt1"/>
              </a:solidFill>
              <a:highlight>
                <a:srgbClr val="FFFFFF"/>
              </a:highlight>
              <a:latin typeface="Montserrat"/>
              <a:ea typeface="Montserrat"/>
              <a:cs typeface="Montserrat"/>
              <a:sym typeface="Montserrat"/>
            </a:endParaRPr>
          </a:p>
          <a:p>
            <a:pPr indent="-336550" lvl="0" marL="457200" rtl="0" algn="l">
              <a:spcBef>
                <a:spcPts val="0"/>
              </a:spcBef>
              <a:spcAft>
                <a:spcPts val="0"/>
              </a:spcAft>
              <a:buClr>
                <a:schemeClr val="lt1"/>
              </a:buClr>
              <a:buSzPts val="1700"/>
              <a:buFont typeface="Montserrat"/>
              <a:buChar char="●"/>
            </a:pPr>
            <a:r>
              <a:rPr b="1" lang="en-GB" sz="1850">
                <a:solidFill>
                  <a:schemeClr val="lt1"/>
                </a:solidFill>
                <a:highlight>
                  <a:srgbClr val="FFFFFF"/>
                </a:highlight>
                <a:latin typeface="Montserrat"/>
                <a:ea typeface="Montserrat"/>
                <a:cs typeface="Montserrat"/>
                <a:sym typeface="Montserrat"/>
              </a:rPr>
              <a:t>X5 - Age</a:t>
            </a:r>
            <a:endParaRPr b="1" sz="1850">
              <a:solidFill>
                <a:schemeClr val="lt1"/>
              </a:solidFill>
              <a:highlight>
                <a:srgbClr val="FFFFFF"/>
              </a:highlight>
              <a:latin typeface="Montserrat"/>
              <a:ea typeface="Montserrat"/>
              <a:cs typeface="Montserrat"/>
              <a:sym typeface="Montserrat"/>
            </a:endParaRPr>
          </a:p>
          <a:p>
            <a:pPr indent="-336550" lvl="0" marL="457200" rtl="0" algn="l">
              <a:spcBef>
                <a:spcPts val="0"/>
              </a:spcBef>
              <a:spcAft>
                <a:spcPts val="0"/>
              </a:spcAft>
              <a:buClr>
                <a:schemeClr val="lt1"/>
              </a:buClr>
              <a:buSzPts val="1700"/>
              <a:buFont typeface="Montserrat"/>
              <a:buChar char="●"/>
            </a:pPr>
            <a:r>
              <a:rPr b="1" lang="en-GB" sz="1850">
                <a:solidFill>
                  <a:schemeClr val="lt1"/>
                </a:solidFill>
                <a:highlight>
                  <a:srgbClr val="FFFFFF"/>
                </a:highlight>
                <a:latin typeface="Montserrat"/>
                <a:ea typeface="Montserrat"/>
                <a:cs typeface="Montserrat"/>
                <a:sym typeface="Montserrat"/>
              </a:rPr>
              <a:t>X6 to X11 - History of past payments from April to September</a:t>
            </a:r>
            <a:endParaRPr b="1" sz="1850">
              <a:solidFill>
                <a:schemeClr val="lt1"/>
              </a:solidFill>
              <a:highlight>
                <a:srgbClr val="FFFFFF"/>
              </a:highlight>
              <a:latin typeface="Montserrat"/>
              <a:ea typeface="Montserrat"/>
              <a:cs typeface="Montserrat"/>
              <a:sym typeface="Montserrat"/>
            </a:endParaRPr>
          </a:p>
          <a:p>
            <a:pPr indent="-336550" lvl="0" marL="457200" rtl="0" algn="l">
              <a:spcBef>
                <a:spcPts val="0"/>
              </a:spcBef>
              <a:spcAft>
                <a:spcPts val="0"/>
              </a:spcAft>
              <a:buClr>
                <a:schemeClr val="lt1"/>
              </a:buClr>
              <a:buSzPts val="1700"/>
              <a:buFont typeface="Montserrat"/>
              <a:buChar char="●"/>
            </a:pPr>
            <a:r>
              <a:rPr b="1" lang="en-GB" sz="1850">
                <a:solidFill>
                  <a:schemeClr val="lt1"/>
                </a:solidFill>
                <a:highlight>
                  <a:srgbClr val="FFFFFF"/>
                </a:highlight>
                <a:latin typeface="Montserrat"/>
                <a:ea typeface="Montserrat"/>
                <a:cs typeface="Montserrat"/>
                <a:sym typeface="Montserrat"/>
              </a:rPr>
              <a:t>X12 to X17 - Amount of bill statement from April to September</a:t>
            </a:r>
            <a:endParaRPr b="1" sz="1850">
              <a:solidFill>
                <a:schemeClr val="lt1"/>
              </a:solidFill>
              <a:highlight>
                <a:srgbClr val="FFFFFF"/>
              </a:highlight>
              <a:latin typeface="Montserrat"/>
              <a:ea typeface="Montserrat"/>
              <a:cs typeface="Montserrat"/>
              <a:sym typeface="Montserrat"/>
            </a:endParaRPr>
          </a:p>
          <a:p>
            <a:pPr indent="-336550" lvl="0" marL="457200" rtl="0" algn="l">
              <a:spcBef>
                <a:spcPts val="0"/>
              </a:spcBef>
              <a:spcAft>
                <a:spcPts val="0"/>
              </a:spcAft>
              <a:buClr>
                <a:schemeClr val="lt1"/>
              </a:buClr>
              <a:buSzPts val="1700"/>
              <a:buFont typeface="Montserrat"/>
              <a:buChar char="●"/>
            </a:pPr>
            <a:r>
              <a:rPr b="1" lang="en-GB" sz="1850">
                <a:solidFill>
                  <a:schemeClr val="lt1"/>
                </a:solidFill>
                <a:highlight>
                  <a:srgbClr val="FFFFFF"/>
                </a:highlight>
                <a:latin typeface="Montserrat"/>
                <a:ea typeface="Montserrat"/>
                <a:cs typeface="Montserrat"/>
                <a:sym typeface="Montserrat"/>
              </a:rPr>
              <a:t>X18 to X23 - Amount of previous payment from April to September</a:t>
            </a:r>
            <a:endParaRPr b="1" sz="1850">
              <a:solidFill>
                <a:schemeClr val="lt1"/>
              </a:solidFill>
              <a:highlight>
                <a:srgbClr val="FFFFFF"/>
              </a:highlight>
              <a:latin typeface="Montserrat"/>
              <a:ea typeface="Montserrat"/>
              <a:cs typeface="Montserrat"/>
              <a:sym typeface="Montserrat"/>
            </a:endParaRPr>
          </a:p>
          <a:p>
            <a:pPr indent="-346075" lvl="0" marL="457200" rtl="0" algn="l">
              <a:spcBef>
                <a:spcPts val="0"/>
              </a:spcBef>
              <a:spcAft>
                <a:spcPts val="0"/>
              </a:spcAft>
              <a:buClr>
                <a:schemeClr val="lt1"/>
              </a:buClr>
              <a:buSzPts val="1850"/>
              <a:buFont typeface="Montserrat"/>
              <a:buChar char="●"/>
            </a:pPr>
            <a:r>
              <a:rPr b="1" lang="en-GB" sz="1850">
                <a:solidFill>
                  <a:schemeClr val="lt1"/>
                </a:solidFill>
                <a:highlight>
                  <a:srgbClr val="FFFFFF"/>
                </a:highlight>
                <a:latin typeface="Montserrat"/>
                <a:ea typeface="Montserrat"/>
                <a:cs typeface="Montserrat"/>
                <a:sym typeface="Montserrat"/>
              </a:rPr>
              <a:t>Y - Default payment</a:t>
            </a:r>
            <a:endParaRPr b="1" sz="1850">
              <a:solidFill>
                <a:schemeClr val="lt1"/>
              </a:solidFill>
              <a:highlight>
                <a:srgbClr val="FFFFFF"/>
              </a:highlight>
              <a:latin typeface="Montserrat"/>
              <a:ea typeface="Montserrat"/>
              <a:cs typeface="Montserrat"/>
              <a:sym typeface="Montserra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ph type="title"/>
          </p:nvPr>
        </p:nvSpPr>
        <p:spPr>
          <a:xfrm>
            <a:off x="311700" y="1402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GB" sz="3200">
                <a:latin typeface="Montserrat"/>
                <a:ea typeface="Montserrat"/>
                <a:cs typeface="Montserrat"/>
                <a:sym typeface="Montserrat"/>
              </a:rPr>
              <a:t>Approach Overview</a:t>
            </a:r>
            <a:endParaRPr b="1" sz="3200">
              <a:latin typeface="Montserrat"/>
              <a:ea typeface="Montserrat"/>
              <a:cs typeface="Montserrat"/>
              <a:sym typeface="Montserrat"/>
            </a:endParaRPr>
          </a:p>
        </p:txBody>
      </p:sp>
      <p:sp>
        <p:nvSpPr>
          <p:cNvPr id="86" name="Google Shape;86;p18"/>
          <p:cNvSpPr/>
          <p:nvPr/>
        </p:nvSpPr>
        <p:spPr>
          <a:xfrm>
            <a:off x="489425" y="1075575"/>
            <a:ext cx="2589600" cy="961200"/>
          </a:xfrm>
          <a:prstGeom prst="homePlate">
            <a:avLst>
              <a:gd fmla="val 50000" name="adj"/>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8"/>
          <p:cNvSpPr/>
          <p:nvPr/>
        </p:nvSpPr>
        <p:spPr>
          <a:xfrm>
            <a:off x="3269750" y="1017725"/>
            <a:ext cx="2937300" cy="1019100"/>
          </a:xfrm>
          <a:prstGeom prst="chevron">
            <a:avLst>
              <a:gd fmla="val 50000" name="adj"/>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8"/>
          <p:cNvSpPr/>
          <p:nvPr/>
        </p:nvSpPr>
        <p:spPr>
          <a:xfrm>
            <a:off x="6207125" y="954425"/>
            <a:ext cx="2442600" cy="1082400"/>
          </a:xfrm>
          <a:prstGeom prst="chevron">
            <a:avLst>
              <a:gd fmla="val 50000" name="adj"/>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8"/>
          <p:cNvSpPr txBox="1"/>
          <p:nvPr/>
        </p:nvSpPr>
        <p:spPr>
          <a:xfrm>
            <a:off x="644500" y="1325325"/>
            <a:ext cx="19578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800">
                <a:solidFill>
                  <a:srgbClr val="FFFFFF"/>
                </a:solidFill>
                <a:latin typeface="Montserrat"/>
                <a:ea typeface="Montserrat"/>
                <a:cs typeface="Montserrat"/>
                <a:sym typeface="Montserrat"/>
              </a:rPr>
              <a:t>Data Cleaning</a:t>
            </a:r>
            <a:endParaRPr b="1" sz="1800">
              <a:solidFill>
                <a:srgbClr val="FFFFFF"/>
              </a:solidFill>
              <a:latin typeface="Montserrat"/>
              <a:ea typeface="Montserrat"/>
              <a:cs typeface="Montserrat"/>
              <a:sym typeface="Montserrat"/>
            </a:endParaRPr>
          </a:p>
        </p:txBody>
      </p:sp>
      <p:sp>
        <p:nvSpPr>
          <p:cNvPr id="90" name="Google Shape;90;p18"/>
          <p:cNvSpPr txBox="1"/>
          <p:nvPr/>
        </p:nvSpPr>
        <p:spPr>
          <a:xfrm>
            <a:off x="3853175" y="1325325"/>
            <a:ext cx="22026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800">
                <a:solidFill>
                  <a:srgbClr val="FFFFFF"/>
                </a:solidFill>
                <a:latin typeface="Montserrat"/>
                <a:ea typeface="Montserrat"/>
                <a:cs typeface="Montserrat"/>
                <a:sym typeface="Montserrat"/>
              </a:rPr>
              <a:t>Data Exploration</a:t>
            </a:r>
            <a:endParaRPr>
              <a:solidFill>
                <a:srgbClr val="FFFFFF"/>
              </a:solidFill>
            </a:endParaRPr>
          </a:p>
        </p:txBody>
      </p:sp>
      <p:sp>
        <p:nvSpPr>
          <p:cNvPr id="91" name="Google Shape;91;p18"/>
          <p:cNvSpPr txBox="1"/>
          <p:nvPr/>
        </p:nvSpPr>
        <p:spPr>
          <a:xfrm>
            <a:off x="6874500" y="1296425"/>
            <a:ext cx="19578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800">
                <a:solidFill>
                  <a:srgbClr val="FFFFFF"/>
                </a:solidFill>
                <a:latin typeface="Montserrat"/>
                <a:ea typeface="Montserrat"/>
                <a:cs typeface="Montserrat"/>
                <a:sym typeface="Montserrat"/>
              </a:rPr>
              <a:t>Modeling</a:t>
            </a:r>
            <a:endParaRPr b="1" sz="1800">
              <a:solidFill>
                <a:srgbClr val="FFFFFF"/>
              </a:solidFill>
              <a:latin typeface="Montserrat"/>
              <a:ea typeface="Montserrat"/>
              <a:cs typeface="Montserrat"/>
              <a:sym typeface="Montserrat"/>
            </a:endParaRPr>
          </a:p>
        </p:txBody>
      </p:sp>
      <p:sp>
        <p:nvSpPr>
          <p:cNvPr id="92" name="Google Shape;92;p18"/>
          <p:cNvSpPr txBox="1"/>
          <p:nvPr/>
        </p:nvSpPr>
        <p:spPr>
          <a:xfrm>
            <a:off x="533925" y="2189100"/>
            <a:ext cx="2286900" cy="2878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sz="1600">
                <a:solidFill>
                  <a:schemeClr val="lt1"/>
                </a:solidFill>
                <a:latin typeface="Montserrat"/>
                <a:ea typeface="Montserrat"/>
                <a:cs typeface="Montserrat"/>
                <a:sym typeface="Montserrat"/>
              </a:rPr>
              <a:t>Understanding and Cleaning</a:t>
            </a:r>
            <a:endParaRPr b="1" sz="1600">
              <a:solidFill>
                <a:schemeClr val="lt1"/>
              </a:solidFill>
              <a:latin typeface="Montserrat"/>
              <a:ea typeface="Montserrat"/>
              <a:cs typeface="Montserrat"/>
              <a:sym typeface="Montserrat"/>
            </a:endParaRPr>
          </a:p>
          <a:p>
            <a:pPr indent="0" lvl="0" marL="0" rtl="0" algn="l">
              <a:spcBef>
                <a:spcPts val="0"/>
              </a:spcBef>
              <a:spcAft>
                <a:spcPts val="0"/>
              </a:spcAft>
              <a:buNone/>
            </a:pPr>
            <a:r>
              <a:t/>
            </a:r>
            <a:endParaRPr b="1" sz="1500">
              <a:solidFill>
                <a:schemeClr val="lt1"/>
              </a:solidFill>
              <a:latin typeface="Montserrat"/>
              <a:ea typeface="Montserrat"/>
              <a:cs typeface="Montserrat"/>
              <a:sym typeface="Montserrat"/>
            </a:endParaRPr>
          </a:p>
          <a:p>
            <a:pPr indent="-330200" lvl="0" marL="457200" rtl="0" algn="l">
              <a:spcBef>
                <a:spcPts val="0"/>
              </a:spcBef>
              <a:spcAft>
                <a:spcPts val="0"/>
              </a:spcAft>
              <a:buClr>
                <a:schemeClr val="lt1"/>
              </a:buClr>
              <a:buSzPts val="1600"/>
              <a:buFont typeface="Montserrat"/>
              <a:buChar char="●"/>
            </a:pPr>
            <a:r>
              <a:rPr lang="en-GB" sz="1600">
                <a:solidFill>
                  <a:schemeClr val="lt1"/>
                </a:solidFill>
                <a:latin typeface="Montserrat"/>
                <a:ea typeface="Montserrat"/>
                <a:cs typeface="Montserrat"/>
                <a:sym typeface="Montserrat"/>
              </a:rPr>
              <a:t>Find information on documented columns values</a:t>
            </a:r>
            <a:endParaRPr sz="1600">
              <a:solidFill>
                <a:schemeClr val="lt1"/>
              </a:solidFill>
              <a:latin typeface="Montserrat"/>
              <a:ea typeface="Montserrat"/>
              <a:cs typeface="Montserrat"/>
              <a:sym typeface="Montserrat"/>
            </a:endParaRPr>
          </a:p>
          <a:p>
            <a:pPr indent="0" lvl="0" marL="457200" rtl="0" algn="l">
              <a:spcBef>
                <a:spcPts val="0"/>
              </a:spcBef>
              <a:spcAft>
                <a:spcPts val="0"/>
              </a:spcAft>
              <a:buNone/>
            </a:pPr>
            <a:r>
              <a:t/>
            </a:r>
            <a:endParaRPr sz="1600">
              <a:solidFill>
                <a:schemeClr val="lt1"/>
              </a:solidFill>
              <a:latin typeface="Montserrat"/>
              <a:ea typeface="Montserrat"/>
              <a:cs typeface="Montserrat"/>
              <a:sym typeface="Montserrat"/>
            </a:endParaRPr>
          </a:p>
          <a:p>
            <a:pPr indent="-330200" lvl="0" marL="457200" rtl="0" algn="l">
              <a:spcBef>
                <a:spcPts val="0"/>
              </a:spcBef>
              <a:spcAft>
                <a:spcPts val="0"/>
              </a:spcAft>
              <a:buClr>
                <a:schemeClr val="lt1"/>
              </a:buClr>
              <a:buSzPts val="1600"/>
              <a:buFont typeface="Montserrat"/>
              <a:buChar char="●"/>
            </a:pPr>
            <a:r>
              <a:rPr lang="en-GB" sz="1600">
                <a:solidFill>
                  <a:schemeClr val="lt1"/>
                </a:solidFill>
                <a:latin typeface="Montserrat"/>
                <a:ea typeface="Montserrat"/>
                <a:cs typeface="Montserrat"/>
                <a:sym typeface="Montserrat"/>
              </a:rPr>
              <a:t>Clean data to get it ready for Analysis</a:t>
            </a:r>
            <a:endParaRPr sz="1600">
              <a:solidFill>
                <a:schemeClr val="lt1"/>
              </a:solidFill>
              <a:latin typeface="Montserrat"/>
              <a:ea typeface="Montserrat"/>
              <a:cs typeface="Montserrat"/>
              <a:sym typeface="Montserrat"/>
            </a:endParaRPr>
          </a:p>
        </p:txBody>
      </p:sp>
      <p:sp>
        <p:nvSpPr>
          <p:cNvPr id="93" name="Google Shape;93;p18"/>
          <p:cNvSpPr txBox="1"/>
          <p:nvPr/>
        </p:nvSpPr>
        <p:spPr>
          <a:xfrm>
            <a:off x="3372650" y="2189100"/>
            <a:ext cx="2545200" cy="1400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sz="1600">
                <a:solidFill>
                  <a:schemeClr val="lt1"/>
                </a:solidFill>
                <a:latin typeface="Montserrat"/>
                <a:ea typeface="Montserrat"/>
                <a:cs typeface="Montserrat"/>
                <a:sym typeface="Montserrat"/>
              </a:rPr>
              <a:t>Graphical</a:t>
            </a:r>
            <a:endParaRPr b="1" sz="1600">
              <a:solidFill>
                <a:schemeClr val="lt1"/>
              </a:solidFill>
              <a:latin typeface="Montserrat"/>
              <a:ea typeface="Montserrat"/>
              <a:cs typeface="Montserrat"/>
              <a:sym typeface="Montserrat"/>
            </a:endParaRPr>
          </a:p>
          <a:p>
            <a:pPr indent="0" lvl="0" marL="0" rtl="0" algn="l">
              <a:spcBef>
                <a:spcPts val="0"/>
              </a:spcBef>
              <a:spcAft>
                <a:spcPts val="0"/>
              </a:spcAft>
              <a:buNone/>
            </a:pPr>
            <a:r>
              <a:t/>
            </a:r>
            <a:endParaRPr b="1" sz="1500">
              <a:solidFill>
                <a:schemeClr val="lt1"/>
              </a:solidFill>
              <a:latin typeface="Montserrat"/>
              <a:ea typeface="Montserrat"/>
              <a:cs typeface="Montserrat"/>
              <a:sym typeface="Montserrat"/>
            </a:endParaRPr>
          </a:p>
          <a:p>
            <a:pPr indent="-330200" lvl="0" marL="457200" rtl="0" algn="l">
              <a:spcBef>
                <a:spcPts val="0"/>
              </a:spcBef>
              <a:spcAft>
                <a:spcPts val="0"/>
              </a:spcAft>
              <a:buClr>
                <a:schemeClr val="lt1"/>
              </a:buClr>
              <a:buSzPts val="1600"/>
              <a:buFont typeface="Montserrat"/>
              <a:buChar char="●"/>
            </a:pPr>
            <a:r>
              <a:rPr lang="en-GB" sz="1600">
                <a:solidFill>
                  <a:schemeClr val="lt1"/>
                </a:solidFill>
                <a:latin typeface="Montserrat"/>
                <a:ea typeface="Montserrat"/>
                <a:cs typeface="Montserrat"/>
                <a:sym typeface="Montserrat"/>
              </a:rPr>
              <a:t>Examining the data with visualization</a:t>
            </a:r>
            <a:endParaRPr sz="1600">
              <a:solidFill>
                <a:schemeClr val="lt1"/>
              </a:solidFill>
              <a:latin typeface="Montserrat"/>
              <a:ea typeface="Montserrat"/>
              <a:cs typeface="Montserrat"/>
              <a:sym typeface="Montserrat"/>
            </a:endParaRPr>
          </a:p>
        </p:txBody>
      </p:sp>
      <p:sp>
        <p:nvSpPr>
          <p:cNvPr id="94" name="Google Shape;94;p18"/>
          <p:cNvSpPr txBox="1"/>
          <p:nvPr/>
        </p:nvSpPr>
        <p:spPr>
          <a:xfrm>
            <a:off x="6362650" y="2189100"/>
            <a:ext cx="2331600" cy="1647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sz="1600">
                <a:solidFill>
                  <a:schemeClr val="lt1"/>
                </a:solidFill>
                <a:latin typeface="Montserrat"/>
                <a:ea typeface="Montserrat"/>
                <a:cs typeface="Montserrat"/>
                <a:sym typeface="Montserrat"/>
              </a:rPr>
              <a:t>Machine Learning</a:t>
            </a:r>
            <a:endParaRPr b="1" sz="1600">
              <a:solidFill>
                <a:schemeClr val="lt1"/>
              </a:solidFill>
              <a:latin typeface="Montserrat"/>
              <a:ea typeface="Montserrat"/>
              <a:cs typeface="Montserrat"/>
              <a:sym typeface="Montserrat"/>
            </a:endParaRPr>
          </a:p>
          <a:p>
            <a:pPr indent="0" lvl="0" marL="0" rtl="0" algn="l">
              <a:spcBef>
                <a:spcPts val="0"/>
              </a:spcBef>
              <a:spcAft>
                <a:spcPts val="0"/>
              </a:spcAft>
              <a:buNone/>
            </a:pPr>
            <a:r>
              <a:t/>
            </a:r>
            <a:endParaRPr b="1" sz="1500">
              <a:solidFill>
                <a:schemeClr val="lt1"/>
              </a:solidFill>
              <a:latin typeface="Montserrat"/>
              <a:ea typeface="Montserrat"/>
              <a:cs typeface="Montserrat"/>
              <a:sym typeface="Montserrat"/>
            </a:endParaRPr>
          </a:p>
          <a:p>
            <a:pPr indent="-330200" lvl="0" marL="457200" rtl="0" algn="l">
              <a:spcBef>
                <a:spcPts val="0"/>
              </a:spcBef>
              <a:spcAft>
                <a:spcPts val="0"/>
              </a:spcAft>
              <a:buClr>
                <a:schemeClr val="lt1"/>
              </a:buClr>
              <a:buSzPts val="1600"/>
              <a:buFont typeface="Montserrat"/>
              <a:buChar char="●"/>
            </a:pPr>
            <a:r>
              <a:rPr lang="en-GB" sz="1600">
                <a:solidFill>
                  <a:schemeClr val="lt1"/>
                </a:solidFill>
                <a:latin typeface="Montserrat"/>
                <a:ea typeface="Montserrat"/>
                <a:cs typeface="Montserrat"/>
                <a:sym typeface="Montserrat"/>
              </a:rPr>
              <a:t>Logistic</a:t>
            </a:r>
            <a:endParaRPr sz="1600">
              <a:solidFill>
                <a:schemeClr val="lt1"/>
              </a:solidFill>
              <a:latin typeface="Montserrat"/>
              <a:ea typeface="Montserrat"/>
              <a:cs typeface="Montserrat"/>
              <a:sym typeface="Montserrat"/>
            </a:endParaRPr>
          </a:p>
          <a:p>
            <a:pPr indent="-330200" lvl="0" marL="457200" rtl="0" algn="l">
              <a:spcBef>
                <a:spcPts val="0"/>
              </a:spcBef>
              <a:spcAft>
                <a:spcPts val="0"/>
              </a:spcAft>
              <a:buClr>
                <a:schemeClr val="lt1"/>
              </a:buClr>
              <a:buSzPts val="1600"/>
              <a:buFont typeface="Montserrat"/>
              <a:buChar char="●"/>
            </a:pPr>
            <a:r>
              <a:rPr lang="en-GB" sz="1600">
                <a:solidFill>
                  <a:schemeClr val="lt1"/>
                </a:solidFill>
                <a:latin typeface="Montserrat"/>
                <a:ea typeface="Montserrat"/>
                <a:cs typeface="Montserrat"/>
                <a:sym typeface="Montserrat"/>
              </a:rPr>
              <a:t>SVM</a:t>
            </a:r>
            <a:endParaRPr sz="1600">
              <a:solidFill>
                <a:schemeClr val="lt1"/>
              </a:solidFill>
              <a:latin typeface="Montserrat"/>
              <a:ea typeface="Montserrat"/>
              <a:cs typeface="Montserrat"/>
              <a:sym typeface="Montserrat"/>
            </a:endParaRPr>
          </a:p>
          <a:p>
            <a:pPr indent="-330200" lvl="0" marL="457200" rtl="0" algn="l">
              <a:spcBef>
                <a:spcPts val="0"/>
              </a:spcBef>
              <a:spcAft>
                <a:spcPts val="0"/>
              </a:spcAft>
              <a:buClr>
                <a:schemeClr val="lt1"/>
              </a:buClr>
              <a:buSzPts val="1600"/>
              <a:buFont typeface="Montserrat"/>
              <a:buChar char="●"/>
            </a:pPr>
            <a:r>
              <a:rPr lang="en-GB" sz="1600">
                <a:solidFill>
                  <a:schemeClr val="lt1"/>
                </a:solidFill>
                <a:latin typeface="Montserrat"/>
                <a:ea typeface="Montserrat"/>
                <a:cs typeface="Montserrat"/>
                <a:sym typeface="Montserrat"/>
              </a:rPr>
              <a:t>Random Forest</a:t>
            </a:r>
            <a:endParaRPr sz="1600">
              <a:solidFill>
                <a:schemeClr val="lt1"/>
              </a:solidFill>
              <a:latin typeface="Montserrat"/>
              <a:ea typeface="Montserrat"/>
              <a:cs typeface="Montserrat"/>
              <a:sym typeface="Montserrat"/>
            </a:endParaRPr>
          </a:p>
          <a:p>
            <a:pPr indent="-330200" lvl="0" marL="457200" rtl="0" algn="l">
              <a:spcBef>
                <a:spcPts val="0"/>
              </a:spcBef>
              <a:spcAft>
                <a:spcPts val="0"/>
              </a:spcAft>
              <a:buClr>
                <a:schemeClr val="lt1"/>
              </a:buClr>
              <a:buSzPts val="1600"/>
              <a:buFont typeface="Montserrat"/>
              <a:buChar char="●"/>
            </a:pPr>
            <a:r>
              <a:rPr lang="en-GB" sz="1600">
                <a:solidFill>
                  <a:schemeClr val="lt1"/>
                </a:solidFill>
                <a:latin typeface="Montserrat"/>
                <a:ea typeface="Montserrat"/>
                <a:cs typeface="Montserrat"/>
                <a:sym typeface="Montserrat"/>
              </a:rPr>
              <a:t>XGBoost</a:t>
            </a:r>
            <a:endParaRPr sz="1600">
              <a:solidFill>
                <a:schemeClr val="lt1"/>
              </a:solidFill>
              <a:latin typeface="Montserrat"/>
              <a:ea typeface="Montserrat"/>
              <a:cs typeface="Montserrat"/>
              <a:sym typeface="Montserra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GB" sz="3200">
                <a:latin typeface="Montserrat"/>
                <a:ea typeface="Montserrat"/>
                <a:cs typeface="Montserrat"/>
                <a:sym typeface="Montserrat"/>
              </a:rPr>
              <a:t>Basic Exploration</a:t>
            </a:r>
            <a:endParaRPr b="1" sz="3200">
              <a:latin typeface="Montserrat"/>
              <a:ea typeface="Montserrat"/>
              <a:cs typeface="Montserrat"/>
              <a:sym typeface="Montserrat"/>
            </a:endParaRPr>
          </a:p>
        </p:txBody>
      </p:sp>
      <p:sp>
        <p:nvSpPr>
          <p:cNvPr id="100" name="Google Shape;100;p19"/>
          <p:cNvSpPr txBox="1"/>
          <p:nvPr>
            <p:ph idx="1" type="body"/>
          </p:nvPr>
        </p:nvSpPr>
        <p:spPr>
          <a:xfrm>
            <a:off x="311700" y="1771275"/>
            <a:ext cx="8520600" cy="27975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lt1"/>
              </a:buClr>
              <a:buSzPts val="1800"/>
              <a:buFont typeface="Montserrat"/>
              <a:buChar char="●"/>
            </a:pPr>
            <a:r>
              <a:rPr b="1" lang="en-GB">
                <a:solidFill>
                  <a:schemeClr val="lt1"/>
                </a:solidFill>
                <a:latin typeface="Montserrat"/>
                <a:ea typeface="Montserrat"/>
                <a:cs typeface="Montserrat"/>
                <a:sym typeface="Montserrat"/>
              </a:rPr>
              <a:t>Dataset for </a:t>
            </a:r>
            <a:r>
              <a:rPr b="1" lang="en-GB">
                <a:solidFill>
                  <a:schemeClr val="lt1"/>
                </a:solidFill>
                <a:latin typeface="Montserrat"/>
                <a:ea typeface="Montserrat"/>
                <a:cs typeface="Montserrat"/>
                <a:sym typeface="Montserrat"/>
              </a:rPr>
              <a:t>Taiwan.</a:t>
            </a:r>
            <a:endParaRPr b="1">
              <a:solidFill>
                <a:schemeClr val="lt1"/>
              </a:solidFill>
              <a:latin typeface="Montserrat"/>
              <a:ea typeface="Montserrat"/>
              <a:cs typeface="Montserrat"/>
              <a:sym typeface="Montserrat"/>
            </a:endParaRPr>
          </a:p>
          <a:p>
            <a:pPr indent="-342900" lvl="0" marL="457200" rtl="0" algn="l">
              <a:spcBef>
                <a:spcPts val="0"/>
              </a:spcBef>
              <a:spcAft>
                <a:spcPts val="0"/>
              </a:spcAft>
              <a:buClr>
                <a:schemeClr val="lt1"/>
              </a:buClr>
              <a:buSzPts val="1800"/>
              <a:buFont typeface="Montserrat"/>
              <a:buChar char="●"/>
            </a:pPr>
            <a:r>
              <a:rPr b="1" lang="en-GB">
                <a:solidFill>
                  <a:schemeClr val="lt1"/>
                </a:solidFill>
                <a:latin typeface="Montserrat"/>
                <a:ea typeface="Montserrat"/>
                <a:cs typeface="Montserrat"/>
                <a:sym typeface="Montserrat"/>
              </a:rPr>
              <a:t>Data for 30000 customers.</a:t>
            </a:r>
            <a:endParaRPr b="1">
              <a:solidFill>
                <a:schemeClr val="lt1"/>
              </a:solidFill>
              <a:latin typeface="Montserrat"/>
              <a:ea typeface="Montserrat"/>
              <a:cs typeface="Montserrat"/>
              <a:sym typeface="Montserrat"/>
            </a:endParaRPr>
          </a:p>
          <a:p>
            <a:pPr indent="-342900" lvl="0" marL="457200" rtl="0" algn="l">
              <a:spcBef>
                <a:spcPts val="0"/>
              </a:spcBef>
              <a:spcAft>
                <a:spcPts val="0"/>
              </a:spcAft>
              <a:buClr>
                <a:schemeClr val="lt1"/>
              </a:buClr>
              <a:buSzPts val="1800"/>
              <a:buFont typeface="Montserrat"/>
              <a:buChar char="●"/>
            </a:pPr>
            <a:r>
              <a:rPr b="1" lang="en-GB">
                <a:solidFill>
                  <a:schemeClr val="lt1"/>
                </a:solidFill>
                <a:latin typeface="Montserrat"/>
                <a:ea typeface="Montserrat"/>
                <a:cs typeface="Montserrat"/>
                <a:sym typeface="Montserrat"/>
              </a:rPr>
              <a:t>6 Months payment and bill data available.</a:t>
            </a:r>
            <a:endParaRPr b="1">
              <a:solidFill>
                <a:schemeClr val="lt1"/>
              </a:solidFill>
              <a:latin typeface="Montserrat"/>
              <a:ea typeface="Montserrat"/>
              <a:cs typeface="Montserrat"/>
              <a:sym typeface="Montserrat"/>
            </a:endParaRPr>
          </a:p>
          <a:p>
            <a:pPr indent="-342900" lvl="0" marL="457200" rtl="0" algn="l">
              <a:spcBef>
                <a:spcPts val="0"/>
              </a:spcBef>
              <a:spcAft>
                <a:spcPts val="0"/>
              </a:spcAft>
              <a:buClr>
                <a:schemeClr val="lt1"/>
              </a:buClr>
              <a:buSzPts val="1800"/>
              <a:buFont typeface="Montserrat"/>
              <a:buChar char="●"/>
            </a:pPr>
            <a:r>
              <a:rPr b="1" lang="en-GB">
                <a:solidFill>
                  <a:schemeClr val="lt1"/>
                </a:solidFill>
                <a:latin typeface="Montserrat"/>
                <a:ea typeface="Montserrat"/>
                <a:cs typeface="Montserrat"/>
                <a:sym typeface="Montserrat"/>
              </a:rPr>
              <a:t>No null data.</a:t>
            </a:r>
            <a:endParaRPr b="1">
              <a:solidFill>
                <a:schemeClr val="lt1"/>
              </a:solidFill>
              <a:latin typeface="Montserrat"/>
              <a:ea typeface="Montserrat"/>
              <a:cs typeface="Montserrat"/>
              <a:sym typeface="Montserrat"/>
            </a:endParaRPr>
          </a:p>
          <a:p>
            <a:pPr indent="-342900" lvl="0" marL="457200" rtl="0" algn="l">
              <a:spcBef>
                <a:spcPts val="0"/>
              </a:spcBef>
              <a:spcAft>
                <a:spcPts val="0"/>
              </a:spcAft>
              <a:buClr>
                <a:schemeClr val="lt1"/>
              </a:buClr>
              <a:buSzPts val="1800"/>
              <a:buFont typeface="Montserrat"/>
              <a:buChar char="●"/>
            </a:pPr>
            <a:r>
              <a:rPr b="1" lang="en-GB">
                <a:solidFill>
                  <a:schemeClr val="lt1"/>
                </a:solidFill>
                <a:latin typeface="Montserrat"/>
                <a:ea typeface="Montserrat"/>
                <a:cs typeface="Montserrat"/>
                <a:sym typeface="Montserrat"/>
              </a:rPr>
              <a:t>9 Categorical variables present.</a:t>
            </a:r>
            <a:endParaRPr b="1">
              <a:solidFill>
                <a:schemeClr val="lt1"/>
              </a:solidFill>
              <a:latin typeface="Montserrat"/>
              <a:ea typeface="Montserrat"/>
              <a:cs typeface="Montserrat"/>
              <a:sym typeface="Montserra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GB" sz="3200">
                <a:latin typeface="Montserrat"/>
                <a:ea typeface="Montserrat"/>
                <a:cs typeface="Montserrat"/>
                <a:sym typeface="Montserrat"/>
              </a:rPr>
              <a:t>Gender Distribution</a:t>
            </a:r>
            <a:endParaRPr/>
          </a:p>
        </p:txBody>
      </p:sp>
      <p:sp>
        <p:nvSpPr>
          <p:cNvPr id="106" name="Google Shape;106;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107" name="Google Shape;107;p20"/>
          <p:cNvPicPr preferRelativeResize="0"/>
          <p:nvPr/>
        </p:nvPicPr>
        <p:blipFill>
          <a:blip r:embed="rId3">
            <a:alphaModFix/>
          </a:blip>
          <a:stretch>
            <a:fillRect/>
          </a:stretch>
        </p:blipFill>
        <p:spPr>
          <a:xfrm>
            <a:off x="1392795" y="1152476"/>
            <a:ext cx="6358404" cy="39910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GB" sz="3200">
                <a:latin typeface="Montserrat"/>
                <a:ea typeface="Montserrat"/>
                <a:cs typeface="Montserrat"/>
                <a:sym typeface="Montserrat"/>
              </a:rPr>
              <a:t>Gender wise defaulters</a:t>
            </a:r>
            <a:endParaRPr b="1" sz="3200">
              <a:latin typeface="Montserrat"/>
              <a:ea typeface="Montserrat"/>
              <a:cs typeface="Montserrat"/>
              <a:sym typeface="Montserrat"/>
            </a:endParaRPr>
          </a:p>
        </p:txBody>
      </p:sp>
      <p:sp>
        <p:nvSpPr>
          <p:cNvPr id="113" name="Google Shape;113;p21"/>
          <p:cNvSpPr txBox="1"/>
          <p:nvPr/>
        </p:nvSpPr>
        <p:spPr>
          <a:xfrm>
            <a:off x="6461125" y="2110050"/>
            <a:ext cx="23403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600">
                <a:solidFill>
                  <a:schemeClr val="lt1"/>
                </a:solidFill>
                <a:latin typeface="Montserrat"/>
                <a:ea typeface="Montserrat"/>
                <a:cs typeface="Montserrat"/>
                <a:sym typeface="Montserrat"/>
              </a:rPr>
              <a:t>30%</a:t>
            </a:r>
            <a:r>
              <a:rPr lang="en-GB" sz="1600">
                <a:solidFill>
                  <a:schemeClr val="lt1"/>
                </a:solidFill>
                <a:latin typeface="Montserrat"/>
                <a:ea typeface="Montserrat"/>
                <a:cs typeface="Montserrat"/>
                <a:sym typeface="Montserrat"/>
              </a:rPr>
              <a:t> of Males and </a:t>
            </a:r>
            <a:r>
              <a:rPr b="1" lang="en-GB" sz="1600">
                <a:solidFill>
                  <a:schemeClr val="lt1"/>
                </a:solidFill>
                <a:latin typeface="Montserrat"/>
                <a:ea typeface="Montserrat"/>
                <a:cs typeface="Montserrat"/>
                <a:sym typeface="Montserrat"/>
              </a:rPr>
              <a:t>26%</a:t>
            </a:r>
            <a:r>
              <a:rPr lang="en-GB" sz="1600">
                <a:solidFill>
                  <a:schemeClr val="lt1"/>
                </a:solidFill>
                <a:latin typeface="Montserrat"/>
                <a:ea typeface="Montserrat"/>
                <a:cs typeface="Montserrat"/>
                <a:sym typeface="Montserrat"/>
              </a:rPr>
              <a:t> of Females are defaulters</a:t>
            </a:r>
            <a:endParaRPr sz="1600">
              <a:solidFill>
                <a:schemeClr val="lt1"/>
              </a:solidFill>
              <a:latin typeface="Montserrat"/>
              <a:ea typeface="Montserrat"/>
              <a:cs typeface="Montserrat"/>
              <a:sym typeface="Montserrat"/>
            </a:endParaRPr>
          </a:p>
        </p:txBody>
      </p:sp>
      <p:pic>
        <p:nvPicPr>
          <p:cNvPr id="114" name="Google Shape;114;p21"/>
          <p:cNvPicPr preferRelativeResize="0"/>
          <p:nvPr/>
        </p:nvPicPr>
        <p:blipFill>
          <a:blip r:embed="rId3">
            <a:alphaModFix/>
          </a:blip>
          <a:stretch>
            <a:fillRect/>
          </a:stretch>
        </p:blipFill>
        <p:spPr>
          <a:xfrm>
            <a:off x="152400" y="1170125"/>
            <a:ext cx="6124575" cy="31527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