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9144000" cy="5143500" type="screen16x9"/>
  <p:notesSz cx="6858000" cy="9144000"/>
  <p:embeddedFontLst>
    <p:embeddedFont>
      <p:font typeface="Montserrat"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63DEFB-6DD7-45DE-9E2B-279CBC2E5E0A}">
  <a:tblStyle styleId="{6563DEFB-6DD7-45DE-9E2B-279CBC2E5E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354"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9746074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82082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d3ef5f8d80_0_3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d3ef5f8d8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583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3ef5f8d8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3ef5f8d8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148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3ef5f8d80_0_4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3ef5f8d8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830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913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54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167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29d141c3b_0_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29d141c3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5759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3ef36ec46_6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d3ef36ec46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856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4fbb4b3f0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4fbb4b3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036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3ef5f8d80_0_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3ef5f8d8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8116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d3ef5f8d80_0_2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d3ef5f8d8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359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challenges-in-representation-learning-facial-expression-recognition-challenge/dat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235475"/>
            <a:ext cx="8512500" cy="4722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700" b="1" dirty="0">
                <a:solidFill>
                  <a:schemeClr val="lt1"/>
                </a:solidFill>
                <a:highlight>
                  <a:schemeClr val="dk2"/>
                </a:highlight>
                <a:latin typeface="Montserrat"/>
                <a:ea typeface="Montserrat"/>
                <a:cs typeface="Montserrat"/>
                <a:sym typeface="Montserrat"/>
              </a:rPr>
              <a:t>Face Emotion Detection System</a:t>
            </a:r>
            <a:endParaRPr sz="3700" b="1" dirty="0">
              <a:solidFill>
                <a:schemeClr val="lt1"/>
              </a:solidFill>
              <a:highlight>
                <a:schemeClr val="dk2"/>
              </a:highlight>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700" b="1" dirty="0">
              <a:solidFill>
                <a:schemeClr val="lt1"/>
              </a:solidFill>
              <a:highlight>
                <a:schemeClr val="dk2"/>
              </a:highlight>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700" b="1" dirty="0">
              <a:solidFill>
                <a:schemeClr val="lt1"/>
              </a:solidFill>
              <a:highlight>
                <a:schemeClr val="dk2"/>
              </a:highlight>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2700" b="1" u="sng" dirty="0">
              <a:solidFill>
                <a:schemeClr val="lt1"/>
              </a:solidFill>
              <a:highlight>
                <a:schemeClr val="dk2"/>
              </a:highlight>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2700" b="1" u="sng" dirty="0">
              <a:solidFill>
                <a:schemeClr val="lt1"/>
              </a:solidFill>
              <a:highlight>
                <a:schemeClr val="dk2"/>
              </a:highlight>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700" b="1" u="sng" dirty="0">
                <a:solidFill>
                  <a:schemeClr val="lt1"/>
                </a:solidFill>
                <a:highlight>
                  <a:schemeClr val="dk2"/>
                </a:highlight>
                <a:latin typeface="Montserrat"/>
                <a:ea typeface="Montserrat"/>
                <a:cs typeface="Montserrat"/>
                <a:sym typeface="Montserrat"/>
              </a:rPr>
              <a:t>Presented By</a:t>
            </a:r>
            <a:endParaRPr sz="49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900" b="1" dirty="0" smtClean="0">
                <a:solidFill>
                  <a:schemeClr val="lt1"/>
                </a:solidFill>
                <a:latin typeface="Montserrat"/>
                <a:ea typeface="Montserrat"/>
                <a:cs typeface="Montserrat"/>
                <a:sym typeface="Montserrat"/>
              </a:rPr>
              <a:t>Kapil Sharma</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56" name="Google Shape;56;p13"/>
          <p:cNvPicPr preferRelativeResize="0"/>
          <p:nvPr/>
        </p:nvPicPr>
        <p:blipFill rotWithShape="1">
          <a:blip r:embed="rId3">
            <a:alphaModFix/>
          </a:blip>
          <a:srcRect t="3007" r="-1265" b="8269"/>
          <a:stretch/>
        </p:blipFill>
        <p:spPr>
          <a:xfrm>
            <a:off x="996844" y="2128665"/>
            <a:ext cx="7609900" cy="1462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86050" y="197150"/>
            <a:ext cx="7558500" cy="621000"/>
          </a:xfrm>
          <a:prstGeom prst="rect">
            <a:avLst/>
          </a:prstGeom>
        </p:spPr>
        <p:txBody>
          <a:bodyPr spcFirstLastPara="1" wrap="square" lIns="91425" tIns="91425" rIns="91425" bIns="91425" anchor="t" anchorCtr="0">
            <a:noAutofit/>
          </a:bodyPr>
          <a:lstStyle/>
          <a:p>
            <a:pPr marL="1371600" lvl="0" indent="457200" algn="l" rtl="0">
              <a:spcBef>
                <a:spcPts val="0"/>
              </a:spcBef>
              <a:spcAft>
                <a:spcPts val="0"/>
              </a:spcAft>
              <a:buNone/>
            </a:pPr>
            <a:r>
              <a:rPr lang="en-GB" b="1"/>
              <a:t>The Challenges</a:t>
            </a:r>
            <a:endParaRPr b="1"/>
          </a:p>
        </p:txBody>
      </p:sp>
      <p:sp>
        <p:nvSpPr>
          <p:cNvPr id="132" name="Google Shape;132;p23"/>
          <p:cNvSpPr txBox="1">
            <a:spLocks noGrp="1"/>
          </p:cNvSpPr>
          <p:nvPr>
            <p:ph type="body" idx="1"/>
          </p:nvPr>
        </p:nvSpPr>
        <p:spPr>
          <a:xfrm>
            <a:off x="311700" y="818150"/>
            <a:ext cx="8520600" cy="4114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Version Constraint</a:t>
            </a:r>
            <a:endParaRPr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Space Constraint</a:t>
            </a:r>
            <a:endParaRPr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Deployment Constraint</a:t>
            </a:r>
            <a:endParaRPr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System Constraint</a:t>
            </a:r>
            <a:endParaRPr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Time Constraint</a:t>
            </a:r>
            <a:endParaRPr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1371600" lvl="0" indent="457200" algn="l" rtl="0">
              <a:spcBef>
                <a:spcPts val="0"/>
              </a:spcBef>
              <a:spcAft>
                <a:spcPts val="0"/>
              </a:spcAft>
              <a:buNone/>
            </a:pPr>
            <a:r>
              <a:rPr lang="en-GB" b="1">
                <a:latin typeface="Montserrat"/>
                <a:ea typeface="Montserrat"/>
                <a:cs typeface="Montserrat"/>
                <a:sym typeface="Montserrat"/>
              </a:rPr>
              <a:t>Acknowledgement</a:t>
            </a:r>
            <a:endParaRPr b="1">
              <a:latin typeface="Montserrat"/>
              <a:ea typeface="Montserrat"/>
              <a:cs typeface="Montserrat"/>
              <a:sym typeface="Montserrat"/>
            </a:endParaRPr>
          </a:p>
        </p:txBody>
      </p:sp>
      <p:sp>
        <p:nvSpPr>
          <p:cNvPr id="138" name="Google Shape;138;p24"/>
          <p:cNvSpPr txBox="1">
            <a:spLocks noGrp="1"/>
          </p:cNvSpPr>
          <p:nvPr>
            <p:ph type="body" idx="1"/>
          </p:nvPr>
        </p:nvSpPr>
        <p:spPr>
          <a:xfrm>
            <a:off x="311700" y="1152475"/>
            <a:ext cx="8520600" cy="3755700"/>
          </a:xfrm>
          <a:prstGeom prst="rect">
            <a:avLst/>
          </a:prstGeom>
        </p:spPr>
        <p:txBody>
          <a:bodyPr spcFirstLastPara="1" wrap="square" lIns="91425" tIns="91425" rIns="91425" bIns="91425" anchor="t" anchorCtr="0">
            <a:noAutofit/>
          </a:bodyPr>
          <a:lstStyle/>
          <a:p>
            <a:pPr marL="0" lvl="0" indent="0" algn="l" rtl="0">
              <a:lnSpc>
                <a:spcPct val="136363"/>
              </a:lnSpc>
              <a:spcBef>
                <a:spcPts val="0"/>
              </a:spcBef>
              <a:spcAft>
                <a:spcPts val="0"/>
              </a:spcAft>
              <a:buNone/>
            </a:pPr>
            <a:r>
              <a:rPr lang="en-GB" sz="1500" b="1" dirty="0">
                <a:solidFill>
                  <a:schemeClr val="lt1"/>
                </a:solidFill>
                <a:latin typeface="Montserrat"/>
                <a:ea typeface="Montserrat"/>
                <a:cs typeface="Montserrat"/>
                <a:sym typeface="Montserrat"/>
              </a:rPr>
              <a:t>I would like to express my special thanks of gratitude to our Mentor </a:t>
            </a:r>
            <a:r>
              <a:rPr lang="en-GB" sz="1500" b="1" dirty="0" smtClean="0">
                <a:solidFill>
                  <a:schemeClr val="lt1"/>
                </a:solidFill>
                <a:latin typeface="Montserrat"/>
                <a:ea typeface="Montserrat"/>
                <a:cs typeface="Montserrat"/>
                <a:sym typeface="Montserrat"/>
              </a:rPr>
              <a:t> </a:t>
            </a:r>
            <a:r>
              <a:rPr lang="en-GB" sz="1500" b="1" dirty="0">
                <a:solidFill>
                  <a:schemeClr val="lt1"/>
                </a:solidFill>
                <a:latin typeface="Montserrat"/>
                <a:ea typeface="Montserrat"/>
                <a:cs typeface="Montserrat"/>
                <a:sym typeface="Montserrat"/>
              </a:rPr>
              <a:t>helped us in doing a lot of Research and </a:t>
            </a:r>
            <a:r>
              <a:rPr lang="en-GB" sz="1500" b="1" dirty="0" err="1">
                <a:solidFill>
                  <a:schemeClr val="lt1"/>
                </a:solidFill>
                <a:latin typeface="Montserrat"/>
                <a:ea typeface="Montserrat"/>
                <a:cs typeface="Montserrat"/>
                <a:sym typeface="Montserrat"/>
              </a:rPr>
              <a:t>i</a:t>
            </a:r>
            <a:r>
              <a:rPr lang="en-GB" sz="1500" b="1" dirty="0">
                <a:solidFill>
                  <a:schemeClr val="lt1"/>
                </a:solidFill>
                <a:latin typeface="Montserrat"/>
                <a:ea typeface="Montserrat"/>
                <a:cs typeface="Montserrat"/>
                <a:sym typeface="Montserrat"/>
              </a:rPr>
              <a:t> came to know about so many new things I am really thankful to her . Secondly </a:t>
            </a:r>
            <a:r>
              <a:rPr lang="en-GB" sz="1500" b="1" dirty="0" err="1">
                <a:solidFill>
                  <a:schemeClr val="lt1"/>
                </a:solidFill>
                <a:latin typeface="Montserrat"/>
                <a:ea typeface="Montserrat"/>
                <a:cs typeface="Montserrat"/>
                <a:sym typeface="Montserrat"/>
              </a:rPr>
              <a:t>i</a:t>
            </a:r>
            <a:r>
              <a:rPr lang="en-GB" sz="1500" b="1" dirty="0">
                <a:solidFill>
                  <a:schemeClr val="lt1"/>
                </a:solidFill>
                <a:latin typeface="Montserrat"/>
                <a:ea typeface="Montserrat"/>
                <a:cs typeface="Montserrat"/>
                <a:sym typeface="Montserrat"/>
              </a:rPr>
              <a:t> would also like to </a:t>
            </a:r>
            <a:r>
              <a:rPr lang="en-GB" sz="1500" b="1" dirty="0" smtClean="0">
                <a:solidFill>
                  <a:schemeClr val="lt1"/>
                </a:solidFill>
                <a:latin typeface="Montserrat"/>
                <a:ea typeface="Montserrat"/>
                <a:cs typeface="Montserrat"/>
                <a:sym typeface="Montserrat"/>
              </a:rPr>
              <a:t>thank my team </a:t>
            </a:r>
            <a:r>
              <a:rPr lang="en-GB" sz="1500" b="1" dirty="0">
                <a:solidFill>
                  <a:schemeClr val="lt1"/>
                </a:solidFill>
                <a:latin typeface="Montserrat"/>
                <a:ea typeface="Montserrat"/>
                <a:cs typeface="Montserrat"/>
                <a:sym typeface="Montserrat"/>
              </a:rPr>
              <a:t>members who helped me a lot in finalizing this project within the limited time frame.</a:t>
            </a:r>
            <a:endParaRPr sz="1500" b="1" dirty="0">
              <a:solidFill>
                <a:schemeClr val="lt1"/>
              </a:solidFill>
              <a:latin typeface="Montserrat"/>
              <a:ea typeface="Montserrat"/>
              <a:cs typeface="Montserrat"/>
              <a:sym typeface="Montserrat"/>
            </a:endParaRPr>
          </a:p>
          <a:p>
            <a:pPr marL="0" lvl="0" indent="0" algn="l" rtl="0">
              <a:spcBef>
                <a:spcPts val="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225500" y="57475"/>
            <a:ext cx="8711100" cy="5244000"/>
          </a:xfrm>
          <a:prstGeom prst="rect">
            <a:avLst/>
          </a:prstGeom>
        </p:spPr>
        <p:txBody>
          <a:bodyPr spcFirstLastPara="1" wrap="square" lIns="91425" tIns="91425" rIns="91425" bIns="91425" anchor="t" anchorCtr="0">
            <a:noAutofit/>
          </a:bodyPr>
          <a:lstStyle/>
          <a:p>
            <a:pPr marL="1828800" lvl="0" indent="457200" algn="l" rtl="0">
              <a:spcBef>
                <a:spcPts val="0"/>
              </a:spcBef>
              <a:spcAft>
                <a:spcPts val="0"/>
              </a:spcAft>
              <a:buNone/>
            </a:pPr>
            <a:r>
              <a:rPr lang="en-GB" sz="4800" b="1">
                <a:latin typeface="Montserrat"/>
                <a:ea typeface="Montserrat"/>
                <a:cs typeface="Montserrat"/>
                <a:sym typeface="Montserrat"/>
              </a:rPr>
              <a:t>Thank You</a:t>
            </a:r>
            <a:endParaRPr sz="4800" b="1">
              <a:latin typeface="Montserrat"/>
              <a:ea typeface="Montserrat"/>
              <a:cs typeface="Montserrat"/>
              <a:sym typeface="Montserrat"/>
            </a:endParaRPr>
          </a:p>
        </p:txBody>
      </p:sp>
      <p:sp>
        <p:nvSpPr>
          <p:cNvPr id="144" name="Google Shape;144;p25"/>
          <p:cNvSpPr txBox="1">
            <a:spLocks noGrp="1"/>
          </p:cNvSpPr>
          <p:nvPr>
            <p:ph type="body" idx="1"/>
          </p:nvPr>
        </p:nvSpPr>
        <p:spPr>
          <a:xfrm>
            <a:off x="225500" y="18850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5" name="Google Shape;145;p25"/>
          <p:cNvPicPr preferRelativeResize="0"/>
          <p:nvPr/>
        </p:nvPicPr>
        <p:blipFill>
          <a:blip r:embed="rId3">
            <a:alphaModFix/>
          </a:blip>
          <a:stretch>
            <a:fillRect/>
          </a:stretch>
        </p:blipFill>
        <p:spPr>
          <a:xfrm>
            <a:off x="1091926" y="1471475"/>
            <a:ext cx="6867575" cy="3488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63800" y="717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Montserrat"/>
                <a:ea typeface="Montserrat"/>
                <a:cs typeface="Montserrat"/>
                <a:sym typeface="Montserrat"/>
              </a:rPr>
              <a:t>Content</a:t>
            </a:r>
            <a:endParaRPr b="1">
              <a:latin typeface="Montserrat"/>
              <a:ea typeface="Montserrat"/>
              <a:cs typeface="Montserrat"/>
              <a:sym typeface="Montserrat"/>
            </a:endParaRPr>
          </a:p>
        </p:txBody>
      </p:sp>
      <p:sp>
        <p:nvSpPr>
          <p:cNvPr id="62" name="Google Shape;62;p14"/>
          <p:cNvSpPr txBox="1">
            <a:spLocks noGrp="1"/>
          </p:cNvSpPr>
          <p:nvPr>
            <p:ph type="body" idx="1"/>
          </p:nvPr>
        </p:nvSpPr>
        <p:spPr>
          <a:xfrm>
            <a:off x="285050" y="582525"/>
            <a:ext cx="5577300" cy="4560900"/>
          </a:xfrm>
          <a:prstGeom prst="rect">
            <a:avLst/>
          </a:prstGeom>
        </p:spPr>
        <p:txBody>
          <a:bodyPr spcFirstLastPara="1" wrap="square" lIns="91425" tIns="91425" rIns="91425" bIns="91425" anchor="t" anchorCtr="0">
            <a:noAutofit/>
          </a:bodyPr>
          <a:lstStyle/>
          <a:p>
            <a:pPr marL="457200" lvl="0" indent="-336550" algn="l" rtl="0">
              <a:lnSpc>
                <a:spcPct val="135714"/>
              </a:lnSpc>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The Problem Statement</a:t>
            </a:r>
            <a:endParaRPr sz="1700" b="1">
              <a:solidFill>
                <a:schemeClr val="lt1"/>
              </a:solidFill>
              <a:highlight>
                <a:srgbClr val="FFFFFF"/>
              </a:highlight>
              <a:latin typeface="Montserrat"/>
              <a:ea typeface="Montserrat"/>
              <a:cs typeface="Montserrat"/>
              <a:sym typeface="Montserrat"/>
            </a:endParaRPr>
          </a:p>
          <a:p>
            <a:pPr marL="457200" lvl="0" indent="0" algn="l" rtl="0">
              <a:lnSpc>
                <a:spcPct val="135714"/>
              </a:lnSpc>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lnSpc>
                <a:spcPct val="135714"/>
              </a:lnSpc>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Data Preparation and Understand the Data</a:t>
            </a:r>
            <a:endParaRPr sz="1700" b="1">
              <a:solidFill>
                <a:schemeClr val="lt1"/>
              </a:solidFill>
              <a:highlight>
                <a:srgbClr val="FFFFFF"/>
              </a:highlight>
              <a:latin typeface="Montserrat"/>
              <a:ea typeface="Montserrat"/>
              <a:cs typeface="Montserrat"/>
              <a:sym typeface="Montserrat"/>
            </a:endParaRPr>
          </a:p>
          <a:p>
            <a:pPr marL="457200" lvl="0" indent="0" algn="l" rtl="0">
              <a:lnSpc>
                <a:spcPct val="135714"/>
              </a:lnSpc>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lnSpc>
                <a:spcPct val="135714"/>
              </a:lnSpc>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Selection of Model</a:t>
            </a:r>
            <a:endParaRPr sz="1700" b="1">
              <a:solidFill>
                <a:schemeClr val="lt1"/>
              </a:solidFill>
              <a:highlight>
                <a:srgbClr val="FFFFFF"/>
              </a:highlight>
              <a:latin typeface="Montserrat"/>
              <a:ea typeface="Montserrat"/>
              <a:cs typeface="Montserrat"/>
              <a:sym typeface="Montserrat"/>
            </a:endParaRPr>
          </a:p>
          <a:p>
            <a:pPr marL="457200" lvl="0" indent="0" algn="l" rtl="0">
              <a:lnSpc>
                <a:spcPct val="135714"/>
              </a:lnSpc>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lnSpc>
                <a:spcPct val="135714"/>
              </a:lnSpc>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Train the Model</a:t>
            </a:r>
            <a:endParaRPr sz="1700" b="1">
              <a:solidFill>
                <a:schemeClr val="lt1"/>
              </a:solidFill>
              <a:highlight>
                <a:srgbClr val="FFFFFF"/>
              </a:highlight>
              <a:latin typeface="Montserrat"/>
              <a:ea typeface="Montserrat"/>
              <a:cs typeface="Montserrat"/>
              <a:sym typeface="Montserrat"/>
            </a:endParaRPr>
          </a:p>
          <a:p>
            <a:pPr marL="457200" lvl="0" indent="0" algn="l" rtl="0">
              <a:lnSpc>
                <a:spcPct val="135714"/>
              </a:lnSpc>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lnSpc>
                <a:spcPct val="135714"/>
              </a:lnSpc>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Test the model </a:t>
            </a:r>
            <a:endParaRPr sz="1700" b="1">
              <a:solidFill>
                <a:schemeClr val="lt1"/>
              </a:solidFill>
              <a:highlight>
                <a:srgbClr val="FFFFFF"/>
              </a:highlight>
              <a:latin typeface="Montserrat"/>
              <a:ea typeface="Montserrat"/>
              <a:cs typeface="Montserrat"/>
              <a:sym typeface="Montserrat"/>
            </a:endParaRPr>
          </a:p>
          <a:p>
            <a:pPr marL="457200" lvl="0" indent="0" algn="l" rtl="0">
              <a:lnSpc>
                <a:spcPct val="135714"/>
              </a:lnSpc>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lnSpc>
                <a:spcPct val="135714"/>
              </a:lnSpc>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Deployment of  model</a:t>
            </a:r>
            <a:endParaRPr sz="1700" b="1">
              <a:solidFill>
                <a:schemeClr val="lt1"/>
              </a:solidFill>
              <a:highlight>
                <a:srgbClr val="FFFFFF"/>
              </a:highlight>
              <a:latin typeface="Montserrat"/>
              <a:ea typeface="Montserrat"/>
              <a:cs typeface="Montserrat"/>
              <a:sym typeface="Montserrat"/>
            </a:endParaRPr>
          </a:p>
          <a:p>
            <a:pPr marL="457200" lvl="0" indent="0" algn="l" rtl="0">
              <a:lnSpc>
                <a:spcPct val="135714"/>
              </a:lnSpc>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lnSpc>
                <a:spcPct val="135714"/>
              </a:lnSpc>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Challenges</a:t>
            </a:r>
            <a:endParaRPr sz="1700" b="1">
              <a:solidFill>
                <a:schemeClr val="lt1"/>
              </a:solidFill>
              <a:highlight>
                <a:srgbClr val="FFFFFF"/>
              </a:highlight>
              <a:latin typeface="Montserrat"/>
              <a:ea typeface="Montserrat"/>
              <a:cs typeface="Montserrat"/>
              <a:sym typeface="Montserrat"/>
            </a:endParaRPr>
          </a:p>
        </p:txBody>
      </p:sp>
      <p:pic>
        <p:nvPicPr>
          <p:cNvPr id="63" name="Google Shape;63;p14"/>
          <p:cNvPicPr preferRelativeResize="0"/>
          <p:nvPr/>
        </p:nvPicPr>
        <p:blipFill>
          <a:blip r:embed="rId3">
            <a:alphaModFix/>
          </a:blip>
          <a:stretch>
            <a:fillRect/>
          </a:stretch>
        </p:blipFill>
        <p:spPr>
          <a:xfrm>
            <a:off x="6014600" y="483350"/>
            <a:ext cx="2946250" cy="4387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875400" y="271500"/>
            <a:ext cx="7509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Montserrat"/>
                <a:ea typeface="Montserrat"/>
                <a:cs typeface="Montserrat"/>
                <a:sym typeface="Montserrat"/>
              </a:rPr>
              <a:t>Problem Statements</a:t>
            </a:r>
            <a:endParaRPr b="1">
              <a:latin typeface="Montserrat"/>
              <a:ea typeface="Montserrat"/>
              <a:cs typeface="Montserrat"/>
              <a:sym typeface="Montserrat"/>
            </a:endParaRPr>
          </a:p>
        </p:txBody>
      </p:sp>
      <p:sp>
        <p:nvSpPr>
          <p:cNvPr id="69" name="Google Shape;69;p15"/>
          <p:cNvSpPr txBox="1">
            <a:spLocks noGrp="1"/>
          </p:cNvSpPr>
          <p:nvPr>
            <p:ph type="body" idx="1"/>
          </p:nvPr>
        </p:nvSpPr>
        <p:spPr>
          <a:xfrm>
            <a:off x="162975" y="941950"/>
            <a:ext cx="8822700" cy="4015500"/>
          </a:xfrm>
          <a:prstGeom prst="rect">
            <a:avLst/>
          </a:prstGeom>
        </p:spPr>
        <p:txBody>
          <a:bodyPr spcFirstLastPara="1" wrap="square" lIns="91425" tIns="91425" rIns="91425" bIns="91425" anchor="t" anchorCtr="0">
            <a:noAutofit/>
          </a:bodyPr>
          <a:lstStyle/>
          <a:p>
            <a:pPr marL="0" lvl="0" indent="0" algn="l" rtl="0">
              <a:lnSpc>
                <a:spcPct val="145606"/>
              </a:lnSpc>
              <a:spcBef>
                <a:spcPts val="0"/>
              </a:spcBef>
              <a:spcAft>
                <a:spcPts val="0"/>
              </a:spcAft>
              <a:buNone/>
            </a:pPr>
            <a:r>
              <a:rPr lang="en-GB" sz="1500" b="1">
                <a:solidFill>
                  <a:schemeClr val="lt1"/>
                </a:solidFill>
                <a:highlight>
                  <a:srgbClr val="FFFFFF"/>
                </a:highlight>
                <a:latin typeface="Montserrat"/>
                <a:ea typeface="Montserrat"/>
                <a:cs typeface="Montserrat"/>
                <a:sym typeface="Montserrat"/>
              </a:rPr>
              <a:t>Face detection has been around for ages. Taking a step forward, human emotion displayed by face and felt by brain, captured in either video, electric signal (EEG) or image form can be approximated. Human emotion detection is the need of the hour so that modern artificial intelligent systems can emulate and gauge reactions from face. This can be helpful to make informed decisions be it regarding identification of intent, promotion of offers or security related threats. Recognizing emotions from images or video is a trivial task for human eye, but proves to be very challenging for machines and requires many image processing techniques for feature extraction. Several machine learning algorithms are suitable for this job. Any detection or recognition by machine learning requires training algorithm and then testing them on a suitable dataset.</a:t>
            </a:r>
            <a:endParaRPr sz="15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210700" y="147575"/>
            <a:ext cx="8265000" cy="732300"/>
          </a:xfrm>
          <a:prstGeom prst="rect">
            <a:avLst/>
          </a:prstGeom>
        </p:spPr>
        <p:txBody>
          <a:bodyPr spcFirstLastPara="1" wrap="square" lIns="91425" tIns="91425" rIns="91425" bIns="91425" anchor="t" anchorCtr="0">
            <a:noAutofit/>
          </a:bodyPr>
          <a:lstStyle/>
          <a:p>
            <a:pPr marL="457200" lvl="0" indent="0" algn="l" rtl="0">
              <a:lnSpc>
                <a:spcPct val="135714"/>
              </a:lnSpc>
              <a:spcBef>
                <a:spcPts val="0"/>
              </a:spcBef>
              <a:spcAft>
                <a:spcPts val="0"/>
              </a:spcAft>
              <a:buNone/>
            </a:pPr>
            <a:r>
              <a:rPr lang="en-GB" sz="1700" b="1">
                <a:highlight>
                  <a:srgbClr val="FFFFFF"/>
                </a:highlight>
                <a:latin typeface="Montserrat"/>
                <a:ea typeface="Montserrat"/>
                <a:cs typeface="Montserrat"/>
                <a:sym typeface="Montserrat"/>
              </a:rPr>
              <a:t>                                 </a:t>
            </a:r>
            <a:r>
              <a:rPr lang="en-GB" b="1">
                <a:highlight>
                  <a:srgbClr val="FFFFFF"/>
                </a:highlight>
                <a:latin typeface="Montserrat"/>
                <a:ea typeface="Montserrat"/>
                <a:cs typeface="Montserrat"/>
                <a:sym typeface="Montserrat"/>
              </a:rPr>
              <a:t>Data Preparation</a:t>
            </a:r>
            <a:endParaRPr sz="3900" b="1">
              <a:latin typeface="Montserrat"/>
              <a:ea typeface="Montserrat"/>
              <a:cs typeface="Montserrat"/>
              <a:sym typeface="Montserrat"/>
            </a:endParaRPr>
          </a:p>
        </p:txBody>
      </p:sp>
      <p:sp>
        <p:nvSpPr>
          <p:cNvPr id="75" name="Google Shape;75;p16"/>
          <p:cNvSpPr txBox="1">
            <a:spLocks noGrp="1"/>
          </p:cNvSpPr>
          <p:nvPr>
            <p:ph type="body" idx="1"/>
          </p:nvPr>
        </p:nvSpPr>
        <p:spPr>
          <a:xfrm>
            <a:off x="148725" y="819425"/>
            <a:ext cx="8824500" cy="42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dk1"/>
                </a:solidFill>
                <a:latin typeface="Montserrat"/>
                <a:ea typeface="Montserrat"/>
                <a:cs typeface="Montserrat"/>
                <a:sym typeface="Montserrat"/>
              </a:rPr>
              <a:t>Data set name</a:t>
            </a:r>
            <a:r>
              <a:rPr lang="en-GB" sz="1600" b="1">
                <a:solidFill>
                  <a:schemeClr val="lt1"/>
                </a:solidFill>
                <a:latin typeface="Montserrat"/>
                <a:ea typeface="Montserrat"/>
                <a:cs typeface="Montserrat"/>
                <a:sym typeface="Montserrat"/>
              </a:rPr>
              <a:t>-- Kaggle fer-2013</a:t>
            </a: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600" b="1">
                <a:solidFill>
                  <a:schemeClr val="dk1"/>
                </a:solidFill>
                <a:highlight>
                  <a:srgbClr val="FFFFFF"/>
                </a:highlight>
                <a:latin typeface="Montserrat"/>
                <a:ea typeface="Montserrat"/>
                <a:cs typeface="Montserrat"/>
                <a:sym typeface="Montserrat"/>
              </a:rPr>
              <a:t>Link:-</a:t>
            </a:r>
            <a:r>
              <a:rPr lang="en-GB" sz="1600" b="1">
                <a:solidFill>
                  <a:srgbClr val="FFFFFE"/>
                </a:solidFill>
                <a:highlight>
                  <a:srgbClr val="FFFFFF"/>
                </a:highlight>
                <a:latin typeface="Montserrat"/>
                <a:ea typeface="Montserrat"/>
                <a:cs typeface="Montserrat"/>
                <a:sym typeface="Montserrat"/>
              </a:rPr>
              <a:t> </a:t>
            </a:r>
            <a:r>
              <a:rPr lang="en-GB" b="1">
                <a:solidFill>
                  <a:schemeClr val="lt1"/>
                </a:solidFill>
                <a:highlight>
                  <a:srgbClr val="FFFFFE"/>
                </a:highlight>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https://www.kaggle.com/c/challenges-in-representation-learning-facial-expression-recognition-challenge/data</a:t>
            </a:r>
            <a:r>
              <a:rPr lang="en-GB" sz="1200">
                <a:solidFill>
                  <a:schemeClr val="lt1"/>
                </a:solidFill>
                <a:highlight>
                  <a:srgbClr val="FFFFFE"/>
                </a:highlight>
              </a:rPr>
              <a:t>.</a:t>
            </a:r>
            <a:endParaRPr sz="1600" b="1">
              <a:solidFill>
                <a:schemeClr val="lt1"/>
              </a:solidFill>
              <a:highlight>
                <a:srgbClr val="FFFFFE"/>
              </a:highlight>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600" b="1">
                <a:solidFill>
                  <a:schemeClr val="dk1"/>
                </a:solidFill>
                <a:highlight>
                  <a:srgbClr val="FFFFFF"/>
                </a:highlight>
                <a:latin typeface="Montserrat"/>
                <a:ea typeface="Montserrat"/>
                <a:cs typeface="Montserrat"/>
                <a:sym typeface="Montserrat"/>
              </a:rPr>
              <a:t>Shape</a:t>
            </a:r>
            <a:r>
              <a:rPr lang="en-GB" sz="1600" b="1">
                <a:solidFill>
                  <a:schemeClr val="accent2"/>
                </a:solidFill>
                <a:highlight>
                  <a:srgbClr val="FFFFFF"/>
                </a:highlight>
                <a:latin typeface="Montserrat"/>
                <a:ea typeface="Montserrat"/>
                <a:cs typeface="Montserrat"/>
                <a:sym typeface="Montserrat"/>
              </a:rPr>
              <a:t>--</a:t>
            </a:r>
            <a:endParaRPr sz="1600" b="1">
              <a:solidFill>
                <a:schemeClr val="accent2"/>
              </a:solidFill>
              <a:highlight>
                <a:srgbClr val="FFFFFF"/>
              </a:highlight>
              <a:latin typeface="Montserrat"/>
              <a:ea typeface="Montserrat"/>
              <a:cs typeface="Montserrat"/>
              <a:sym typeface="Montserrat"/>
            </a:endParaRPr>
          </a:p>
          <a:p>
            <a:pPr marL="457200" lvl="0" indent="-330200" algn="l" rtl="0">
              <a:lnSpc>
                <a:spcPct val="135714"/>
              </a:lnSpc>
              <a:spcBef>
                <a:spcPts val="0"/>
              </a:spcBef>
              <a:spcAft>
                <a:spcPts val="0"/>
              </a:spcAft>
              <a:buClr>
                <a:schemeClr val="lt1"/>
              </a:buClr>
              <a:buSzPts val="1600"/>
              <a:buFont typeface="Roboto"/>
              <a:buChar char="●"/>
            </a:pPr>
            <a:r>
              <a:rPr lang="en-GB" sz="1600" b="1">
                <a:solidFill>
                  <a:schemeClr val="lt1"/>
                </a:solidFill>
                <a:highlight>
                  <a:srgbClr val="FFFFFF"/>
                </a:highlight>
                <a:latin typeface="Montserrat"/>
                <a:ea typeface="Montserrat"/>
                <a:cs typeface="Montserrat"/>
                <a:sym typeface="Montserrat"/>
              </a:rPr>
              <a:t>35,775 images belonging to 7 classes</a:t>
            </a:r>
            <a:r>
              <a:rPr lang="en-GB" sz="1600" b="1">
                <a:solidFill>
                  <a:schemeClr val="lt1"/>
                </a:solidFill>
                <a:highlight>
                  <a:srgbClr val="FFFFFE"/>
                </a:highlight>
                <a:latin typeface="Montserrat"/>
                <a:ea typeface="Montserrat"/>
                <a:cs typeface="Montserrat"/>
                <a:sym typeface="Montserrat"/>
              </a:rPr>
              <a:t>  </a:t>
            </a:r>
            <a:r>
              <a:rPr lang="en-GB" sz="1050">
                <a:solidFill>
                  <a:srgbClr val="000000"/>
                </a:solidFill>
                <a:highlight>
                  <a:srgbClr val="FFFFFE"/>
                </a:highlight>
                <a:latin typeface="Courier New"/>
                <a:ea typeface="Courier New"/>
                <a:cs typeface="Courier New"/>
                <a:sym typeface="Courier New"/>
              </a:rPr>
              <a:t>                           </a:t>
            </a:r>
            <a:endParaRPr sz="1600" b="1">
              <a:solidFill>
                <a:schemeClr val="lt1"/>
              </a:solidFill>
              <a:highlight>
                <a:srgbClr val="FFFFFF"/>
              </a:highlight>
              <a:latin typeface="Montserrat"/>
              <a:ea typeface="Montserrat"/>
              <a:cs typeface="Montserrat"/>
              <a:sym typeface="Montserrat"/>
            </a:endParaRPr>
          </a:p>
          <a:p>
            <a:pPr marL="0" lvl="0" indent="0" algn="l" rtl="0">
              <a:lnSpc>
                <a:spcPct val="135714"/>
              </a:lnSpc>
              <a:spcBef>
                <a:spcPts val="0"/>
              </a:spcBef>
              <a:spcAft>
                <a:spcPts val="0"/>
              </a:spcAft>
              <a:buNone/>
            </a:pPr>
            <a:endParaRPr sz="1600">
              <a:solidFill>
                <a:srgbClr val="A31515"/>
              </a:solidFill>
              <a:highlight>
                <a:srgbClr val="FFFFFE"/>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237325" y="197150"/>
            <a:ext cx="81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Montserrat"/>
                <a:ea typeface="Montserrat"/>
                <a:cs typeface="Montserrat"/>
                <a:sym typeface="Montserrat"/>
              </a:rPr>
              <a:t>                       </a:t>
            </a:r>
            <a:r>
              <a:rPr lang="en-GB" b="1">
                <a:latin typeface="Montserrat"/>
                <a:ea typeface="Montserrat"/>
                <a:cs typeface="Montserrat"/>
                <a:sym typeface="Montserrat"/>
              </a:rPr>
              <a:t> Understand the Data</a:t>
            </a:r>
            <a:endParaRPr b="1">
              <a:latin typeface="Montserrat"/>
              <a:ea typeface="Montserrat"/>
              <a:cs typeface="Montserrat"/>
              <a:sym typeface="Montserrat"/>
            </a:endParaRPr>
          </a:p>
        </p:txBody>
      </p:sp>
      <p:sp>
        <p:nvSpPr>
          <p:cNvPr id="81" name="Google Shape;81;p17"/>
          <p:cNvSpPr txBox="1">
            <a:spLocks noGrp="1"/>
          </p:cNvSpPr>
          <p:nvPr>
            <p:ph type="body" idx="1"/>
          </p:nvPr>
        </p:nvSpPr>
        <p:spPr>
          <a:xfrm>
            <a:off x="311700" y="867575"/>
            <a:ext cx="8520600" cy="40899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600" b="1">
                <a:solidFill>
                  <a:schemeClr val="lt1"/>
                </a:solidFill>
                <a:highlight>
                  <a:srgbClr val="FFFFFE"/>
                </a:highlight>
                <a:latin typeface="Montserrat"/>
                <a:ea typeface="Montserrat"/>
                <a:cs typeface="Montserrat"/>
                <a:sym typeface="Montserrat"/>
              </a:rPr>
              <a:t>0</a:t>
            </a:r>
            <a:r>
              <a:rPr lang="en-GB" sz="1600" b="1">
                <a:solidFill>
                  <a:schemeClr val="dk1"/>
                </a:solidFill>
                <a:highlight>
                  <a:srgbClr val="FFFFFE"/>
                </a:highlight>
                <a:latin typeface="Montserrat"/>
                <a:ea typeface="Montserrat"/>
                <a:cs typeface="Montserrat"/>
                <a:sym typeface="Montserrat"/>
              </a:rPr>
              <a:t>:anger</a:t>
            </a:r>
            <a:endParaRPr sz="1600" b="1">
              <a:solidFill>
                <a:schemeClr val="dk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600" b="1">
                <a:solidFill>
                  <a:schemeClr val="lt1"/>
                </a:solidFill>
                <a:highlight>
                  <a:srgbClr val="FFFFFE"/>
                </a:highlight>
                <a:latin typeface="Montserrat"/>
                <a:ea typeface="Montserrat"/>
                <a:cs typeface="Montserrat"/>
                <a:sym typeface="Montserrat"/>
              </a:rPr>
              <a:t>1</a:t>
            </a:r>
            <a:r>
              <a:rPr lang="en-GB" sz="1600" b="1">
                <a:solidFill>
                  <a:schemeClr val="dk1"/>
                </a:solidFill>
                <a:highlight>
                  <a:srgbClr val="FFFFFE"/>
                </a:highlight>
                <a:latin typeface="Montserrat"/>
                <a:ea typeface="Montserrat"/>
                <a:cs typeface="Montserrat"/>
                <a:sym typeface="Montserrat"/>
              </a:rPr>
              <a:t>:disgust </a:t>
            </a:r>
            <a:endParaRPr sz="16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600" b="1">
                <a:solidFill>
                  <a:schemeClr val="lt1"/>
                </a:solidFill>
                <a:highlight>
                  <a:srgbClr val="FFFFFE"/>
                </a:highlight>
                <a:latin typeface="Montserrat"/>
                <a:ea typeface="Montserrat"/>
                <a:cs typeface="Montserrat"/>
                <a:sym typeface="Montserrat"/>
              </a:rPr>
              <a:t>2</a:t>
            </a:r>
            <a:r>
              <a:rPr lang="en-GB" sz="1600" b="1">
                <a:solidFill>
                  <a:schemeClr val="dk1"/>
                </a:solidFill>
                <a:highlight>
                  <a:srgbClr val="FFFFFE"/>
                </a:highlight>
                <a:latin typeface="Montserrat"/>
                <a:ea typeface="Montserrat"/>
                <a:cs typeface="Montserrat"/>
                <a:sym typeface="Montserrat"/>
              </a:rPr>
              <a:t>:fear </a:t>
            </a:r>
            <a:endParaRPr sz="16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600" b="1">
                <a:solidFill>
                  <a:schemeClr val="lt1"/>
                </a:solidFill>
                <a:highlight>
                  <a:srgbClr val="FFFFFE"/>
                </a:highlight>
                <a:latin typeface="Montserrat"/>
                <a:ea typeface="Montserrat"/>
                <a:cs typeface="Montserrat"/>
                <a:sym typeface="Montserrat"/>
              </a:rPr>
              <a:t>3</a:t>
            </a:r>
            <a:r>
              <a:rPr lang="en-GB" sz="1600" b="1">
                <a:solidFill>
                  <a:schemeClr val="dk1"/>
                </a:solidFill>
                <a:highlight>
                  <a:srgbClr val="FFFFFE"/>
                </a:highlight>
                <a:latin typeface="Montserrat"/>
                <a:ea typeface="Montserrat"/>
                <a:cs typeface="Montserrat"/>
                <a:sym typeface="Montserrat"/>
              </a:rPr>
              <a:t>:happiness</a:t>
            </a:r>
            <a:endParaRPr sz="16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600" b="1">
                <a:solidFill>
                  <a:schemeClr val="lt1"/>
                </a:solidFill>
                <a:highlight>
                  <a:srgbClr val="FFFFFE"/>
                </a:highlight>
                <a:latin typeface="Montserrat"/>
                <a:ea typeface="Montserrat"/>
                <a:cs typeface="Montserrat"/>
                <a:sym typeface="Montserrat"/>
              </a:rPr>
              <a:t>4</a:t>
            </a:r>
            <a:r>
              <a:rPr lang="en-GB" sz="1600" b="1">
                <a:solidFill>
                  <a:schemeClr val="dk1"/>
                </a:solidFill>
                <a:highlight>
                  <a:srgbClr val="FFFFFE"/>
                </a:highlight>
                <a:latin typeface="Montserrat"/>
                <a:ea typeface="Montserrat"/>
                <a:cs typeface="Montserrat"/>
                <a:sym typeface="Montserrat"/>
              </a:rPr>
              <a:t>:sadness</a:t>
            </a:r>
            <a:endParaRPr sz="16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600" b="1">
                <a:solidFill>
                  <a:schemeClr val="lt1"/>
                </a:solidFill>
                <a:highlight>
                  <a:srgbClr val="FFFFFE"/>
                </a:highlight>
                <a:latin typeface="Montserrat"/>
                <a:ea typeface="Montserrat"/>
                <a:cs typeface="Montserrat"/>
                <a:sym typeface="Montserrat"/>
              </a:rPr>
              <a:t>5</a:t>
            </a:r>
            <a:r>
              <a:rPr lang="en-GB" sz="1600" b="1">
                <a:solidFill>
                  <a:schemeClr val="dk1"/>
                </a:solidFill>
                <a:highlight>
                  <a:srgbClr val="FFFFFE"/>
                </a:highlight>
                <a:latin typeface="Montserrat"/>
                <a:ea typeface="Montserrat"/>
                <a:cs typeface="Montserrat"/>
                <a:sym typeface="Montserrat"/>
              </a:rPr>
              <a:t>:surprise </a:t>
            </a:r>
            <a:endParaRPr sz="16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600" b="1">
                <a:solidFill>
                  <a:schemeClr val="lt1"/>
                </a:solidFill>
                <a:highlight>
                  <a:srgbClr val="FFFFFE"/>
                </a:highlight>
                <a:latin typeface="Montserrat"/>
                <a:ea typeface="Montserrat"/>
                <a:cs typeface="Montserrat"/>
                <a:sym typeface="Montserrat"/>
              </a:rPr>
              <a:t>6</a:t>
            </a:r>
            <a:r>
              <a:rPr lang="en-GB" sz="1600" b="1">
                <a:solidFill>
                  <a:schemeClr val="dk1"/>
                </a:solidFill>
                <a:highlight>
                  <a:srgbClr val="FFFFFE"/>
                </a:highlight>
                <a:latin typeface="Montserrat"/>
                <a:ea typeface="Montserrat"/>
                <a:cs typeface="Montserrat"/>
                <a:sym typeface="Montserrat"/>
              </a:rPr>
              <a:t>:neutral</a:t>
            </a:r>
            <a:endParaRPr sz="1600" b="1">
              <a:solidFill>
                <a:schemeClr val="dk1"/>
              </a:solidFill>
              <a:highlight>
                <a:srgbClr val="FFFFFE"/>
              </a:highlight>
              <a:latin typeface="Montserrat"/>
              <a:ea typeface="Montserrat"/>
              <a:cs typeface="Montserrat"/>
              <a:sym typeface="Montserrat"/>
            </a:endParaRPr>
          </a:p>
          <a:p>
            <a:pPr marL="0" lvl="0" indent="0" algn="l" rtl="0">
              <a:spcBef>
                <a:spcPts val="0"/>
              </a:spcBef>
              <a:spcAft>
                <a:spcPts val="0"/>
              </a:spcAft>
              <a:buNone/>
            </a:pPr>
            <a:endParaRPr/>
          </a:p>
        </p:txBody>
      </p:sp>
      <p:pic>
        <p:nvPicPr>
          <p:cNvPr id="82" name="Google Shape;82;p17"/>
          <p:cNvPicPr preferRelativeResize="0"/>
          <p:nvPr/>
        </p:nvPicPr>
        <p:blipFill>
          <a:blip r:embed="rId3">
            <a:alphaModFix/>
          </a:blip>
          <a:stretch>
            <a:fillRect/>
          </a:stretch>
        </p:blipFill>
        <p:spPr>
          <a:xfrm>
            <a:off x="3953675" y="867575"/>
            <a:ext cx="4878625" cy="4089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410850" y="147575"/>
            <a:ext cx="7806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a:t>
            </a:r>
            <a:r>
              <a:rPr lang="en-GB" b="1">
                <a:latin typeface="Montserrat"/>
                <a:ea typeface="Montserrat"/>
                <a:cs typeface="Montserrat"/>
                <a:sym typeface="Montserrat"/>
              </a:rPr>
              <a:t>Model Selection</a:t>
            </a:r>
            <a:endParaRPr b="1">
              <a:latin typeface="Montserrat"/>
              <a:ea typeface="Montserrat"/>
              <a:cs typeface="Montserrat"/>
              <a:sym typeface="Montserrat"/>
            </a:endParaRPr>
          </a:p>
        </p:txBody>
      </p:sp>
      <p:sp>
        <p:nvSpPr>
          <p:cNvPr id="88" name="Google Shape;88;p18"/>
          <p:cNvSpPr txBox="1">
            <a:spLocks noGrp="1"/>
          </p:cNvSpPr>
          <p:nvPr>
            <p:ph type="body" idx="1"/>
          </p:nvPr>
        </p:nvSpPr>
        <p:spPr>
          <a:xfrm>
            <a:off x="111550" y="720275"/>
            <a:ext cx="8720700" cy="442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89" name="Google Shape;89;p18"/>
          <p:cNvGraphicFramePr/>
          <p:nvPr/>
        </p:nvGraphicFramePr>
        <p:xfrm>
          <a:off x="952500" y="960750"/>
          <a:ext cx="7239000" cy="3507100"/>
        </p:xfrm>
        <a:graphic>
          <a:graphicData uri="http://schemas.openxmlformats.org/drawingml/2006/table">
            <a:tbl>
              <a:tblPr>
                <a:noFill/>
                <a:tableStyleId>{6563DEFB-6DD7-45DE-9E2B-279CBC2E5E0A}</a:tableStyleId>
              </a:tblPr>
              <a:tblGrid>
                <a:gridCol w="1809750"/>
                <a:gridCol w="1809750"/>
                <a:gridCol w="1809750"/>
                <a:gridCol w="1809750"/>
              </a:tblGrid>
              <a:tr h="876775">
                <a:tc>
                  <a:txBody>
                    <a:bodyPr/>
                    <a:lstStyle/>
                    <a:p>
                      <a:pPr marL="0" lvl="0" indent="0" algn="l" rtl="0">
                        <a:spcBef>
                          <a:spcPts val="0"/>
                        </a:spcBef>
                        <a:spcAft>
                          <a:spcPts val="0"/>
                        </a:spcAft>
                        <a:buNone/>
                      </a:pPr>
                      <a:r>
                        <a:rPr lang="en-GB" sz="1700" b="1">
                          <a:solidFill>
                            <a:schemeClr val="dk1"/>
                          </a:solidFill>
                          <a:latin typeface="Montserrat"/>
                          <a:ea typeface="Montserrat"/>
                          <a:cs typeface="Montserrat"/>
                          <a:sym typeface="Montserrat"/>
                        </a:rPr>
                        <a:t>Model Name</a:t>
                      </a:r>
                      <a:endParaRPr sz="1700" b="1">
                        <a:solidFill>
                          <a:schemeClr val="dk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700" b="1">
                          <a:solidFill>
                            <a:schemeClr val="dk1"/>
                          </a:solidFill>
                          <a:latin typeface="Montserrat"/>
                          <a:ea typeface="Montserrat"/>
                          <a:cs typeface="Montserrat"/>
                          <a:sym typeface="Montserrat"/>
                        </a:rPr>
                        <a:t>Epoch</a:t>
                      </a:r>
                      <a:endParaRPr sz="1700" b="1">
                        <a:solidFill>
                          <a:schemeClr val="dk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700" b="1">
                          <a:solidFill>
                            <a:schemeClr val="dk1"/>
                          </a:solidFill>
                          <a:latin typeface="Montserrat"/>
                          <a:ea typeface="Montserrat"/>
                          <a:cs typeface="Montserrat"/>
                          <a:sym typeface="Montserrat"/>
                        </a:rPr>
                        <a:t>Train Accu.</a:t>
                      </a:r>
                      <a:endParaRPr sz="1700" b="1">
                        <a:solidFill>
                          <a:schemeClr val="dk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700" b="1">
                          <a:solidFill>
                            <a:schemeClr val="dk1"/>
                          </a:solidFill>
                          <a:latin typeface="Montserrat"/>
                          <a:ea typeface="Montserrat"/>
                          <a:cs typeface="Montserrat"/>
                          <a:sym typeface="Montserrat"/>
                        </a:rPr>
                        <a:t>Test Accu.</a:t>
                      </a:r>
                      <a:endParaRPr sz="1700" b="1">
                        <a:solidFill>
                          <a:schemeClr val="dk1"/>
                        </a:solidFill>
                        <a:latin typeface="Montserrat"/>
                        <a:ea typeface="Montserrat"/>
                        <a:cs typeface="Montserrat"/>
                        <a:sym typeface="Montserrat"/>
                      </a:endParaRPr>
                    </a:p>
                  </a:txBody>
                  <a:tcPr marL="91425" marR="91425" marT="91425" marB="91425"/>
                </a:tc>
              </a:tr>
              <a:tr h="876775">
                <a:tc>
                  <a:txBody>
                    <a:bodyPr/>
                    <a:lstStyle/>
                    <a:p>
                      <a:pPr marL="0" lvl="0" indent="0" algn="l" rtl="0">
                        <a:spcBef>
                          <a:spcPts val="0"/>
                        </a:spcBef>
                        <a:spcAft>
                          <a:spcPts val="0"/>
                        </a:spcAft>
                        <a:buNone/>
                      </a:pPr>
                      <a:r>
                        <a:rPr lang="en-GB" sz="1900" b="1">
                          <a:solidFill>
                            <a:schemeClr val="lt1"/>
                          </a:solidFill>
                          <a:latin typeface="Montserrat"/>
                          <a:ea typeface="Montserrat"/>
                          <a:cs typeface="Montserrat"/>
                          <a:sym typeface="Montserrat"/>
                        </a:rPr>
                        <a:t>MLP</a:t>
                      </a:r>
                      <a:endParaRPr sz="19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48</a:t>
                      </a:r>
                      <a:endParaRPr sz="20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0.36</a:t>
                      </a:r>
                      <a:endParaRPr sz="20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0.24</a:t>
                      </a:r>
                      <a:endParaRPr sz="2000" b="1">
                        <a:solidFill>
                          <a:schemeClr val="lt1"/>
                        </a:solidFill>
                        <a:latin typeface="Montserrat"/>
                        <a:ea typeface="Montserrat"/>
                        <a:cs typeface="Montserrat"/>
                        <a:sym typeface="Montserrat"/>
                      </a:endParaRPr>
                    </a:p>
                  </a:txBody>
                  <a:tcPr marL="91425" marR="91425" marT="91425" marB="91425"/>
                </a:tc>
              </a:tr>
              <a:tr h="876775">
                <a:tc>
                  <a:txBody>
                    <a:bodyPr/>
                    <a:lstStyle/>
                    <a:p>
                      <a:pPr marL="0" lvl="0" indent="0" algn="l" rtl="0">
                        <a:spcBef>
                          <a:spcPts val="0"/>
                        </a:spcBef>
                        <a:spcAft>
                          <a:spcPts val="0"/>
                        </a:spcAft>
                        <a:buNone/>
                      </a:pPr>
                      <a:r>
                        <a:rPr lang="en-GB" sz="1900" b="1">
                          <a:solidFill>
                            <a:schemeClr val="lt1"/>
                          </a:solidFill>
                          <a:latin typeface="Montserrat"/>
                          <a:ea typeface="Montserrat"/>
                          <a:cs typeface="Montserrat"/>
                          <a:sym typeface="Montserrat"/>
                        </a:rPr>
                        <a:t>CNN</a:t>
                      </a:r>
                      <a:endParaRPr sz="19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48</a:t>
                      </a:r>
                      <a:endParaRPr sz="20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0.56</a:t>
                      </a:r>
                      <a:endParaRPr sz="20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0.46</a:t>
                      </a:r>
                      <a:endParaRPr sz="2000" b="1">
                        <a:solidFill>
                          <a:schemeClr val="lt1"/>
                        </a:solidFill>
                        <a:latin typeface="Montserrat"/>
                        <a:ea typeface="Montserrat"/>
                        <a:cs typeface="Montserrat"/>
                        <a:sym typeface="Montserrat"/>
                      </a:endParaRPr>
                    </a:p>
                  </a:txBody>
                  <a:tcPr marL="91425" marR="91425" marT="91425" marB="91425"/>
                </a:tc>
              </a:tr>
              <a:tr h="876775">
                <a:tc>
                  <a:txBody>
                    <a:bodyPr/>
                    <a:lstStyle/>
                    <a:p>
                      <a:pPr marL="0" lvl="0" indent="0" algn="l" rtl="0">
                        <a:spcBef>
                          <a:spcPts val="0"/>
                        </a:spcBef>
                        <a:spcAft>
                          <a:spcPts val="0"/>
                        </a:spcAft>
                        <a:buNone/>
                      </a:pPr>
                      <a:r>
                        <a:rPr lang="en-GB" sz="1900" b="1">
                          <a:solidFill>
                            <a:schemeClr val="lt1"/>
                          </a:solidFill>
                          <a:latin typeface="Montserrat"/>
                          <a:ea typeface="Montserrat"/>
                          <a:cs typeface="Montserrat"/>
                          <a:sym typeface="Montserrat"/>
                        </a:rPr>
                        <a:t>RESNET</a:t>
                      </a:r>
                      <a:endParaRPr sz="19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48</a:t>
                      </a:r>
                      <a:endParaRPr sz="20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0.32</a:t>
                      </a:r>
                      <a:endParaRPr sz="20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0.25</a:t>
                      </a:r>
                      <a:endParaRPr sz="2000" b="1">
                        <a:solidFill>
                          <a:schemeClr val="lt1"/>
                        </a:solidFill>
                        <a:latin typeface="Montserrat"/>
                        <a:ea typeface="Montserrat"/>
                        <a:cs typeface="Montserrat"/>
                        <a:sym typeface="Montserrat"/>
                      </a:endParaRPr>
                    </a:p>
                  </a:txBody>
                  <a:tcPr marL="91425" marR="91425" marT="91425" marB="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286000" lvl="0" indent="457200" algn="l" rtl="0">
              <a:spcBef>
                <a:spcPts val="0"/>
              </a:spcBef>
              <a:spcAft>
                <a:spcPts val="0"/>
              </a:spcAft>
              <a:buNone/>
            </a:pPr>
            <a:r>
              <a:rPr lang="en-GB" sz="2900" b="1">
                <a:latin typeface="Montserrat"/>
                <a:ea typeface="Montserrat"/>
                <a:cs typeface="Montserrat"/>
                <a:sym typeface="Montserrat"/>
              </a:rPr>
              <a:t>The Model</a:t>
            </a:r>
            <a:endParaRPr/>
          </a:p>
        </p:txBody>
      </p:sp>
      <p:sp>
        <p:nvSpPr>
          <p:cNvPr id="95" name="Google Shape;95;p19"/>
          <p:cNvSpPr txBox="1">
            <a:spLocks noGrp="1"/>
          </p:cNvSpPr>
          <p:nvPr>
            <p:ph type="body" idx="1"/>
          </p:nvPr>
        </p:nvSpPr>
        <p:spPr>
          <a:xfrm>
            <a:off x="311700" y="1152475"/>
            <a:ext cx="8723400" cy="3730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050" b="1">
              <a:solidFill>
                <a:schemeClr val="lt1"/>
              </a:solidFill>
              <a:highlight>
                <a:srgbClr val="FFFFFF"/>
              </a:highlight>
              <a:latin typeface="Montserrat"/>
              <a:ea typeface="Montserrat"/>
              <a:cs typeface="Montserrat"/>
              <a:sym typeface="Montserrat"/>
            </a:endParaRPr>
          </a:p>
          <a:p>
            <a:pPr marL="0" lvl="0" indent="0" algn="l" rtl="0">
              <a:lnSpc>
                <a:spcPct val="100000"/>
              </a:lnSpc>
              <a:spcBef>
                <a:spcPts val="0"/>
              </a:spcBef>
              <a:spcAft>
                <a:spcPts val="0"/>
              </a:spcAft>
              <a:buNone/>
            </a:pPr>
            <a:endParaRPr sz="1050" b="1">
              <a:solidFill>
                <a:schemeClr val="lt1"/>
              </a:solidFill>
              <a:highlight>
                <a:srgbClr val="FFFFFF"/>
              </a:highlight>
              <a:latin typeface="Montserrat"/>
              <a:ea typeface="Montserrat"/>
              <a:cs typeface="Montserrat"/>
              <a:sym typeface="Montserrat"/>
            </a:endParaRPr>
          </a:p>
          <a:p>
            <a:pPr marL="0" lvl="0" indent="0" algn="l" rtl="0">
              <a:lnSpc>
                <a:spcPct val="100000"/>
              </a:lnSpc>
              <a:spcBef>
                <a:spcPts val="0"/>
              </a:spcBef>
              <a:spcAft>
                <a:spcPts val="0"/>
              </a:spcAft>
              <a:buNone/>
            </a:pPr>
            <a:endParaRPr sz="1050" b="1">
              <a:solidFill>
                <a:schemeClr val="lt1"/>
              </a:solidFill>
              <a:highlight>
                <a:srgbClr val="FFFFFF"/>
              </a:highlight>
              <a:latin typeface="Montserrat"/>
              <a:ea typeface="Montserrat"/>
              <a:cs typeface="Montserrat"/>
              <a:sym typeface="Montserrat"/>
            </a:endParaRPr>
          </a:p>
          <a:p>
            <a:pPr marL="0" lvl="0" indent="0" algn="l" rtl="0">
              <a:lnSpc>
                <a:spcPct val="100000"/>
              </a:lnSpc>
              <a:spcBef>
                <a:spcPts val="0"/>
              </a:spcBef>
              <a:spcAft>
                <a:spcPts val="0"/>
              </a:spcAft>
              <a:buNone/>
            </a:pPr>
            <a:endParaRPr sz="1050" b="1">
              <a:solidFill>
                <a:schemeClr val="lt1"/>
              </a:solidFill>
              <a:highlight>
                <a:srgbClr val="FFFFFF"/>
              </a:highlight>
              <a:latin typeface="Montserrat"/>
              <a:ea typeface="Montserrat"/>
              <a:cs typeface="Montserrat"/>
              <a:sym typeface="Montserrat"/>
            </a:endParaRPr>
          </a:p>
          <a:p>
            <a:pPr marL="0" lvl="0" indent="0" algn="l" rtl="0">
              <a:lnSpc>
                <a:spcPct val="100000"/>
              </a:lnSpc>
              <a:spcBef>
                <a:spcPts val="0"/>
              </a:spcBef>
              <a:spcAft>
                <a:spcPts val="0"/>
              </a:spcAft>
              <a:buNone/>
            </a:pPr>
            <a:endParaRPr sz="1050" b="1">
              <a:solidFill>
                <a:schemeClr val="lt1"/>
              </a:solidFill>
              <a:highlight>
                <a:srgbClr val="FFFFFF"/>
              </a:highlight>
              <a:latin typeface="Montserrat"/>
              <a:ea typeface="Montserrat"/>
              <a:cs typeface="Montserrat"/>
              <a:sym typeface="Montserrat"/>
            </a:endParaRPr>
          </a:p>
          <a:p>
            <a:pPr marL="0" lvl="0" indent="0" algn="l" rtl="0">
              <a:lnSpc>
                <a:spcPct val="100000"/>
              </a:lnSpc>
              <a:spcBef>
                <a:spcPts val="0"/>
              </a:spcBef>
              <a:spcAft>
                <a:spcPts val="0"/>
              </a:spcAft>
              <a:buNone/>
            </a:pPr>
            <a:endParaRPr sz="1050" b="1">
              <a:solidFill>
                <a:schemeClr val="lt1"/>
              </a:solidFill>
              <a:highlight>
                <a:srgbClr val="FFFFFF"/>
              </a:highlight>
              <a:latin typeface="Montserrat"/>
              <a:ea typeface="Montserrat"/>
              <a:cs typeface="Montserrat"/>
              <a:sym typeface="Montserrat"/>
            </a:endParaRPr>
          </a:p>
          <a:p>
            <a:pPr marL="0" lvl="0" indent="0" algn="l" rtl="0">
              <a:lnSpc>
                <a:spcPct val="100000"/>
              </a:lnSpc>
              <a:spcBef>
                <a:spcPts val="0"/>
              </a:spcBef>
              <a:spcAft>
                <a:spcPts val="0"/>
              </a:spcAft>
              <a:buNone/>
            </a:pPr>
            <a:endParaRPr sz="1050" b="1">
              <a:solidFill>
                <a:schemeClr val="lt1"/>
              </a:solidFill>
              <a:highlight>
                <a:srgbClr val="FFFFFF"/>
              </a:highlight>
              <a:latin typeface="Montserrat"/>
              <a:ea typeface="Montserrat"/>
              <a:cs typeface="Montserrat"/>
              <a:sym typeface="Montserrat"/>
            </a:endParaRPr>
          </a:p>
          <a:p>
            <a:pPr marL="0" lvl="0" indent="0" algn="l" rtl="0">
              <a:lnSpc>
                <a:spcPct val="100000"/>
              </a:lnSpc>
              <a:spcBef>
                <a:spcPts val="0"/>
              </a:spcBef>
              <a:spcAft>
                <a:spcPts val="0"/>
              </a:spcAft>
              <a:buNone/>
            </a:pPr>
            <a:r>
              <a:rPr lang="en-GB" sz="1050" b="1">
                <a:solidFill>
                  <a:schemeClr val="lt1"/>
                </a:solidFill>
                <a:highlight>
                  <a:srgbClr val="FFFFFF"/>
                </a:highlight>
                <a:latin typeface="Montserrat"/>
                <a:ea typeface="Montserrat"/>
                <a:cs typeface="Montserrat"/>
                <a:sym typeface="Montserrat"/>
              </a:rPr>
              <a:t>Total params: 4,478,727</a:t>
            </a:r>
            <a:endParaRPr sz="1050" b="1">
              <a:solidFill>
                <a:schemeClr val="lt1"/>
              </a:solidFill>
              <a:highlight>
                <a:srgbClr val="FFFFFF"/>
              </a:highlight>
              <a:latin typeface="Montserrat"/>
              <a:ea typeface="Montserrat"/>
              <a:cs typeface="Montserrat"/>
              <a:sym typeface="Montserrat"/>
            </a:endParaRPr>
          </a:p>
          <a:p>
            <a:pPr marL="0" lvl="0" indent="0" algn="l" rtl="0">
              <a:lnSpc>
                <a:spcPct val="100000"/>
              </a:lnSpc>
              <a:spcBef>
                <a:spcPts val="0"/>
              </a:spcBef>
              <a:spcAft>
                <a:spcPts val="0"/>
              </a:spcAft>
              <a:buNone/>
            </a:pPr>
            <a:r>
              <a:rPr lang="en-GB" sz="1050" b="1">
                <a:solidFill>
                  <a:schemeClr val="lt1"/>
                </a:solidFill>
                <a:highlight>
                  <a:srgbClr val="FFFFFF"/>
                </a:highlight>
                <a:latin typeface="Montserrat"/>
                <a:ea typeface="Montserrat"/>
                <a:cs typeface="Montserrat"/>
                <a:sym typeface="Montserrat"/>
              </a:rPr>
              <a:t>Trainable params: 4,474,759</a:t>
            </a:r>
            <a:endParaRPr sz="105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050" b="1">
                <a:solidFill>
                  <a:schemeClr val="lt1"/>
                </a:solidFill>
                <a:highlight>
                  <a:srgbClr val="FFFFFF"/>
                </a:highlight>
                <a:latin typeface="Montserrat"/>
                <a:ea typeface="Montserrat"/>
                <a:cs typeface="Montserrat"/>
                <a:sym typeface="Montserrat"/>
              </a:rPr>
              <a:t>Non-trainable params: 3,968</a:t>
            </a:r>
            <a:endParaRPr/>
          </a:p>
        </p:txBody>
      </p:sp>
      <p:pic>
        <p:nvPicPr>
          <p:cNvPr id="96" name="Google Shape;96;p19"/>
          <p:cNvPicPr preferRelativeResize="0"/>
          <p:nvPr/>
        </p:nvPicPr>
        <p:blipFill>
          <a:blip r:embed="rId3">
            <a:alphaModFix/>
          </a:blip>
          <a:stretch>
            <a:fillRect/>
          </a:stretch>
        </p:blipFill>
        <p:spPr>
          <a:xfrm>
            <a:off x="2739075" y="1152475"/>
            <a:ext cx="6023475" cy="3582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187750" y="197150"/>
            <a:ext cx="8520600" cy="893400"/>
          </a:xfrm>
          <a:prstGeom prst="rect">
            <a:avLst/>
          </a:prstGeom>
        </p:spPr>
        <p:txBody>
          <a:bodyPr spcFirstLastPara="1" wrap="square" lIns="91425" tIns="91425" rIns="91425" bIns="91425" anchor="t" anchorCtr="0">
            <a:noAutofit/>
          </a:bodyPr>
          <a:lstStyle/>
          <a:p>
            <a:pPr marL="2286000" lvl="0" indent="457200" algn="l" rtl="0">
              <a:spcBef>
                <a:spcPts val="0"/>
              </a:spcBef>
              <a:spcAft>
                <a:spcPts val="0"/>
              </a:spcAft>
              <a:buNone/>
            </a:pPr>
            <a:r>
              <a:rPr lang="en-GB" sz="2900" b="1">
                <a:latin typeface="Montserrat"/>
                <a:ea typeface="Montserrat"/>
                <a:cs typeface="Montserrat"/>
                <a:sym typeface="Montserrat"/>
              </a:rPr>
              <a:t>The Model</a:t>
            </a:r>
            <a:endParaRPr sz="2900" b="1">
              <a:latin typeface="Montserrat"/>
              <a:ea typeface="Montserrat"/>
              <a:cs typeface="Montserrat"/>
              <a:sym typeface="Montserrat"/>
            </a:endParaRPr>
          </a:p>
        </p:txBody>
      </p:sp>
      <p:sp>
        <p:nvSpPr>
          <p:cNvPr id="102" name="Google Shape;102;p20"/>
          <p:cNvSpPr txBox="1">
            <a:spLocks noGrp="1"/>
          </p:cNvSpPr>
          <p:nvPr>
            <p:ph type="body" idx="1"/>
          </p:nvPr>
        </p:nvSpPr>
        <p:spPr>
          <a:xfrm>
            <a:off x="111550" y="818000"/>
            <a:ext cx="8720700" cy="33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3" name="Google Shape;103;p20"/>
          <p:cNvPicPr preferRelativeResize="0"/>
          <p:nvPr/>
        </p:nvPicPr>
        <p:blipFill>
          <a:blip r:embed="rId3">
            <a:alphaModFix/>
          </a:blip>
          <a:stretch>
            <a:fillRect/>
          </a:stretch>
        </p:blipFill>
        <p:spPr>
          <a:xfrm>
            <a:off x="211650" y="818000"/>
            <a:ext cx="8720700" cy="3390389"/>
          </a:xfrm>
          <a:prstGeom prst="rect">
            <a:avLst/>
          </a:prstGeom>
          <a:noFill/>
          <a:ln>
            <a:noFill/>
          </a:ln>
        </p:spPr>
      </p:pic>
      <p:sp>
        <p:nvSpPr>
          <p:cNvPr id="104" name="Google Shape;104;p20"/>
          <p:cNvSpPr txBox="1"/>
          <p:nvPr/>
        </p:nvSpPr>
        <p:spPr>
          <a:xfrm>
            <a:off x="3072000" y="4208300"/>
            <a:ext cx="3521700" cy="34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5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113400" y="147575"/>
            <a:ext cx="8520600" cy="707400"/>
          </a:xfrm>
          <a:prstGeom prst="rect">
            <a:avLst/>
          </a:prstGeom>
        </p:spPr>
        <p:txBody>
          <a:bodyPr spcFirstLastPara="1" wrap="square" lIns="91425" tIns="91425" rIns="91425" bIns="91425" anchor="t" anchorCtr="0">
            <a:noAutofit/>
          </a:bodyPr>
          <a:lstStyle/>
          <a:p>
            <a:pPr marL="1828800" lvl="0" indent="457200" algn="l" rtl="0">
              <a:spcBef>
                <a:spcPts val="0"/>
              </a:spcBef>
              <a:spcAft>
                <a:spcPts val="0"/>
              </a:spcAft>
              <a:buNone/>
            </a:pPr>
            <a:r>
              <a:rPr lang="en-GB" b="1">
                <a:latin typeface="Montserrat"/>
                <a:ea typeface="Montserrat"/>
                <a:cs typeface="Montserrat"/>
                <a:sym typeface="Montserrat"/>
              </a:rPr>
              <a:t>The</a:t>
            </a:r>
            <a:r>
              <a:rPr lang="en-GB">
                <a:latin typeface="Montserrat"/>
                <a:ea typeface="Montserrat"/>
                <a:cs typeface="Montserrat"/>
                <a:sym typeface="Montserrat"/>
              </a:rPr>
              <a:t>  </a:t>
            </a:r>
            <a:r>
              <a:rPr lang="en-GB" sz="2700" b="1">
                <a:highlight>
                  <a:schemeClr val="dk2"/>
                </a:highlight>
                <a:latin typeface="Montserrat"/>
                <a:ea typeface="Montserrat"/>
                <a:cs typeface="Montserrat"/>
                <a:sym typeface="Montserrat"/>
              </a:rPr>
              <a:t>Deployment</a:t>
            </a:r>
            <a:endParaRPr b="1">
              <a:highlight>
                <a:schemeClr val="dk2"/>
              </a:highlight>
              <a:latin typeface="Montserrat"/>
              <a:ea typeface="Montserrat"/>
              <a:cs typeface="Montserrat"/>
              <a:sym typeface="Montserrat"/>
            </a:endParaRPr>
          </a:p>
        </p:txBody>
      </p:sp>
      <p:sp>
        <p:nvSpPr>
          <p:cNvPr id="121" name="Google Shape;121;p22"/>
          <p:cNvSpPr txBox="1">
            <a:spLocks noGrp="1"/>
          </p:cNvSpPr>
          <p:nvPr>
            <p:ph type="body" idx="1"/>
          </p:nvPr>
        </p:nvSpPr>
        <p:spPr>
          <a:xfrm>
            <a:off x="113400" y="854975"/>
            <a:ext cx="4584000" cy="4201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E"/>
                </a:highlight>
                <a:latin typeface="Montserrat"/>
                <a:ea typeface="Montserrat"/>
                <a:cs typeface="Montserrat"/>
                <a:sym typeface="Montserrat"/>
              </a:rPr>
              <a:t>With AMAZON(AWS) EC2</a:t>
            </a:r>
            <a:endParaRPr b="1">
              <a:solidFill>
                <a:schemeClr val="lt1"/>
              </a:solidFill>
              <a:highlight>
                <a:srgbClr val="FFFFFE"/>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E"/>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E"/>
                </a:highlight>
                <a:latin typeface="Montserrat"/>
                <a:ea typeface="Montserrat"/>
                <a:cs typeface="Montserrat"/>
                <a:sym typeface="Montserrat"/>
              </a:rPr>
              <a:t>AWS Sage-maker(AWS) s3 Bucket</a:t>
            </a:r>
            <a:endParaRPr b="1">
              <a:solidFill>
                <a:schemeClr val="lt1"/>
              </a:solidFill>
              <a:highlight>
                <a:srgbClr val="FFFFFE"/>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E"/>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E"/>
                </a:highlight>
                <a:latin typeface="Montserrat"/>
                <a:ea typeface="Montserrat"/>
                <a:cs typeface="Montserrat"/>
                <a:sym typeface="Montserrat"/>
              </a:rPr>
              <a:t>Heroku</a:t>
            </a:r>
            <a:endParaRPr b="1">
              <a:solidFill>
                <a:schemeClr val="lt1"/>
              </a:solidFill>
              <a:highlight>
                <a:srgbClr val="FFFFFE"/>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E"/>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E"/>
                </a:highlight>
                <a:latin typeface="Montserrat"/>
                <a:ea typeface="Montserrat"/>
                <a:cs typeface="Montserrat"/>
                <a:sym typeface="Montserrat"/>
              </a:rPr>
              <a:t>AZURE</a:t>
            </a:r>
            <a:endParaRPr b="1">
              <a:solidFill>
                <a:schemeClr val="lt1"/>
              </a:solidFill>
              <a:highlight>
                <a:srgbClr val="FFFFFE"/>
              </a:highlight>
              <a:latin typeface="Montserrat"/>
              <a:ea typeface="Montserrat"/>
              <a:cs typeface="Montserrat"/>
              <a:sym typeface="Montserrat"/>
            </a:endParaRPr>
          </a:p>
        </p:txBody>
      </p:sp>
      <p:pic>
        <p:nvPicPr>
          <p:cNvPr id="122" name="Google Shape;122;p22"/>
          <p:cNvPicPr preferRelativeResize="0"/>
          <p:nvPr/>
        </p:nvPicPr>
        <p:blipFill>
          <a:blip r:embed="rId3">
            <a:alphaModFix/>
          </a:blip>
          <a:stretch>
            <a:fillRect/>
          </a:stretch>
        </p:blipFill>
        <p:spPr>
          <a:xfrm>
            <a:off x="5986275" y="854975"/>
            <a:ext cx="2131775" cy="1357950"/>
          </a:xfrm>
          <a:prstGeom prst="rect">
            <a:avLst/>
          </a:prstGeom>
          <a:noFill/>
          <a:ln>
            <a:noFill/>
          </a:ln>
        </p:spPr>
      </p:pic>
      <p:pic>
        <p:nvPicPr>
          <p:cNvPr id="123" name="Google Shape;123;p22"/>
          <p:cNvPicPr preferRelativeResize="0"/>
          <p:nvPr/>
        </p:nvPicPr>
        <p:blipFill>
          <a:blip r:embed="rId4">
            <a:alphaModFix/>
          </a:blip>
          <a:stretch>
            <a:fillRect/>
          </a:stretch>
        </p:blipFill>
        <p:spPr>
          <a:xfrm>
            <a:off x="4325500" y="1456975"/>
            <a:ext cx="2290300" cy="1170975"/>
          </a:xfrm>
          <a:prstGeom prst="rect">
            <a:avLst/>
          </a:prstGeom>
          <a:noFill/>
          <a:ln>
            <a:noFill/>
          </a:ln>
        </p:spPr>
      </p:pic>
      <p:pic>
        <p:nvPicPr>
          <p:cNvPr id="124" name="Google Shape;124;p22"/>
          <p:cNvPicPr preferRelativeResize="0"/>
          <p:nvPr/>
        </p:nvPicPr>
        <p:blipFill>
          <a:blip r:embed="rId5">
            <a:alphaModFix/>
          </a:blip>
          <a:stretch>
            <a:fillRect/>
          </a:stretch>
        </p:blipFill>
        <p:spPr>
          <a:xfrm>
            <a:off x="6779525" y="2336900"/>
            <a:ext cx="1652725" cy="1237950"/>
          </a:xfrm>
          <a:prstGeom prst="rect">
            <a:avLst/>
          </a:prstGeom>
          <a:noFill/>
          <a:ln>
            <a:noFill/>
          </a:ln>
        </p:spPr>
      </p:pic>
      <p:pic>
        <p:nvPicPr>
          <p:cNvPr id="125" name="Google Shape;125;p22"/>
          <p:cNvPicPr preferRelativeResize="0"/>
          <p:nvPr/>
        </p:nvPicPr>
        <p:blipFill>
          <a:blip r:embed="rId6">
            <a:alphaModFix/>
          </a:blip>
          <a:stretch>
            <a:fillRect/>
          </a:stretch>
        </p:blipFill>
        <p:spPr>
          <a:xfrm>
            <a:off x="4502775" y="2755550"/>
            <a:ext cx="1652725" cy="1088884"/>
          </a:xfrm>
          <a:prstGeom prst="rect">
            <a:avLst/>
          </a:prstGeom>
          <a:noFill/>
          <a:ln>
            <a:noFill/>
          </a:ln>
        </p:spPr>
      </p:pic>
      <p:pic>
        <p:nvPicPr>
          <p:cNvPr id="126" name="Google Shape;126;p22"/>
          <p:cNvPicPr preferRelativeResize="0"/>
          <p:nvPr/>
        </p:nvPicPr>
        <p:blipFill>
          <a:blip r:embed="rId7">
            <a:alphaModFix/>
          </a:blip>
          <a:stretch>
            <a:fillRect/>
          </a:stretch>
        </p:blipFill>
        <p:spPr>
          <a:xfrm>
            <a:off x="5402150" y="3698824"/>
            <a:ext cx="2715900" cy="13579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347</Words>
  <Application>Microsoft Office PowerPoint</Application>
  <PresentationFormat>On-screen Show (16:9)</PresentationFormat>
  <Paragraphs>89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Montserrat</vt:lpstr>
      <vt:lpstr>Arial</vt:lpstr>
      <vt:lpstr>Roboto</vt:lpstr>
      <vt:lpstr>Courier New</vt:lpstr>
      <vt:lpstr>Simple Light</vt:lpstr>
      <vt:lpstr>           Capstone Project Face Emotion Detection System     Presented By Kapil Sharma </vt:lpstr>
      <vt:lpstr>Content</vt:lpstr>
      <vt:lpstr>Problem Statements</vt:lpstr>
      <vt:lpstr>                                 Data Preparation</vt:lpstr>
      <vt:lpstr>                        Understand the Data</vt:lpstr>
      <vt:lpstr>       Model Selection</vt:lpstr>
      <vt:lpstr>The Model</vt:lpstr>
      <vt:lpstr>The Model</vt:lpstr>
      <vt:lpstr>The  Deployment</vt:lpstr>
      <vt:lpstr>The Challenges</vt:lpstr>
      <vt:lpstr>Acknowledgement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Face Emotion Detection System     Presented By Kapil Sharma </dc:title>
  <cp:lastModifiedBy>kapil</cp:lastModifiedBy>
  <cp:revision>1</cp:revision>
  <dcterms:modified xsi:type="dcterms:W3CDTF">2021-06-05T00:23:20Z</dcterms:modified>
</cp:coreProperties>
</file>