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79" r:id="rId2"/>
    <p:sldId id="258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5" r:id="rId17"/>
    <p:sldId id="294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5" r:id="rId35"/>
    <p:sldId id="316" r:id="rId36"/>
    <p:sldId id="317" r:id="rId37"/>
    <p:sldId id="312" r:id="rId38"/>
    <p:sldId id="313" r:id="rId39"/>
    <p:sldId id="314" r:id="rId40"/>
    <p:sldId id="280" r:id="rId41"/>
  </p:sldIdLst>
  <p:sldSz cx="9144000" cy="5143500" type="screen16x9"/>
  <p:notesSz cx="6858000" cy="9144000"/>
  <p:embeddedFontLst>
    <p:embeddedFont>
      <p:font typeface="Montserrat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DE42-20B6-4CF6-A047-4218911A4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Capstone Project – 2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D79B2-C8BC-49C8-86C0-2D7B15650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2285484"/>
            <a:ext cx="8520600" cy="2591316"/>
          </a:xfrm>
        </p:spPr>
        <p:txBody>
          <a:bodyPr/>
          <a:lstStyle/>
          <a:p>
            <a:r>
              <a:rPr lang="en-GB" b="1" dirty="0">
                <a:solidFill>
                  <a:schemeClr val="lt1"/>
                </a:solidFill>
                <a:latin typeface="Montserrat"/>
                <a:sym typeface="Montserrat"/>
              </a:rPr>
              <a:t>NYC Taxi trip prediction</a:t>
            </a:r>
          </a:p>
          <a:p>
            <a:endParaRPr lang="en-GB" b="1" u="sng" dirty="0">
              <a:solidFill>
                <a:schemeClr val="lt1"/>
              </a:solidFill>
              <a:latin typeface="Montserrat"/>
              <a:sym typeface="Montserrat"/>
            </a:endParaRPr>
          </a:p>
          <a:p>
            <a:r>
              <a:rPr lang="en-GB" b="1" u="sng" dirty="0">
                <a:solidFill>
                  <a:schemeClr val="lt1"/>
                </a:solidFill>
                <a:latin typeface="Montserrat"/>
                <a:sym typeface="Montserrat"/>
              </a:rPr>
              <a:t>Team Members</a:t>
            </a:r>
          </a:p>
          <a:p>
            <a:endParaRPr lang="en-GB" sz="18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r>
              <a:rPr lang="en-GB" sz="1800" b="1" dirty="0">
                <a:solidFill>
                  <a:schemeClr val="lt1"/>
                </a:solidFill>
                <a:latin typeface="Montserrat"/>
                <a:sym typeface="Montserrat"/>
              </a:rPr>
              <a:t>Roopesh Valluru</a:t>
            </a:r>
          </a:p>
          <a:p>
            <a:r>
              <a:rPr lang="en-GB" sz="1800" b="1" dirty="0">
                <a:solidFill>
                  <a:schemeClr val="lt1"/>
                </a:solidFill>
                <a:latin typeface="Montserrat"/>
                <a:sym typeface="Montserrat"/>
              </a:rPr>
              <a:t>Shubham Sharma</a:t>
            </a:r>
          </a:p>
          <a:p>
            <a:r>
              <a:rPr lang="en-GB" sz="1800" b="1" dirty="0">
                <a:solidFill>
                  <a:schemeClr val="lt1"/>
                </a:solidFill>
                <a:latin typeface="Montserrat"/>
                <a:sym typeface="Montserrat"/>
              </a:rPr>
              <a:t>Kapil Sharma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61745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0B7E-9C10-4794-841D-335ED0C5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3CADB-F680-4391-AB8C-4CDC75D0EF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6BBC7-C3B9-4A48-A88D-AB21D6E44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35" y="1670025"/>
            <a:ext cx="6426530" cy="96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39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49CB-9FFE-4703-ACC7-1425225E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Explaining featured variables in updated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ED97E-170F-4DA7-91B2-8A3B8CD2D4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5EE84DC-B4D3-4E99-8C09-B06695157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980" y="1387793"/>
            <a:ext cx="4838700" cy="311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228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B241-6A8E-4729-A253-3000039A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Updated dataset w.r.t Day in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67962-EF83-455D-ADEA-5354949A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205815"/>
            <a:ext cx="8520600" cy="34164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E59B4AB-68D1-44F0-9565-05B31958E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" y="1266775"/>
            <a:ext cx="7002780" cy="351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82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0896-884D-49EA-8ECA-D7FDBD60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Updated dataset w.r.t hour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F2BA9-575B-4407-808F-9C5104C655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0E0D703-5150-4459-991E-7AA5C598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015" y="1319213"/>
            <a:ext cx="4967164" cy="32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24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AB3C-D8AD-4705-9686-34E3F013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w.r.t time zone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6977B-63AE-40AB-B133-A6CEF0CED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5B75D7E-EBA8-4555-BE09-E6E2F891F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6" y="1152475"/>
            <a:ext cx="7735887" cy="34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741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1CE5-6C31-49A8-825D-D13934AA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Analysing data w.r.t trip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93637-6A7F-4FE4-B20A-7FB28326E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D94A165-E360-43A0-8A3A-2C2ED0897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171067"/>
            <a:ext cx="4640579" cy="397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379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C08F-3042-4A67-BF80-C9273813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C6597-CFE2-43D6-B55D-7D2215C24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00AA07-0877-4166-AF0E-C860265CA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12900"/>
            <a:ext cx="4419600" cy="253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940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BFBA-F9E6-471B-BA28-7C251C44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6624B-877A-4C4E-B02D-08DC0CE91A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Assumptions made for the data cleaning: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1. Trips less than 200 meters and greater than 50 km are considered as outliers.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2. Trips taking more than 12 hours are also considered to be outliers.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3. Passenger count equal 0,7,8,9 are considered outliers.</a:t>
            </a:r>
          </a:p>
          <a:p>
            <a:pPr marL="11430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In Distance feature column records which were treated as outliers w.r.t our assumption are replace with the mean of distance of the entire dataset which was 3.4 km.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In the process of cleaning the data around 31400 records were removed from 1.5 million records.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606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E731-5D1D-4FC9-9584-F87086A2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vs store and forward flag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B1656-EB7E-4FD5-8B4C-A2B05CF37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20D3E0-0A46-42EE-B267-96EF91E52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983" y="1202800"/>
            <a:ext cx="34956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732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94DA-18E2-4B81-AB57-BC14F6AE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vs Distance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3DC44-DA45-47B5-BB37-E03DC777D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F8E3D7-075E-4B8E-A439-63B1A4F6E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1435418"/>
            <a:ext cx="57816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07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5487-C9BC-49C8-9FB0-740FF661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EB42A-2472-43E7-B2F8-FD571CC06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IN" dirty="0">
                <a:solidFill>
                  <a:schemeClr val="bg1"/>
                </a:solidFill>
              </a:rPr>
              <a:t>Build a model that predicts the </a:t>
            </a:r>
            <a:r>
              <a:rPr lang="en-IN" b="1" dirty="0">
                <a:solidFill>
                  <a:schemeClr val="bg1"/>
                </a:solidFill>
              </a:rPr>
              <a:t>total ride duration</a:t>
            </a:r>
            <a:r>
              <a:rPr lang="en-IN" dirty="0">
                <a:solidFill>
                  <a:schemeClr val="bg1"/>
                </a:solidFill>
              </a:rPr>
              <a:t> of taxi trips in New York City. Your primary dataset is one released by the NYC Taxi and Limousine Commission, which includes pickup time, geo-coordinates, number of passengers, and several other variables.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91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E0C2-891E-4F2E-A30C-3727F2CA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vs Vendor ID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B2050-2BC3-4BB3-BF1B-44FA4394F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5F89CF9-60E7-4838-A0F8-A57D771F9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1459230"/>
            <a:ext cx="58674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561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E6D9-7C51-4F33-AA96-E46DD589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vs Passenger count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9E34F-C88A-4631-AD56-F636846D9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23F9705-390A-4CA1-BB5F-358819E48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840" y="1549450"/>
            <a:ext cx="58674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493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4C7B-CE75-4623-A925-49034DFB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22165"/>
            <a:ext cx="8520600" cy="572700"/>
          </a:xfrm>
        </p:spPr>
        <p:txBody>
          <a:bodyPr/>
          <a:lstStyle/>
          <a:p>
            <a:r>
              <a:rPr lang="en-US" dirty="0"/>
              <a:t>Time vs Month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8A586-76C9-40FA-9E49-5805F4FD1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D751F34-DF48-4AAA-BF19-A7EE79AA9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840" y="1346200"/>
            <a:ext cx="58674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995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7ECF-CDEA-4A63-B5A4-4268A7D6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 for regression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D36F1-E8BE-4300-AC65-63F846DCB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Features Selected: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    1. Store and forward flag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    2. Vendor ID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    3. Month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    4. Hours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    5. Day</a:t>
            </a:r>
          </a:p>
          <a:p>
            <a:pPr marL="11430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Dropping off the feature columns which were encoded and which don’t have any significance for the model.</a:t>
            </a:r>
          </a:p>
        </p:txBody>
      </p:sp>
    </p:spTree>
    <p:extLst>
      <p:ext uri="{BB962C8B-B14F-4D97-AF65-F5344CB8AC3E}">
        <p14:creationId xmlns:p14="http://schemas.microsoft.com/office/powerpoint/2010/main" val="2613075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418A-5187-4BD2-B3E0-8C992ABE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features for the model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16B39-A70F-4C8B-9423-2F116EB25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DAF4D-33C0-4C43-98C4-76F52D726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48" y="1492196"/>
            <a:ext cx="7154304" cy="256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82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E3A5-F18D-499F-9A9B-E70996DF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9CA47-6C23-4738-8EDC-E9EA7F73B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1943A-2FD1-4CA3-B360-B0EB141A7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327336"/>
            <a:ext cx="8626560" cy="324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70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EB0D-CDA7-4077-8DE8-170AA183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 Regressor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18B41-CA0E-4967-ADD7-FCAF9A49D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D9AC0-2EF3-42DA-AE27-C64A6DC0F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52475"/>
            <a:ext cx="5759745" cy="2413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3CA291-A4B4-4A5E-8CB1-4336006DB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446" y="1152475"/>
            <a:ext cx="2760855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35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3CC7-5F35-463B-BBEF-14C544B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 Regressor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0E573-2CB7-4061-8E1F-D3C31E2F6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165CA-95B3-419F-9AAA-3BE4C6095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80" y="1489658"/>
            <a:ext cx="5996940" cy="201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35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C175-1EF9-43D1-B50C-077C0DE3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XGBoost</a:t>
            </a:r>
            <a:r>
              <a:rPr lang="en-IN" dirty="0"/>
              <a:t> Regressor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4C603-73F6-47C7-9397-FA49F2EA5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E5F76-D8D8-4AAD-B872-C09624C04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555697"/>
            <a:ext cx="7170420" cy="243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94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DF33-BD87-4E9E-B5D6-8EE7A115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XGBoost</a:t>
            </a:r>
            <a:r>
              <a:rPr lang="en-IN" dirty="0"/>
              <a:t> Regressor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026B9-D561-4B9F-AA86-3A16AE73D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6EE76-6E2D-40C8-9CCA-AFD198847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" y="1657302"/>
            <a:ext cx="6634645" cy="210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3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F2D7-6646-4BB2-9521-67D0DEC0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CBE7A-3CDB-4AE9-B19C-F501463A8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The dataset consists of 11 columns and around 1.5 Million records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The dataset consists of 6 months of data of year 2016.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Main Features: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1. Vendor ID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2. Pickup and Dropoff Datetime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3. Passenger Count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4. Pickup and Dropoff Latitude and Longitudes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5. Store and forward flag</a:t>
            </a:r>
          </a:p>
          <a:p>
            <a:pPr marL="114300" indent="0">
              <a:buNone/>
            </a:pPr>
            <a:r>
              <a:rPr lang="en-IN" b="1" dirty="0">
                <a:solidFill>
                  <a:schemeClr val="bg1"/>
                </a:solidFill>
              </a:rPr>
              <a:t>6. Trip Duration</a:t>
            </a:r>
          </a:p>
        </p:txBody>
      </p:sp>
    </p:spTree>
    <p:extLst>
      <p:ext uri="{BB962C8B-B14F-4D97-AF65-F5344CB8AC3E}">
        <p14:creationId xmlns:p14="http://schemas.microsoft.com/office/powerpoint/2010/main" val="1193463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87E0-AEEC-4253-803E-F221B7E3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C4539-809B-4620-9B09-4E1A6CF97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6A948-D511-4852-96FF-58AC9F0AD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43929"/>
            <a:ext cx="3968954" cy="1390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A774A0-58B8-4A88-867C-1B5AC2A79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520" y="2752682"/>
            <a:ext cx="6286823" cy="18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78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EDC2-8D33-4E53-8910-5CCC1DAC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 with Ridge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65E40-11B0-42F2-8B0B-6869A0E014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94A50-CF11-47A0-ABA8-560CC8506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32" y="1383417"/>
            <a:ext cx="4718167" cy="955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DC7CDC-E9CE-4EAB-9DE6-8041D7379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32" y="2571750"/>
            <a:ext cx="7827127" cy="171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67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6FC1-C403-4F02-80FE-F66317E8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 with Lasso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27970-77A4-4D97-8120-830E5498C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4D14D-D1CD-48CE-A67B-E76E628E0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28637"/>
            <a:ext cx="7855354" cy="1041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594788-362B-49AC-8EA3-842C271FF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374863"/>
            <a:ext cx="2394073" cy="565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BF5CD3-78AF-46AD-B7EF-7BA44E9F5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3144815"/>
            <a:ext cx="6363027" cy="15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09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743D-A93B-4E92-BAD4-518AB271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Homoscedasticity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4C553-5BD1-48EC-8DFC-0B19ADB65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864F6E0-04C8-4464-A008-BBA1DD62B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" y="1054150"/>
            <a:ext cx="5334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69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EE9F-8A18-4189-A0F4-501AA0C1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 Regressor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20EBE-0107-4A3D-85AF-4A999F885F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C4FE6-9631-41DA-B9C8-DEC5C4E6D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1536700"/>
            <a:ext cx="36766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98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F756-A078-44FC-82AD-5213140A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 Regressor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54268-76DD-4EEC-B963-5765B63FD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9DBAD-DC2F-49DE-9800-BADE1FF6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1536700"/>
            <a:ext cx="36766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56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918E-B0F7-429E-A7DD-CAC021F0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 Regressor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76DBB-3D40-4871-A337-A154080CD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A1F33-5CE8-484C-87D5-C2DB913DC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36700"/>
            <a:ext cx="37338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78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B495-F40E-47CD-B9CD-863F00D3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650B4-CD63-4987-BD8C-F706B337A0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b="1" dirty="0">
                <a:solidFill>
                  <a:srgbClr val="202124"/>
                </a:solidFill>
                <a:latin typeface="arial" panose="020B0604020202020204" pitchFamily="34" charset="0"/>
              </a:rPr>
              <a:t>Huge dataset took too much time to train due to limited computational capacity.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511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9E51-CAD6-40C9-B6B8-BD8C40A0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6FF11-50BC-43DF-8078-843E9258B2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061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D7089-7EC8-41F5-94B7-5EB02F41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Further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77F89-83DA-42A4-8950-EA4E5DA8C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b="1" dirty="0">
                <a:solidFill>
                  <a:srgbClr val="202124"/>
                </a:solidFill>
                <a:latin typeface="arial" panose="020B0604020202020204" pitchFamily="34" charset="0"/>
              </a:rPr>
              <a:t>Hyperparameters can be tuned further for algorithms that require more computational power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01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C022-11F4-4AD0-86E4-41C65A89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Describing the variables w.r.t to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97D70-7082-40CB-B491-68EEC4ADA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</p:spPr>
        <p:txBody>
          <a:bodyPr/>
          <a:lstStyle/>
          <a:p>
            <a:pPr marL="3797300" lvl="8" indent="0">
              <a:buNone/>
            </a:pPr>
            <a:r>
              <a:rPr lang="en-IN" sz="2000" b="1" dirty="0">
                <a:solidFill>
                  <a:schemeClr val="bg1"/>
                </a:solidFill>
              </a:rPr>
              <a:t>Vendor ID</a:t>
            </a:r>
            <a:endParaRPr lang="en-IN" sz="20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2ECE486-F791-4F9D-B389-61718806B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966973"/>
            <a:ext cx="4114800" cy="265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926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458C5-FBF2-483D-A102-3869619CF5F7}"/>
              </a:ext>
            </a:extLst>
          </p:cNvPr>
          <p:cNvSpPr txBox="1"/>
          <p:nvPr/>
        </p:nvSpPr>
        <p:spPr>
          <a:xfrm>
            <a:off x="3459480" y="1784687"/>
            <a:ext cx="3665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rgbClr val="FF0000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92183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A3B9-9D94-4D6D-95A1-415AA74C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Passenger count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3AE49-641A-44CF-8C9C-33EACED40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820" y="1228675"/>
            <a:ext cx="8520600" cy="34164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298BFF-FC7F-4277-9F79-7051F6643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80" y="1118769"/>
            <a:ext cx="5730240" cy="363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9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0E3B-1D50-4001-AEC1-B308C9EA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Pickup and Dropoff Latitude and Longitude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BD763-BCBC-44C5-9946-FB256B386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61561A-DD6F-483C-8009-BD5FE1150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478" y="1341437"/>
            <a:ext cx="572452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77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0C57-D266-427A-B731-55107FC4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 and forward flag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89BA8-0065-468D-996B-ABDA138B3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936071-6F5E-4F4F-AC3E-5DCBDF0A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408" y="1943100"/>
            <a:ext cx="5709184" cy="10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7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E563-0CFE-4C69-81F5-76941EE8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Trip Duration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E9D7E-B900-4E53-9CDA-CFA6D1D23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97D6D72-F4C4-48DA-BA0C-9CC3ACE9B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077" y="1346200"/>
            <a:ext cx="580072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06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7B07-AFDF-4FB4-9E18-52B4186B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1AC98-2436-468A-A451-56BBB36FE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>
                <a:solidFill>
                  <a:schemeClr val="bg1"/>
                </a:solidFill>
              </a:rPr>
              <a:t>Creating Distance variable through feature engineering</a:t>
            </a: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EB468-DECF-40E2-AAB6-5236209C0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0778"/>
            <a:ext cx="9144000" cy="282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414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445</Words>
  <Application>Microsoft Office PowerPoint</Application>
  <PresentationFormat>On-screen Show (16:9)</PresentationFormat>
  <Paragraphs>76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Arial</vt:lpstr>
      <vt:lpstr>Montserrat</vt:lpstr>
      <vt:lpstr>Simple Light</vt:lpstr>
      <vt:lpstr>Capstone Project – 2 </vt:lpstr>
      <vt:lpstr>Problem Statement</vt:lpstr>
      <vt:lpstr>Data Summary</vt:lpstr>
      <vt:lpstr>Describing the variables w.r.t to Dataset</vt:lpstr>
      <vt:lpstr>Passenger count</vt:lpstr>
      <vt:lpstr>Pickup and Dropoff Latitude and Longitude</vt:lpstr>
      <vt:lpstr>Store and forward flag</vt:lpstr>
      <vt:lpstr>Trip Duration</vt:lpstr>
      <vt:lpstr>Feature Engineering </vt:lpstr>
      <vt:lpstr>Speed</vt:lpstr>
      <vt:lpstr>Explaining featured variables in updated dataset</vt:lpstr>
      <vt:lpstr>Updated dataset w.r.t Day in the week</vt:lpstr>
      <vt:lpstr>Updated dataset w.r.t hour</vt:lpstr>
      <vt:lpstr>Analysis w.r.t time zone</vt:lpstr>
      <vt:lpstr>Analysing data w.r.t trip time</vt:lpstr>
      <vt:lpstr>Distance</vt:lpstr>
      <vt:lpstr>Data Cleaning</vt:lpstr>
      <vt:lpstr>Time vs store and forward flag</vt:lpstr>
      <vt:lpstr>Time vs Distance</vt:lpstr>
      <vt:lpstr>Time vs Vendor ID</vt:lpstr>
      <vt:lpstr>Time vs Passenger count</vt:lpstr>
      <vt:lpstr>Time vs Month</vt:lpstr>
      <vt:lpstr>Dummy Variables for regression</vt:lpstr>
      <vt:lpstr>Data frame features for the model</vt:lpstr>
      <vt:lpstr>Baseline Model</vt:lpstr>
      <vt:lpstr>Random Forest Regressor</vt:lpstr>
      <vt:lpstr>Random Forest Regressor</vt:lpstr>
      <vt:lpstr>XGBoost Regressor</vt:lpstr>
      <vt:lpstr>XGBoost Regressor</vt:lpstr>
      <vt:lpstr>Linear Regression</vt:lpstr>
      <vt:lpstr>Linear Regression with Ridge </vt:lpstr>
      <vt:lpstr>Linear Regression with Lasso</vt:lpstr>
      <vt:lpstr>Homoscedasticity</vt:lpstr>
      <vt:lpstr>Decision Tree Regressor</vt:lpstr>
      <vt:lpstr>Decision Tree Regressor</vt:lpstr>
      <vt:lpstr>Decision Tree Regressor</vt:lpstr>
      <vt:lpstr>Challenges</vt:lpstr>
      <vt:lpstr>Conclusions</vt:lpstr>
      <vt:lpstr>Further 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Project Title   </dc:title>
  <cp:lastModifiedBy>Roopesh Valluru</cp:lastModifiedBy>
  <cp:revision>36</cp:revision>
  <dcterms:modified xsi:type="dcterms:W3CDTF">2021-03-26T10:28:11Z</dcterms:modified>
</cp:coreProperties>
</file>