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4"/>
  </p:sldMasterIdLst>
  <p:notesMasterIdLst>
    <p:notesMasterId r:id="rId35"/>
  </p:notesMasterIdLst>
  <p:sldIdLst>
    <p:sldId id="256" r:id="rId5"/>
    <p:sldId id="286" r:id="rId6"/>
    <p:sldId id="258" r:id="rId7"/>
    <p:sldId id="289" r:id="rId8"/>
    <p:sldId id="259" r:id="rId9"/>
    <p:sldId id="290" r:id="rId10"/>
    <p:sldId id="260" r:id="rId11"/>
    <p:sldId id="261" r:id="rId12"/>
    <p:sldId id="287" r:id="rId13"/>
    <p:sldId id="263" r:id="rId14"/>
    <p:sldId id="264" r:id="rId15"/>
    <p:sldId id="265" r:id="rId16"/>
    <p:sldId id="266" r:id="rId17"/>
    <p:sldId id="288" r:id="rId18"/>
    <p:sldId id="267" r:id="rId19"/>
    <p:sldId id="268" r:id="rId20"/>
    <p:sldId id="269" r:id="rId21"/>
    <p:sldId id="278" r:id="rId22"/>
    <p:sldId id="270" r:id="rId23"/>
    <p:sldId id="271" r:id="rId24"/>
    <p:sldId id="272" r:id="rId25"/>
    <p:sldId id="273" r:id="rId26"/>
    <p:sldId id="274" r:id="rId27"/>
    <p:sldId id="281" r:id="rId28"/>
    <p:sldId id="285" r:id="rId29"/>
    <p:sldId id="275" r:id="rId30"/>
    <p:sldId id="276" r:id="rId31"/>
    <p:sldId id="280" r:id="rId32"/>
    <p:sldId id="277" r:id="rId33"/>
    <p:sldId id="27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0" roundtripDataSignature="AMtx7mik3YG44dSk2pry6cc43Nwpnt9AV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3" clrIdx="0">
    <p:extLst>
      <p:ext uri="{19B8F6BF-5375-455C-9EA6-DF929625EA0E}">
        <p15:presenceInfo xmlns:p15="http://schemas.microsoft.com/office/powerpoint/2012/main" userId="c60b75b95bfeb3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22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22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presProps" Target="presProps.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345004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159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563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1433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79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2" name="Google Shape;5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0836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2" name="Google Shape;5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2542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76" name="Google Shape;5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54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739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6062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01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129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1789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9221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2125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7369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2002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9244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6063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5569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4752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4936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727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7681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0" name="Google Shape;4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13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660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165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259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813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768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246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a:t>Click to edit Master title style</a:t>
            </a:r>
          </a:p>
        </p:txBody>
      </p:sp>
      <p:sp>
        <p:nvSpPr>
          <p:cNvPr id="5" name="Date Placeholder 4"/>
          <p:cNvSpPr>
            <a:spLocks noGrp="1"/>
          </p:cNvSpPr>
          <p:nvPr>
            <p:ph type="dt" sz="half" idx="10"/>
          </p:nvPr>
        </p:nvSpPr>
        <p:spPr>
          <a:xfrm>
            <a:off x="5791200" y="4807458"/>
            <a:ext cx="3044952" cy="27432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2.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57.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2.jpe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9.jpeg"/><Relationship Id="rId5" Type="http://schemas.openxmlformats.org/officeDocument/2006/relationships/image" Target="../media/image78.png"/><Relationship Id="rId4" Type="http://schemas.openxmlformats.org/officeDocument/2006/relationships/image" Target="../media/image77.png"/></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87.png"/><Relationship Id="rId4" Type="http://schemas.openxmlformats.org/officeDocument/2006/relationships/image" Target="../media/image86.png"/></Relationships>
</file>

<file path=ppt/slides/_rels/slide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2.jpeg"/><Relationship Id="rId4" Type="http://schemas.openxmlformats.org/officeDocument/2006/relationships/image" Target="../media/image9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5.png"/><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9.jpe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2449607" y="755644"/>
            <a:ext cx="4112558" cy="267450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262626"/>
              </a:buClr>
              <a:buSzPts val="6000"/>
              <a:buFont typeface="Calibri"/>
              <a:buNone/>
            </a:pPr>
            <a:r>
              <a:rPr lang="en" dirty="0"/>
              <a:t>Tutorial #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411"/>
        <p:cNvGrpSpPr/>
        <p:nvPr/>
      </p:nvGrpSpPr>
      <p:grpSpPr>
        <a:xfrm>
          <a:off x="0" y="0"/>
          <a:ext cx="0" cy="0"/>
          <a:chOff x="0" y="0"/>
          <a:chExt cx="0" cy="0"/>
        </a:xfrm>
      </p:grpSpPr>
      <p:sp>
        <p:nvSpPr>
          <p:cNvPr id="412" name="Google Shape;412;p8"/>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2</a:t>
            </a:r>
            <a:endParaRPr sz="1100" b="0" i="0" u="none" strike="noStrike" cap="none">
              <a:solidFill>
                <a:srgbClr val="000000"/>
              </a:solidFill>
              <a:latin typeface="Arial"/>
              <a:ea typeface="Arial"/>
              <a:cs typeface="Arial"/>
              <a:sym typeface="Arial"/>
            </a:endParaRPr>
          </a:p>
        </p:txBody>
      </p:sp>
      <p:cxnSp>
        <p:nvCxnSpPr>
          <p:cNvPr id="413" name="Google Shape;413;p8"/>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416" name="Google Shape;416;p8"/>
          <p:cNvSpPr txBox="1"/>
          <p:nvPr/>
        </p:nvSpPr>
        <p:spPr>
          <a:xfrm>
            <a:off x="100385" y="723247"/>
            <a:ext cx="6936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mc:AlternateContent xmlns:mc="http://schemas.openxmlformats.org/markup-compatibility/2006" xmlns:a14="http://schemas.microsoft.com/office/drawing/2010/main">
        <mc:Choice Requires="a14">
          <p:sp>
            <p:nvSpPr>
              <p:cNvPr id="69" name="TextBox 68"/>
              <p:cNvSpPr txBox="1"/>
              <p:nvPr/>
            </p:nvSpPr>
            <p:spPr>
              <a:xfrm>
                <a:off x="566146" y="658524"/>
                <a:ext cx="1458541"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=0 :</m:t>
                          </m:r>
                        </m:e>
                      </m:nary>
                    </m:oMath>
                  </m:oMathPara>
                </a14:m>
                <a:endParaRPr lang="en-IN" sz="2000" dirty="0"/>
              </a:p>
            </p:txBody>
          </p:sp>
        </mc:Choice>
        <mc:Fallback xmlns="">
          <p:sp>
            <p:nvSpPr>
              <p:cNvPr id="69" name="TextBox 68"/>
              <p:cNvSpPr txBox="1">
                <a:spLocks noRot="1" noChangeAspect="1" noMove="1" noResize="1" noEditPoints="1" noAdjustHandles="1" noChangeArrowheads="1" noChangeShapeType="1" noTextEdit="1"/>
              </p:cNvSpPr>
              <p:nvPr/>
            </p:nvSpPr>
            <p:spPr>
              <a:xfrm>
                <a:off x="566146" y="658524"/>
                <a:ext cx="1458541" cy="745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955871" y="811507"/>
                <a:ext cx="444859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𝑐𝑜𝑠</m:t>
                          </m:r>
                          <m:r>
                            <a:rPr lang="en-US" sz="2000" b="0" i="1" smtClean="0">
                              <a:latin typeface="Cambria Math" panose="02040503050406030204" pitchFamily="18" charset="0"/>
                              <a:ea typeface="Cambria Math" panose="02040503050406030204" pitchFamily="18" charset="0"/>
                            </a:rPr>
                            <m:t>𝛼</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0.1</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𝐶</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60°</m:t>
                                  </m:r>
                                </m:e>
                              </m:d>
                            </m:e>
                          </m:func>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0.1</m:t>
                          </m:r>
                        </m:e>
                      </m:d>
                      <m:r>
                        <a:rPr lang="en-US" sz="2000" b="0" i="1" smtClean="0">
                          <a:latin typeface="Cambria Math" panose="02040503050406030204" pitchFamily="18" charset="0"/>
                          <a:ea typeface="Cambria Math" panose="02040503050406030204" pitchFamily="18" charset="0"/>
                        </a:rPr>
                        <m:t>=0</m:t>
                      </m:r>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955871" y="811507"/>
                <a:ext cx="4448590" cy="307777"/>
              </a:xfrm>
              <a:prstGeom prst="rect">
                <a:avLst/>
              </a:prstGeom>
              <a:blipFill>
                <a:blip r:embed="rId4"/>
                <a:stretch>
                  <a:fillRect r="-685" b="-176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041833" y="1292490"/>
                <a:ext cx="2621487" cy="6454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150</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3</m:t>
                              </m:r>
                            </m:e>
                          </m:rad>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𝐶</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=0</m:t>
                      </m:r>
                    </m:oMath>
                  </m:oMathPara>
                </a14:m>
                <a:endParaRPr lang="en-I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2041833" y="1292490"/>
                <a:ext cx="2621487" cy="64543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2130794" y="2087468"/>
                <a:ext cx="17598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𝐶</m:t>
                          </m:r>
                        </m:sub>
                      </m:sSub>
                      <m:r>
                        <a:rPr lang="en-US" sz="2000" b="0" i="1" smtClean="0">
                          <a:latin typeface="Cambria Math" panose="02040503050406030204" pitchFamily="18" charset="0"/>
                          <a:ea typeface="Cambria Math" panose="02040503050406030204" pitchFamily="18" charset="0"/>
                        </a:rPr>
                        <m:t>≈−259.8 </m:t>
                      </m:r>
                      <m:r>
                        <m:rPr>
                          <m:sty m:val="p"/>
                        </m:rPr>
                        <a:rPr lang="en-US" sz="2000" b="0" i="0" smtClean="0">
                          <a:latin typeface="Cambria Math" panose="02040503050406030204" pitchFamily="18" charset="0"/>
                          <a:ea typeface="Cambria Math" panose="02040503050406030204" pitchFamily="18" charset="0"/>
                        </a:rPr>
                        <m:t>N</m:t>
                      </m:r>
                    </m:oMath>
                  </m:oMathPara>
                </a14:m>
                <a:endParaRPr lang="en-IN" sz="2000" dirty="0"/>
              </a:p>
            </p:txBody>
          </p:sp>
        </mc:Choice>
        <mc:Fallback xmlns="">
          <p:sp>
            <p:nvSpPr>
              <p:cNvPr id="74" name="TextBox 73"/>
              <p:cNvSpPr txBox="1">
                <a:spLocks noRot="1" noChangeAspect="1" noMove="1" noResize="1" noEditPoints="1" noAdjustHandles="1" noChangeArrowheads="1" noChangeShapeType="1" noTextEdit="1"/>
              </p:cNvSpPr>
              <p:nvPr/>
            </p:nvSpPr>
            <p:spPr>
              <a:xfrm>
                <a:off x="2130794" y="2087468"/>
                <a:ext cx="1759841" cy="307777"/>
              </a:xfrm>
              <a:prstGeom prst="rect">
                <a:avLst/>
              </a:prstGeom>
              <a:blipFill>
                <a:blip r:embed="rId6"/>
                <a:stretch>
                  <a:fillRect l="-2083" r="-2431" b="-19608"/>
                </a:stretch>
              </a:blipFill>
            </p:spPr>
            <p:txBody>
              <a:bodyPr/>
              <a:lstStyle/>
              <a:p>
                <a:r>
                  <a:rPr lang="en-IN">
                    <a:noFill/>
                  </a:rPr>
                  <a:t> </a:t>
                </a:r>
              </a:p>
            </p:txBody>
          </p:sp>
        </mc:Fallback>
      </mc:AlternateContent>
      <p:sp>
        <p:nvSpPr>
          <p:cNvPr id="75" name="Rectangle 74"/>
          <p:cNvSpPr/>
          <p:nvPr/>
        </p:nvSpPr>
        <p:spPr>
          <a:xfrm>
            <a:off x="2071912" y="2087468"/>
            <a:ext cx="197984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mc:AlternateContent xmlns:mc="http://schemas.openxmlformats.org/markup-compatibility/2006" xmlns:a14="http://schemas.microsoft.com/office/drawing/2010/main">
        <mc:Choice Requires="a14">
          <p:sp>
            <p:nvSpPr>
              <p:cNvPr id="76" name="TextBox 75"/>
              <p:cNvSpPr txBox="1"/>
              <p:nvPr/>
            </p:nvSpPr>
            <p:spPr>
              <a:xfrm>
                <a:off x="637646" y="2669554"/>
                <a:ext cx="1416285"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𝐶</m:t>
                              </m:r>
                            </m:sub>
                          </m:sSub>
                          <m:r>
                            <a:rPr lang="en-US" sz="2000" b="0" i="1" smtClean="0">
                              <a:latin typeface="Cambria Math" panose="02040503050406030204" pitchFamily="18" charset="0"/>
                            </a:rPr>
                            <m:t>=0 :</m:t>
                          </m:r>
                        </m:e>
                      </m:nary>
                    </m:oMath>
                  </m:oMathPara>
                </a14:m>
                <a:endParaRPr lang="en-IN" sz="2000" dirty="0"/>
              </a:p>
            </p:txBody>
          </p:sp>
        </mc:Choice>
        <mc:Fallback xmlns="">
          <p:sp>
            <p:nvSpPr>
              <p:cNvPr id="76" name="TextBox 75"/>
              <p:cNvSpPr txBox="1">
                <a:spLocks noRot="1" noChangeAspect="1" noMove="1" noResize="1" noEditPoints="1" noAdjustHandles="1" noChangeArrowheads="1" noChangeShapeType="1" noTextEdit="1"/>
              </p:cNvSpPr>
              <p:nvPr/>
            </p:nvSpPr>
            <p:spPr>
              <a:xfrm>
                <a:off x="637646" y="2669554"/>
                <a:ext cx="1416285" cy="745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062379" y="2824443"/>
                <a:ext cx="44582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𝑐𝑜𝑠</m:t>
                          </m:r>
                          <m:r>
                            <a:rPr lang="en-US" sz="2000" b="0" i="1" smtClean="0">
                              <a:latin typeface="Cambria Math" panose="02040503050406030204" pitchFamily="18" charset="0"/>
                              <a:ea typeface="Cambria Math" panose="02040503050406030204" pitchFamily="18" charset="0"/>
                            </a:rPr>
                            <m:t>𝛼</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0.2</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𝐵</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60°</m:t>
                                  </m:r>
                                </m:e>
                              </m:d>
                            </m:e>
                          </m:func>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0.1</m:t>
                          </m:r>
                        </m:e>
                      </m:d>
                      <m:r>
                        <a:rPr lang="en-US" sz="2000" b="0" i="1" smtClean="0">
                          <a:latin typeface="Cambria Math" panose="02040503050406030204" pitchFamily="18" charset="0"/>
                          <a:ea typeface="Cambria Math" panose="02040503050406030204" pitchFamily="18" charset="0"/>
                        </a:rPr>
                        <m:t>=0</m:t>
                      </m:r>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2062379" y="2824443"/>
                <a:ext cx="4458208" cy="307777"/>
              </a:xfrm>
              <a:prstGeom prst="rect">
                <a:avLst/>
              </a:prstGeom>
              <a:blipFill>
                <a:blip r:embed="rId8"/>
                <a:stretch>
                  <a:fillRect r="-683" b="-176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2069920" y="3343657"/>
                <a:ext cx="3901068" cy="6454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150</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3</m:t>
                              </m:r>
                            </m:e>
                          </m:rad>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×0.2+</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𝐵</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×0.1=0</m:t>
                      </m:r>
                    </m:oMath>
                  </m:oMathPara>
                </a14:m>
                <a:endParaRPr lang="en-IN" sz="2000" dirty="0"/>
              </a:p>
            </p:txBody>
          </p:sp>
        </mc:Choice>
        <mc:Fallback xmlns="">
          <p:sp>
            <p:nvSpPr>
              <p:cNvPr id="78" name="TextBox 77"/>
              <p:cNvSpPr txBox="1">
                <a:spLocks noRot="1" noChangeAspect="1" noMove="1" noResize="1" noEditPoints="1" noAdjustHandles="1" noChangeArrowheads="1" noChangeShapeType="1" noTextEdit="1"/>
              </p:cNvSpPr>
              <p:nvPr/>
            </p:nvSpPr>
            <p:spPr>
              <a:xfrm>
                <a:off x="2069920" y="3343657"/>
                <a:ext cx="3901068" cy="64543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228349" y="4156469"/>
                <a:ext cx="15770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𝐵</m:t>
                          </m:r>
                        </m:sub>
                      </m:sSub>
                      <m:r>
                        <a:rPr lang="en-US" sz="2000" b="0" i="1" smtClean="0">
                          <a:latin typeface="Cambria Math" panose="02040503050406030204" pitchFamily="18" charset="0"/>
                          <a:ea typeface="Cambria Math" panose="02040503050406030204" pitchFamily="18" charset="0"/>
                        </a:rPr>
                        <m:t>≈519.6 </m:t>
                      </m:r>
                      <m:r>
                        <m:rPr>
                          <m:sty m:val="p"/>
                        </m:rPr>
                        <a:rPr lang="en-US" sz="2000" b="0" i="0" smtClean="0">
                          <a:latin typeface="Cambria Math" panose="02040503050406030204" pitchFamily="18" charset="0"/>
                          <a:ea typeface="Cambria Math" panose="02040503050406030204" pitchFamily="18" charset="0"/>
                        </a:rPr>
                        <m:t>N</m:t>
                      </m:r>
                    </m:oMath>
                  </m:oMathPara>
                </a14:m>
                <a:endParaRPr lang="en-IN" sz="2000" dirty="0"/>
              </a:p>
            </p:txBody>
          </p:sp>
        </mc:Choice>
        <mc:Fallback xmlns="">
          <p:sp>
            <p:nvSpPr>
              <p:cNvPr id="79" name="TextBox 78"/>
              <p:cNvSpPr txBox="1">
                <a:spLocks noRot="1" noChangeAspect="1" noMove="1" noResize="1" noEditPoints="1" noAdjustHandles="1" noChangeArrowheads="1" noChangeShapeType="1" noTextEdit="1"/>
              </p:cNvSpPr>
              <p:nvPr/>
            </p:nvSpPr>
            <p:spPr>
              <a:xfrm>
                <a:off x="2228349" y="4156469"/>
                <a:ext cx="1577098" cy="307777"/>
              </a:xfrm>
              <a:prstGeom prst="rect">
                <a:avLst/>
              </a:prstGeom>
              <a:blipFill>
                <a:blip r:embed="rId10"/>
                <a:stretch>
                  <a:fillRect l="-2713" r="-2713" b="-20000"/>
                </a:stretch>
              </a:blipFill>
            </p:spPr>
            <p:txBody>
              <a:bodyPr/>
              <a:lstStyle/>
              <a:p>
                <a:r>
                  <a:rPr lang="en-IN">
                    <a:noFill/>
                  </a:rPr>
                  <a:t> </a:t>
                </a:r>
              </a:p>
            </p:txBody>
          </p:sp>
        </mc:Fallback>
      </mc:AlternateContent>
      <p:sp>
        <p:nvSpPr>
          <p:cNvPr id="80" name="Rectangle 79"/>
          <p:cNvSpPr/>
          <p:nvPr/>
        </p:nvSpPr>
        <p:spPr>
          <a:xfrm>
            <a:off x="2169467" y="4156469"/>
            <a:ext cx="197984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nvGrpSpPr>
          <p:cNvPr id="97" name="Google Shape;336;p7"/>
          <p:cNvGrpSpPr/>
          <p:nvPr/>
        </p:nvGrpSpPr>
        <p:grpSpPr>
          <a:xfrm>
            <a:off x="7672752" y="755574"/>
            <a:ext cx="1353467" cy="3156247"/>
            <a:chOff x="2371055" y="599990"/>
            <a:chExt cx="1443546" cy="3601784"/>
          </a:xfrm>
        </p:grpSpPr>
        <p:cxnSp>
          <p:nvCxnSpPr>
            <p:cNvPr id="98" name="Google Shape;337;p7"/>
            <p:cNvCxnSpPr/>
            <p:nvPr/>
          </p:nvCxnSpPr>
          <p:spPr>
            <a:xfrm flipH="1">
              <a:off x="2743200" y="1078597"/>
              <a:ext cx="1" cy="2811527"/>
            </a:xfrm>
            <a:prstGeom prst="straightConnector1">
              <a:avLst/>
            </a:prstGeom>
            <a:noFill/>
            <a:ln w="76200" cap="flat" cmpd="sng">
              <a:solidFill>
                <a:srgbClr val="595959"/>
              </a:solidFill>
              <a:prstDash val="solid"/>
              <a:round/>
              <a:headEnd type="none" w="sm" len="sm"/>
              <a:tailEnd type="none" w="sm" len="sm"/>
            </a:ln>
          </p:spPr>
        </p:cxnSp>
        <p:cxnSp>
          <p:nvCxnSpPr>
            <p:cNvPr id="99" name="Google Shape;338;p7"/>
            <p:cNvCxnSpPr/>
            <p:nvPr/>
          </p:nvCxnSpPr>
          <p:spPr>
            <a:xfrm rot="5400000">
              <a:off x="2345106" y="1882950"/>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100" name="Google Shape;339;p7"/>
            <p:cNvCxnSpPr/>
            <p:nvPr/>
          </p:nvCxnSpPr>
          <p:spPr>
            <a:xfrm>
              <a:off x="2452425" y="2770632"/>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101" name="Google Shape;340;p7"/>
            <p:cNvCxnSpPr/>
            <p:nvPr/>
          </p:nvCxnSpPr>
          <p:spPr>
            <a:xfrm rot="5400000">
              <a:off x="2345106" y="2725150"/>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102" name="Google Shape;341;p7"/>
            <p:cNvCxnSpPr/>
            <p:nvPr/>
          </p:nvCxnSpPr>
          <p:spPr>
            <a:xfrm>
              <a:off x="2452425" y="1932432"/>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103" name="Google Shape;342;p7"/>
            <p:cNvCxnSpPr/>
            <p:nvPr/>
          </p:nvCxnSpPr>
          <p:spPr>
            <a:xfrm>
              <a:off x="2757225" y="2115550"/>
              <a:ext cx="621600" cy="0"/>
            </a:xfrm>
            <a:prstGeom prst="straightConnector1">
              <a:avLst/>
            </a:prstGeom>
            <a:noFill/>
            <a:ln w="9525" cap="flat" cmpd="sng">
              <a:solidFill>
                <a:srgbClr val="595959"/>
              </a:solidFill>
              <a:prstDash val="solid"/>
              <a:round/>
              <a:headEnd type="none" w="sm" len="sm"/>
              <a:tailEnd type="none" w="sm" len="sm"/>
            </a:ln>
          </p:spPr>
        </p:cxnSp>
        <p:cxnSp>
          <p:nvCxnSpPr>
            <p:cNvPr id="104" name="Google Shape;343;p7"/>
            <p:cNvCxnSpPr/>
            <p:nvPr/>
          </p:nvCxnSpPr>
          <p:spPr>
            <a:xfrm>
              <a:off x="2757225" y="2953750"/>
              <a:ext cx="621600" cy="0"/>
            </a:xfrm>
            <a:prstGeom prst="straightConnector1">
              <a:avLst/>
            </a:prstGeom>
            <a:noFill/>
            <a:ln w="9525" cap="flat" cmpd="sng">
              <a:solidFill>
                <a:srgbClr val="595959"/>
              </a:solidFill>
              <a:prstDash val="solid"/>
              <a:round/>
              <a:headEnd type="none" w="sm" len="sm"/>
              <a:tailEnd type="none" w="sm" len="sm"/>
            </a:ln>
          </p:spPr>
        </p:cxnSp>
        <p:sp>
          <p:nvSpPr>
            <p:cNvPr id="105" name="Google Shape;344;p7"/>
            <p:cNvSpPr/>
            <p:nvPr/>
          </p:nvSpPr>
          <p:spPr>
            <a:xfrm>
              <a:off x="3099125" y="2122075"/>
              <a:ext cx="88550" cy="198025"/>
            </a:xfrm>
            <a:custGeom>
              <a:avLst/>
              <a:gdLst/>
              <a:ahLst/>
              <a:cxnLst/>
              <a:rect l="l" t="t" r="r" b="b"/>
              <a:pathLst>
                <a:path w="3542" h="7921" extrusionOk="0">
                  <a:moveTo>
                    <a:pt x="2707" y="0"/>
                  </a:moveTo>
                  <a:cubicBezTo>
                    <a:pt x="2824" y="635"/>
                    <a:pt x="3860" y="2490"/>
                    <a:pt x="3409" y="3810"/>
                  </a:cubicBezTo>
                  <a:cubicBezTo>
                    <a:pt x="2958" y="5130"/>
                    <a:pt x="568" y="7236"/>
                    <a:pt x="0" y="7921"/>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345;p7"/>
            <p:cNvSpPr/>
            <p:nvPr/>
          </p:nvSpPr>
          <p:spPr>
            <a:xfrm>
              <a:off x="3099125" y="2960275"/>
              <a:ext cx="88550" cy="198025"/>
            </a:xfrm>
            <a:custGeom>
              <a:avLst/>
              <a:gdLst/>
              <a:ahLst/>
              <a:cxnLst/>
              <a:rect l="l" t="t" r="r" b="b"/>
              <a:pathLst>
                <a:path w="3542" h="7921" extrusionOk="0">
                  <a:moveTo>
                    <a:pt x="2707" y="0"/>
                  </a:moveTo>
                  <a:cubicBezTo>
                    <a:pt x="2824" y="635"/>
                    <a:pt x="3860" y="2490"/>
                    <a:pt x="3409" y="3810"/>
                  </a:cubicBezTo>
                  <a:cubicBezTo>
                    <a:pt x="2958" y="5130"/>
                    <a:pt x="568" y="7236"/>
                    <a:pt x="0" y="7921"/>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346;p7"/>
            <p:cNvSpPr txBox="1"/>
            <p:nvPr/>
          </p:nvSpPr>
          <p:spPr>
            <a:xfrm>
              <a:off x="2510088" y="599990"/>
              <a:ext cx="4212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A</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8" name="Google Shape;347;p7"/>
            <p:cNvSpPr txBox="1"/>
            <p:nvPr/>
          </p:nvSpPr>
          <p:spPr>
            <a:xfrm>
              <a:off x="2392328" y="1853618"/>
              <a:ext cx="3531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B</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9" name="Google Shape;348;p7"/>
            <p:cNvSpPr txBox="1"/>
            <p:nvPr/>
          </p:nvSpPr>
          <p:spPr>
            <a:xfrm>
              <a:off x="2379285" y="2711032"/>
              <a:ext cx="471299"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C</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0" name="Google Shape;349;p7"/>
            <p:cNvSpPr txBox="1"/>
            <p:nvPr/>
          </p:nvSpPr>
          <p:spPr>
            <a:xfrm>
              <a:off x="2371055" y="3639853"/>
              <a:ext cx="4713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D</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1" name="Google Shape;350;p7"/>
            <p:cNvSpPr txBox="1"/>
            <p:nvPr/>
          </p:nvSpPr>
          <p:spPr>
            <a:xfrm>
              <a:off x="3163154" y="2831144"/>
              <a:ext cx="651445"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30°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2" name="Google Shape;351;p7"/>
            <p:cNvSpPr txBox="1"/>
            <p:nvPr/>
          </p:nvSpPr>
          <p:spPr>
            <a:xfrm>
              <a:off x="3163154" y="1982147"/>
              <a:ext cx="651447"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30°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113" name="Google Shape;352;p7"/>
          <p:cNvGrpSpPr/>
          <p:nvPr/>
        </p:nvGrpSpPr>
        <p:grpSpPr>
          <a:xfrm>
            <a:off x="6959399" y="1053382"/>
            <a:ext cx="1056628" cy="828646"/>
            <a:chOff x="1610225" y="673080"/>
            <a:chExt cx="1126950" cy="945616"/>
          </a:xfrm>
        </p:grpSpPr>
        <p:sp>
          <p:nvSpPr>
            <p:cNvPr id="114" name="Google Shape;353;p7"/>
            <p:cNvSpPr/>
            <p:nvPr/>
          </p:nvSpPr>
          <p:spPr>
            <a:xfrm>
              <a:off x="2333684" y="825675"/>
              <a:ext cx="53600" cy="177950"/>
            </a:xfrm>
            <a:custGeom>
              <a:avLst/>
              <a:gdLst/>
              <a:ahLst/>
              <a:cxnLst/>
              <a:rect l="l" t="t" r="r" b="b"/>
              <a:pathLst>
                <a:path w="2144" h="7118" extrusionOk="0">
                  <a:moveTo>
                    <a:pt x="1241" y="0"/>
                  </a:moveTo>
                  <a:cubicBezTo>
                    <a:pt x="1041" y="551"/>
                    <a:pt x="-112" y="2122"/>
                    <a:pt x="38" y="3308"/>
                  </a:cubicBezTo>
                  <a:cubicBezTo>
                    <a:pt x="189" y="4494"/>
                    <a:pt x="1793" y="6483"/>
                    <a:pt x="2144" y="7118"/>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5" name="Google Shape;354;p7"/>
            <p:cNvCxnSpPr/>
            <p:nvPr/>
          </p:nvCxnSpPr>
          <p:spPr>
            <a:xfrm flipH="1">
              <a:off x="1945175" y="822960"/>
              <a:ext cx="792000" cy="431100"/>
            </a:xfrm>
            <a:prstGeom prst="straightConnector1">
              <a:avLst/>
            </a:prstGeom>
            <a:noFill/>
            <a:ln w="28575" cap="flat" cmpd="sng">
              <a:solidFill>
                <a:srgbClr val="FF0000"/>
              </a:solidFill>
              <a:prstDash val="solid"/>
              <a:round/>
              <a:headEnd type="none" w="sm" len="sm"/>
              <a:tailEnd type="triangle" w="med" len="med"/>
            </a:ln>
          </p:spPr>
        </p:cxnSp>
        <p:cxnSp>
          <p:nvCxnSpPr>
            <p:cNvPr id="116" name="Google Shape;355;p7"/>
            <p:cNvCxnSpPr/>
            <p:nvPr/>
          </p:nvCxnSpPr>
          <p:spPr>
            <a:xfrm rot="10800000">
              <a:off x="2032875" y="821150"/>
              <a:ext cx="699300" cy="0"/>
            </a:xfrm>
            <a:prstGeom prst="straightConnector1">
              <a:avLst/>
            </a:prstGeom>
            <a:noFill/>
            <a:ln w="9525" cap="flat" cmpd="sng">
              <a:solidFill>
                <a:srgbClr val="595959"/>
              </a:solidFill>
              <a:prstDash val="solid"/>
              <a:round/>
              <a:headEnd type="none" w="sm" len="sm"/>
              <a:tailEnd type="none" w="sm" len="sm"/>
            </a:ln>
          </p:spPr>
        </p:cxnSp>
        <p:sp>
          <p:nvSpPr>
            <p:cNvPr id="117" name="Google Shape;356;p7"/>
            <p:cNvSpPr txBox="1"/>
            <p:nvPr/>
          </p:nvSpPr>
          <p:spPr>
            <a:xfrm>
              <a:off x="1951541" y="673080"/>
              <a:ext cx="416117"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u="none" strike="noStrike" cap="none" dirty="0">
                  <a:solidFill>
                    <a:srgbClr val="000000"/>
                  </a:solidFill>
                  <a:latin typeface="Times New Roman" panose="02020603050405020304" pitchFamily="18" charset="0"/>
                  <a:cs typeface="Times New Roman" panose="02020603050405020304" pitchFamily="18" charset="0"/>
                  <a:sym typeface="Arial"/>
                </a:rPr>
                <a:t>𝛼</a:t>
              </a:r>
              <a:endParaRPr sz="2000" b="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8" name="Google Shape;357;p7"/>
            <p:cNvSpPr txBox="1"/>
            <p:nvPr/>
          </p:nvSpPr>
          <p:spPr>
            <a:xfrm>
              <a:off x="1610225" y="1056775"/>
              <a:ext cx="5628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A</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119" name="Google Shape;358;p7"/>
          <p:cNvGrpSpPr/>
          <p:nvPr/>
        </p:nvGrpSpPr>
        <p:grpSpPr>
          <a:xfrm>
            <a:off x="8034825" y="1310481"/>
            <a:ext cx="805450" cy="773181"/>
            <a:chOff x="2757225" y="1233226"/>
            <a:chExt cx="859056" cy="882326"/>
          </a:xfrm>
        </p:grpSpPr>
        <p:cxnSp>
          <p:nvCxnSpPr>
            <p:cNvPr id="120" name="Google Shape;359;p7"/>
            <p:cNvCxnSpPr/>
            <p:nvPr/>
          </p:nvCxnSpPr>
          <p:spPr>
            <a:xfrm rot="10800000" flipH="1">
              <a:off x="2757225" y="1503852"/>
              <a:ext cx="353100" cy="611700"/>
            </a:xfrm>
            <a:prstGeom prst="straightConnector1">
              <a:avLst/>
            </a:prstGeom>
            <a:noFill/>
            <a:ln w="28575" cap="flat" cmpd="sng">
              <a:solidFill>
                <a:srgbClr val="FF0000"/>
              </a:solidFill>
              <a:prstDash val="solid"/>
              <a:round/>
              <a:headEnd type="none" w="sm" len="sm"/>
              <a:tailEnd type="triangle" w="med" len="med"/>
            </a:ln>
          </p:spPr>
        </p:cxnSp>
        <p:sp>
          <p:nvSpPr>
            <p:cNvPr id="121" name="Google Shape;360;p7"/>
            <p:cNvSpPr txBox="1"/>
            <p:nvPr/>
          </p:nvSpPr>
          <p:spPr>
            <a:xfrm>
              <a:off x="3100125" y="1233226"/>
              <a:ext cx="516156"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B</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122" name="Google Shape;361;p7"/>
          <p:cNvGrpSpPr/>
          <p:nvPr/>
        </p:nvGrpSpPr>
        <p:grpSpPr>
          <a:xfrm>
            <a:off x="8038823" y="2208426"/>
            <a:ext cx="843875" cy="609751"/>
            <a:chOff x="2761488" y="2257923"/>
            <a:chExt cx="900038" cy="695827"/>
          </a:xfrm>
        </p:grpSpPr>
        <p:cxnSp>
          <p:nvCxnSpPr>
            <p:cNvPr id="123" name="Google Shape;362;p7"/>
            <p:cNvCxnSpPr/>
            <p:nvPr/>
          </p:nvCxnSpPr>
          <p:spPr>
            <a:xfrm rot="10800000" flipH="1">
              <a:off x="2761488" y="2342050"/>
              <a:ext cx="353100" cy="611700"/>
            </a:xfrm>
            <a:prstGeom prst="straightConnector1">
              <a:avLst/>
            </a:prstGeom>
            <a:noFill/>
            <a:ln w="28575" cap="flat" cmpd="sng">
              <a:solidFill>
                <a:srgbClr val="FF0000"/>
              </a:solidFill>
              <a:prstDash val="solid"/>
              <a:round/>
              <a:headEnd type="none" w="sm" len="sm"/>
              <a:tailEnd type="triangle" w="med" len="med"/>
            </a:ln>
          </p:spPr>
        </p:cxnSp>
        <p:sp>
          <p:nvSpPr>
            <p:cNvPr id="124" name="Google Shape;363;p7"/>
            <p:cNvSpPr txBox="1"/>
            <p:nvPr/>
          </p:nvSpPr>
          <p:spPr>
            <a:xfrm>
              <a:off x="3130226" y="2257923"/>
              <a:ext cx="531300"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C</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125" name="Google Shape;364;p7"/>
          <p:cNvGrpSpPr/>
          <p:nvPr/>
        </p:nvGrpSpPr>
        <p:grpSpPr>
          <a:xfrm>
            <a:off x="8021676" y="3635282"/>
            <a:ext cx="973824" cy="1040669"/>
            <a:chOff x="2743200" y="3886200"/>
            <a:chExt cx="1038635" cy="1187572"/>
          </a:xfrm>
        </p:grpSpPr>
        <p:cxnSp>
          <p:nvCxnSpPr>
            <p:cNvPr id="126" name="Google Shape;365;p7"/>
            <p:cNvCxnSpPr/>
            <p:nvPr/>
          </p:nvCxnSpPr>
          <p:spPr>
            <a:xfrm>
              <a:off x="2743200" y="3886200"/>
              <a:ext cx="0" cy="912300"/>
            </a:xfrm>
            <a:prstGeom prst="straightConnector1">
              <a:avLst/>
            </a:prstGeom>
            <a:noFill/>
            <a:ln w="28575" cap="flat" cmpd="sng">
              <a:solidFill>
                <a:srgbClr val="000000"/>
              </a:solidFill>
              <a:prstDash val="solid"/>
              <a:round/>
              <a:headEnd type="none" w="sm" len="sm"/>
              <a:tailEnd type="triangle" w="med" len="med"/>
            </a:ln>
          </p:spPr>
        </p:cxnSp>
        <p:sp>
          <p:nvSpPr>
            <p:cNvPr id="127" name="Google Shape;366;p7"/>
            <p:cNvSpPr txBox="1"/>
            <p:nvPr/>
          </p:nvSpPr>
          <p:spPr>
            <a:xfrm>
              <a:off x="2821400" y="4511850"/>
              <a:ext cx="960435"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150 </a:t>
              </a: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N</a:t>
              </a:r>
              <a:endParaRPr sz="24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128" name="Google Shape;369;p7"/>
          <p:cNvGrpSpPr/>
          <p:nvPr/>
        </p:nvGrpSpPr>
        <p:grpSpPr>
          <a:xfrm>
            <a:off x="6427009" y="1192577"/>
            <a:ext cx="630410" cy="2445224"/>
            <a:chOff x="702808" y="1351688"/>
            <a:chExt cx="630410" cy="2445224"/>
          </a:xfrm>
        </p:grpSpPr>
        <p:grpSp>
          <p:nvGrpSpPr>
            <p:cNvPr id="129" name="Google Shape;370;p7"/>
            <p:cNvGrpSpPr/>
            <p:nvPr/>
          </p:nvGrpSpPr>
          <p:grpSpPr>
            <a:xfrm>
              <a:off x="702808" y="1351900"/>
              <a:ext cx="630410" cy="871964"/>
              <a:chOff x="661109" y="1098922"/>
              <a:chExt cx="672366" cy="995054"/>
            </a:xfrm>
          </p:grpSpPr>
          <p:cxnSp>
            <p:nvCxnSpPr>
              <p:cNvPr id="142" name="Google Shape;371;p7"/>
              <p:cNvCxnSpPr/>
              <p:nvPr/>
            </p:nvCxnSpPr>
            <p:spPr>
              <a:xfrm>
                <a:off x="1092875" y="1098922"/>
                <a:ext cx="240600" cy="0"/>
              </a:xfrm>
              <a:prstGeom prst="straightConnector1">
                <a:avLst/>
              </a:prstGeom>
              <a:noFill/>
              <a:ln w="9525" cap="flat" cmpd="sng">
                <a:solidFill>
                  <a:srgbClr val="595959"/>
                </a:solidFill>
                <a:prstDash val="solid"/>
                <a:round/>
                <a:headEnd type="none" w="sm" len="sm"/>
                <a:tailEnd type="none" w="sm" len="sm"/>
              </a:ln>
            </p:spPr>
          </p:cxnSp>
          <p:cxnSp>
            <p:nvCxnSpPr>
              <p:cNvPr id="143" name="Google Shape;372;p7"/>
              <p:cNvCxnSpPr/>
              <p:nvPr/>
            </p:nvCxnSpPr>
            <p:spPr>
              <a:xfrm>
                <a:off x="1092875" y="2093976"/>
                <a:ext cx="240600" cy="0"/>
              </a:xfrm>
              <a:prstGeom prst="straightConnector1">
                <a:avLst/>
              </a:prstGeom>
              <a:noFill/>
              <a:ln w="9525" cap="flat" cmpd="sng">
                <a:solidFill>
                  <a:srgbClr val="595959"/>
                </a:solidFill>
                <a:prstDash val="solid"/>
                <a:round/>
                <a:headEnd type="none" w="sm" len="sm"/>
                <a:tailEnd type="none" w="sm" len="sm"/>
              </a:ln>
            </p:spPr>
          </p:cxnSp>
          <p:sp>
            <p:nvSpPr>
              <p:cNvPr id="144" name="Google Shape;373;p7"/>
              <p:cNvSpPr txBox="1"/>
              <p:nvPr/>
            </p:nvSpPr>
            <p:spPr>
              <a:xfrm>
                <a:off x="661109" y="1295117"/>
                <a:ext cx="650290"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130" name="Google Shape;374;p7"/>
            <p:cNvGrpSpPr/>
            <p:nvPr/>
          </p:nvGrpSpPr>
          <p:grpSpPr>
            <a:xfrm>
              <a:off x="702808" y="2367333"/>
              <a:ext cx="630410" cy="649831"/>
              <a:chOff x="661109" y="2257675"/>
              <a:chExt cx="672366" cy="741557"/>
            </a:xfrm>
          </p:grpSpPr>
          <p:cxnSp>
            <p:nvCxnSpPr>
              <p:cNvPr id="140" name="Google Shape;375;p7"/>
              <p:cNvCxnSpPr/>
              <p:nvPr/>
            </p:nvCxnSpPr>
            <p:spPr>
              <a:xfrm>
                <a:off x="1092875" y="2999232"/>
                <a:ext cx="240600" cy="0"/>
              </a:xfrm>
              <a:prstGeom prst="straightConnector1">
                <a:avLst/>
              </a:prstGeom>
              <a:noFill/>
              <a:ln w="9525" cap="flat" cmpd="sng">
                <a:solidFill>
                  <a:srgbClr val="595959"/>
                </a:solidFill>
                <a:prstDash val="solid"/>
                <a:round/>
                <a:headEnd type="none" w="sm" len="sm"/>
                <a:tailEnd type="none" w="sm" len="sm"/>
              </a:ln>
            </p:spPr>
          </p:cxnSp>
          <p:sp>
            <p:nvSpPr>
              <p:cNvPr id="141" name="Google Shape;376;p7"/>
              <p:cNvSpPr txBox="1"/>
              <p:nvPr/>
            </p:nvSpPr>
            <p:spPr>
              <a:xfrm>
                <a:off x="661109" y="2257675"/>
                <a:ext cx="65029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131" name="Google Shape;377;p7"/>
            <p:cNvGrpSpPr/>
            <p:nvPr/>
          </p:nvGrpSpPr>
          <p:grpSpPr>
            <a:xfrm>
              <a:off x="719308" y="3170578"/>
              <a:ext cx="613909" cy="623816"/>
              <a:chOff x="678708" y="3174325"/>
              <a:chExt cx="654767" cy="711875"/>
            </a:xfrm>
          </p:grpSpPr>
          <p:cxnSp>
            <p:nvCxnSpPr>
              <p:cNvPr id="138" name="Google Shape;378;p7"/>
              <p:cNvCxnSpPr/>
              <p:nvPr/>
            </p:nvCxnSpPr>
            <p:spPr>
              <a:xfrm>
                <a:off x="1092875" y="3886200"/>
                <a:ext cx="240600" cy="0"/>
              </a:xfrm>
              <a:prstGeom prst="straightConnector1">
                <a:avLst/>
              </a:prstGeom>
              <a:noFill/>
              <a:ln w="9525" cap="flat" cmpd="sng">
                <a:solidFill>
                  <a:srgbClr val="595959"/>
                </a:solidFill>
                <a:prstDash val="solid"/>
                <a:round/>
                <a:headEnd type="none" w="sm" len="sm"/>
                <a:tailEnd type="none" w="sm" len="sm"/>
              </a:ln>
            </p:spPr>
          </p:cxnSp>
          <p:sp>
            <p:nvSpPr>
              <p:cNvPr id="139" name="Google Shape;379;p7"/>
              <p:cNvSpPr txBox="1"/>
              <p:nvPr/>
            </p:nvSpPr>
            <p:spPr>
              <a:xfrm>
                <a:off x="678708" y="3174325"/>
                <a:ext cx="632691"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cxnSp>
          <p:nvCxnSpPr>
            <p:cNvPr id="132" name="Google Shape;380;p7"/>
            <p:cNvCxnSpPr/>
            <p:nvPr/>
          </p:nvCxnSpPr>
          <p:spPr>
            <a:xfrm rot="10800000">
              <a:off x="1224707" y="1351688"/>
              <a:ext cx="0" cy="509700"/>
            </a:xfrm>
            <a:prstGeom prst="straightConnector1">
              <a:avLst/>
            </a:prstGeom>
            <a:noFill/>
            <a:ln w="9525" cap="flat" cmpd="sng">
              <a:solidFill>
                <a:schemeClr val="dk2"/>
              </a:solidFill>
              <a:prstDash val="solid"/>
              <a:round/>
              <a:headEnd type="none" w="sm" len="sm"/>
              <a:tailEnd type="triangle" w="med" len="med"/>
            </a:ln>
          </p:spPr>
        </p:cxnSp>
        <p:cxnSp>
          <p:nvCxnSpPr>
            <p:cNvPr id="133" name="Google Shape;381;p7"/>
            <p:cNvCxnSpPr/>
            <p:nvPr/>
          </p:nvCxnSpPr>
          <p:spPr>
            <a:xfrm>
              <a:off x="1224707" y="1634512"/>
              <a:ext cx="0" cy="598200"/>
            </a:xfrm>
            <a:prstGeom prst="straightConnector1">
              <a:avLst/>
            </a:prstGeom>
            <a:noFill/>
            <a:ln w="9525" cap="flat" cmpd="sng">
              <a:solidFill>
                <a:schemeClr val="dk2"/>
              </a:solidFill>
              <a:prstDash val="solid"/>
              <a:round/>
              <a:headEnd type="none" w="sm" len="sm"/>
              <a:tailEnd type="triangle" w="med" len="med"/>
            </a:ln>
          </p:spPr>
        </p:cxnSp>
        <p:cxnSp>
          <p:nvCxnSpPr>
            <p:cNvPr id="134" name="Google Shape;382;p7"/>
            <p:cNvCxnSpPr/>
            <p:nvPr/>
          </p:nvCxnSpPr>
          <p:spPr>
            <a:xfrm rot="10800000">
              <a:off x="1224707" y="2228812"/>
              <a:ext cx="0" cy="243900"/>
            </a:xfrm>
            <a:prstGeom prst="straightConnector1">
              <a:avLst/>
            </a:prstGeom>
            <a:noFill/>
            <a:ln w="9525" cap="flat" cmpd="sng">
              <a:solidFill>
                <a:schemeClr val="dk2"/>
              </a:solidFill>
              <a:prstDash val="solid"/>
              <a:round/>
              <a:headEnd type="none" w="sm" len="sm"/>
              <a:tailEnd type="triangle" w="med" len="med"/>
            </a:ln>
          </p:spPr>
        </p:cxnSp>
        <p:cxnSp>
          <p:nvCxnSpPr>
            <p:cNvPr id="135" name="Google Shape;383;p7"/>
            <p:cNvCxnSpPr/>
            <p:nvPr/>
          </p:nvCxnSpPr>
          <p:spPr>
            <a:xfrm>
              <a:off x="1224707" y="2472712"/>
              <a:ext cx="0" cy="552300"/>
            </a:xfrm>
            <a:prstGeom prst="straightConnector1">
              <a:avLst/>
            </a:prstGeom>
            <a:noFill/>
            <a:ln w="9525" cap="flat" cmpd="sng">
              <a:solidFill>
                <a:schemeClr val="dk2"/>
              </a:solidFill>
              <a:prstDash val="solid"/>
              <a:round/>
              <a:headEnd type="none" w="sm" len="sm"/>
              <a:tailEnd type="triangle" w="med" len="med"/>
            </a:ln>
          </p:spPr>
        </p:cxnSp>
        <p:cxnSp>
          <p:nvCxnSpPr>
            <p:cNvPr id="136" name="Google Shape;384;p7"/>
            <p:cNvCxnSpPr/>
            <p:nvPr/>
          </p:nvCxnSpPr>
          <p:spPr>
            <a:xfrm rot="10800000">
              <a:off x="1224707" y="3025012"/>
              <a:ext cx="0" cy="285900"/>
            </a:xfrm>
            <a:prstGeom prst="straightConnector1">
              <a:avLst/>
            </a:prstGeom>
            <a:noFill/>
            <a:ln w="9525" cap="flat" cmpd="sng">
              <a:solidFill>
                <a:schemeClr val="dk2"/>
              </a:solidFill>
              <a:prstDash val="solid"/>
              <a:round/>
              <a:headEnd type="none" w="sm" len="sm"/>
              <a:tailEnd type="triangle" w="med" len="med"/>
            </a:ln>
          </p:spPr>
        </p:cxnSp>
        <p:cxnSp>
          <p:nvCxnSpPr>
            <p:cNvPr id="137" name="Google Shape;385;p7"/>
            <p:cNvCxnSpPr/>
            <p:nvPr/>
          </p:nvCxnSpPr>
          <p:spPr>
            <a:xfrm>
              <a:off x="1224707" y="3310912"/>
              <a:ext cx="0" cy="486000"/>
            </a:xfrm>
            <a:prstGeom prst="straightConnector1">
              <a:avLst/>
            </a:prstGeom>
            <a:noFill/>
            <a:ln w="9525" cap="flat" cmpd="sng">
              <a:solidFill>
                <a:schemeClr val="dk2"/>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fade">
                                      <p:cBhvr>
                                        <p:cTn id="40" dur="500"/>
                                        <p:tgtEl>
                                          <p:spTgt spid="7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2" grpId="0" animBg="1"/>
      <p:bldP spid="3" grpId="0" animBg="1"/>
      <p:bldP spid="74" grpId="0" animBg="1"/>
      <p:bldP spid="75" grpId="0" animBg="1"/>
      <p:bldP spid="76" grpId="0" animBg="1"/>
      <p:bldP spid="77" grpId="0" animBg="1"/>
      <p:bldP spid="78" grpId="0" animBg="1"/>
      <p:bldP spid="79" grpId="0" animBg="1"/>
      <p:bldP spid="8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472"/>
        <p:cNvGrpSpPr/>
        <p:nvPr/>
      </p:nvGrpSpPr>
      <p:grpSpPr>
        <a:xfrm>
          <a:off x="0" y="0"/>
          <a:ext cx="0" cy="0"/>
          <a:chOff x="0" y="0"/>
          <a:chExt cx="0" cy="0"/>
        </a:xfrm>
      </p:grpSpPr>
      <p:pic>
        <p:nvPicPr>
          <p:cNvPr id="473" name="Google Shape;473;p9"/>
          <p:cNvPicPr preferRelativeResize="0"/>
          <p:nvPr/>
        </p:nvPicPr>
        <p:blipFill rotWithShape="1">
          <a:blip r:embed="rId3">
            <a:alphaModFix/>
          </a:blip>
          <a:srcRect/>
          <a:stretch/>
        </p:blipFill>
        <p:spPr>
          <a:xfrm>
            <a:off x="4431625" y="1046875"/>
            <a:ext cx="4463676" cy="3699373"/>
          </a:xfrm>
          <a:prstGeom prst="rect">
            <a:avLst/>
          </a:prstGeom>
          <a:noFill/>
          <a:ln>
            <a:noFill/>
          </a:ln>
        </p:spPr>
      </p:pic>
      <p:sp>
        <p:nvSpPr>
          <p:cNvPr id="474" name="Google Shape;474;p9"/>
          <p:cNvSpPr txBox="1"/>
          <p:nvPr/>
        </p:nvSpPr>
        <p:spPr>
          <a:xfrm>
            <a:off x="697125" y="383796"/>
            <a:ext cx="2637300" cy="489900"/>
          </a:xfrm>
          <a:prstGeom prst="rect">
            <a:avLst/>
          </a:prstGeom>
          <a:noFill/>
          <a:ln>
            <a:noFill/>
          </a:ln>
        </p:spPr>
        <p:txBody>
          <a:bodyPr spcFirstLastPara="1" wrap="square" lIns="68575" tIns="34275" rIns="68575" bIns="34275" anchor="t" anchorCtr="0">
            <a:normAutofit/>
          </a:bodyPr>
          <a:lstStyle/>
          <a:p>
            <a:pPr marL="0" marR="0" lvl="0" indent="0" algn="l" rtl="0">
              <a:lnSpc>
                <a:spcPct val="85000"/>
              </a:lnSpc>
              <a:spcBef>
                <a:spcPts val="0"/>
              </a:spcBef>
              <a:spcAft>
                <a:spcPts val="0"/>
              </a:spcAft>
              <a:buClr>
                <a:srgbClr val="3F3F3F"/>
              </a:buClr>
              <a:buSzPts val="3000"/>
              <a:buFont typeface="Times New Roman"/>
              <a:buNone/>
            </a:pPr>
            <a:r>
              <a:rPr lang="en" sz="3000" b="0" i="0" u="none" strike="noStrike" cap="none">
                <a:solidFill>
                  <a:srgbClr val="3F3F3F"/>
                </a:solidFill>
                <a:latin typeface="Times New Roman"/>
                <a:ea typeface="Times New Roman"/>
                <a:cs typeface="Times New Roman"/>
                <a:sym typeface="Times New Roman"/>
              </a:rPr>
              <a:t>Question # 3</a:t>
            </a:r>
            <a:endParaRPr sz="1100" b="0" i="0" u="none" strike="noStrike" cap="none">
              <a:solidFill>
                <a:srgbClr val="000000"/>
              </a:solidFill>
              <a:latin typeface="Arial"/>
              <a:ea typeface="Arial"/>
              <a:cs typeface="Arial"/>
              <a:sym typeface="Arial"/>
            </a:endParaRPr>
          </a:p>
        </p:txBody>
      </p:sp>
      <p:cxnSp>
        <p:nvCxnSpPr>
          <p:cNvPr id="475" name="Google Shape;475;p9"/>
          <p:cNvCxnSpPr/>
          <p:nvPr/>
        </p:nvCxnSpPr>
        <p:spPr>
          <a:xfrm rot="10800000" flipH="1">
            <a:off x="660166" y="980308"/>
            <a:ext cx="8148300" cy="600"/>
          </a:xfrm>
          <a:prstGeom prst="straightConnector1">
            <a:avLst/>
          </a:prstGeom>
          <a:noFill/>
          <a:ln w="12700" cap="flat" cmpd="sng">
            <a:solidFill>
              <a:srgbClr val="BD582C"/>
            </a:solidFill>
            <a:prstDash val="solid"/>
            <a:round/>
            <a:headEnd type="none" w="sm" len="sm"/>
            <a:tailEnd type="none" w="sm" len="sm"/>
          </a:ln>
        </p:spPr>
      </p:cxnSp>
      <p:sp>
        <p:nvSpPr>
          <p:cNvPr id="476" name="Google Shape;476;p9"/>
          <p:cNvSpPr txBox="1"/>
          <p:nvPr/>
        </p:nvSpPr>
        <p:spPr>
          <a:xfrm>
            <a:off x="660166" y="1196249"/>
            <a:ext cx="3873600" cy="33939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rgbClr val="2F2A2B"/>
                </a:solidFill>
                <a:latin typeface="Times New Roman"/>
                <a:ea typeface="Times New Roman"/>
                <a:cs typeface="Times New Roman"/>
                <a:sym typeface="Times New Roman"/>
              </a:rPr>
              <a:t>The elevation of a platform is controlled by two identical mechanisms only one of which is shown in Fig. 3. A load of 5 kN is applied to the mechanism shown. Knowing that the pin at C can  transmit</a:t>
            </a:r>
            <a:endParaRPr sz="18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r>
              <a:rPr lang="en" sz="1800" b="0" i="0" u="none" strike="noStrike" cap="none" dirty="0">
                <a:solidFill>
                  <a:srgbClr val="2F2A2B"/>
                </a:solidFill>
                <a:latin typeface="Times New Roman"/>
                <a:ea typeface="Times New Roman"/>
                <a:cs typeface="Times New Roman"/>
                <a:sym typeface="Times New Roman"/>
              </a:rPr>
              <a:t>only a horizontal force, determine </a:t>
            </a:r>
            <a:endParaRPr sz="18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18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r>
              <a:rPr lang="en" sz="1800" b="0" i="0" u="none" strike="noStrike" cap="none" dirty="0">
                <a:solidFill>
                  <a:srgbClr val="2F2A2B"/>
                </a:solidFill>
                <a:latin typeface="Times New Roman"/>
                <a:ea typeface="Times New Roman"/>
                <a:cs typeface="Times New Roman"/>
                <a:sym typeface="Times New Roman"/>
              </a:rPr>
              <a:t>(a) the force in link BE, </a:t>
            </a:r>
            <a:endParaRPr sz="18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 sz="1800" b="0" i="0" u="none" strike="noStrike" cap="none" dirty="0">
                <a:solidFill>
                  <a:srgbClr val="2F2A2B"/>
                </a:solidFill>
                <a:latin typeface="Times New Roman"/>
                <a:ea typeface="Times New Roman"/>
                <a:cs typeface="Times New Roman"/>
                <a:sym typeface="Times New Roman"/>
              </a:rPr>
              <a:t>(b) the components of the force exerted by the hydraulic cylinder on pin H.</a:t>
            </a:r>
            <a:endParaRPr sz="18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2F2A2B"/>
              </a:solidFill>
              <a:latin typeface="Times New Roman"/>
              <a:ea typeface="Times New Roman"/>
              <a:cs typeface="Times New Roman"/>
              <a:sym typeface="Times New Roman"/>
            </a:endParaRPr>
          </a:p>
        </p:txBody>
      </p:sp>
      <p:sp>
        <p:nvSpPr>
          <p:cNvPr id="477" name="Google Shape;477;p9"/>
          <p:cNvSpPr txBox="1"/>
          <p:nvPr/>
        </p:nvSpPr>
        <p:spPr>
          <a:xfrm>
            <a:off x="8012400" y="4329375"/>
            <a:ext cx="88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Fig. 3</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pic>
        <p:nvPicPr>
          <p:cNvPr id="39" name="Google Shape;473;p9"/>
          <p:cNvPicPr preferRelativeResize="0"/>
          <p:nvPr/>
        </p:nvPicPr>
        <p:blipFill rotWithShape="1">
          <a:blip r:embed="rId3">
            <a:alphaModFix/>
          </a:blip>
          <a:srcRect/>
          <a:stretch/>
        </p:blipFill>
        <p:spPr>
          <a:xfrm>
            <a:off x="5790717" y="629001"/>
            <a:ext cx="2638713" cy="2186894"/>
          </a:xfrm>
          <a:prstGeom prst="rect">
            <a:avLst/>
          </a:prstGeom>
          <a:noFill/>
          <a:ln>
            <a:noFill/>
          </a:ln>
        </p:spPr>
      </p:pic>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3</a:t>
            </a:r>
            <a:endParaRPr sz="1100" b="0" i="0" u="none" strike="noStrike" cap="none">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484" name="Google Shape;484;p10"/>
          <p:cNvSpPr txBox="1"/>
          <p:nvPr/>
        </p:nvSpPr>
        <p:spPr>
          <a:xfrm>
            <a:off x="265831" y="744102"/>
            <a:ext cx="583692"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485" name="Google Shape;485;p10"/>
          <p:cNvGrpSpPr/>
          <p:nvPr/>
        </p:nvGrpSpPr>
        <p:grpSpPr>
          <a:xfrm>
            <a:off x="5754064" y="2707760"/>
            <a:ext cx="3471706" cy="1583458"/>
            <a:chOff x="962700" y="384210"/>
            <a:chExt cx="2804642" cy="1451519"/>
          </a:xfrm>
        </p:grpSpPr>
        <p:grpSp>
          <p:nvGrpSpPr>
            <p:cNvPr id="486" name="Google Shape;486;p10"/>
            <p:cNvGrpSpPr/>
            <p:nvPr/>
          </p:nvGrpSpPr>
          <p:grpSpPr>
            <a:xfrm>
              <a:off x="962700" y="976721"/>
              <a:ext cx="2232096" cy="541604"/>
              <a:chOff x="962700" y="976721"/>
              <a:chExt cx="2232096" cy="541604"/>
            </a:xfrm>
          </p:grpSpPr>
          <p:sp>
            <p:nvSpPr>
              <p:cNvPr id="487" name="Google Shape;487;p10"/>
              <p:cNvSpPr/>
              <p:nvPr/>
            </p:nvSpPr>
            <p:spPr>
              <a:xfrm>
                <a:off x="962700" y="984925"/>
                <a:ext cx="2224075" cy="533400"/>
              </a:xfrm>
              <a:custGeom>
                <a:avLst/>
                <a:gdLst/>
                <a:ahLst/>
                <a:cxnLst/>
                <a:rect l="l" t="t" r="r" b="b"/>
                <a:pathLst>
                  <a:path w="88963" h="21336" extrusionOk="0">
                    <a:moveTo>
                      <a:pt x="190" y="0"/>
                    </a:moveTo>
                    <a:lnTo>
                      <a:pt x="88963" y="0"/>
                    </a:lnTo>
                    <a:lnTo>
                      <a:pt x="88963" y="21336"/>
                    </a:lnTo>
                    <a:lnTo>
                      <a:pt x="0" y="21336"/>
                    </a:lnTo>
                    <a:close/>
                  </a:path>
                </a:pathLst>
              </a:custGeom>
              <a:noFill/>
              <a:ln w="28575" cap="flat" cmpd="sng">
                <a:solidFill>
                  <a:srgbClr val="595959"/>
                </a:solidFill>
                <a:prstDash val="solid"/>
                <a:round/>
                <a:headEnd type="none" w="sm" len="sm"/>
                <a:tailEnd type="none" w="sm" len="sm"/>
              </a:ln>
            </p:spPr>
          </p:sp>
          <p:sp>
            <p:nvSpPr>
              <p:cNvPr id="488" name="Google Shape;488;p10"/>
              <p:cNvSpPr/>
              <p:nvPr/>
            </p:nvSpPr>
            <p:spPr>
              <a:xfrm>
                <a:off x="962700" y="976721"/>
                <a:ext cx="2232096" cy="541604"/>
              </a:xfrm>
              <a:custGeom>
                <a:avLst/>
                <a:gdLst/>
                <a:ahLst/>
                <a:cxnLst/>
                <a:rect l="l" t="t" r="r" b="b"/>
                <a:pathLst>
                  <a:path w="88583" h="21526" extrusionOk="0">
                    <a:moveTo>
                      <a:pt x="0" y="762"/>
                    </a:moveTo>
                    <a:lnTo>
                      <a:pt x="27813" y="21526"/>
                    </a:lnTo>
                    <a:lnTo>
                      <a:pt x="27813" y="0"/>
                    </a:lnTo>
                    <a:lnTo>
                      <a:pt x="58484" y="21336"/>
                    </a:lnTo>
                    <a:lnTo>
                      <a:pt x="58484" y="381"/>
                    </a:lnTo>
                    <a:lnTo>
                      <a:pt x="88583" y="21336"/>
                    </a:lnTo>
                  </a:path>
                </a:pathLst>
              </a:custGeom>
              <a:noFill/>
              <a:ln w="28575" cap="flat" cmpd="sng">
                <a:solidFill>
                  <a:srgbClr val="595959"/>
                </a:solidFill>
                <a:prstDash val="solid"/>
                <a:round/>
                <a:headEnd type="none" w="sm" len="sm"/>
                <a:tailEnd type="none" w="sm" len="sm"/>
              </a:ln>
            </p:spPr>
          </p:sp>
        </p:grpSp>
        <p:cxnSp>
          <p:nvCxnSpPr>
            <p:cNvPr id="489" name="Google Shape;489;p10"/>
            <p:cNvCxnSpPr/>
            <p:nvPr/>
          </p:nvCxnSpPr>
          <p:spPr>
            <a:xfrm>
              <a:off x="1707925" y="641700"/>
              <a:ext cx="0" cy="335700"/>
            </a:xfrm>
            <a:prstGeom prst="straightConnector1">
              <a:avLst/>
            </a:prstGeom>
            <a:noFill/>
            <a:ln w="9525" cap="flat" cmpd="sng">
              <a:solidFill>
                <a:srgbClr val="000000"/>
              </a:solidFill>
              <a:prstDash val="solid"/>
              <a:round/>
              <a:headEnd type="none" w="sm" len="sm"/>
              <a:tailEnd type="triangle" w="med" len="med"/>
            </a:ln>
          </p:spPr>
        </p:cxnSp>
        <p:sp>
          <p:nvSpPr>
            <p:cNvPr id="490" name="Google Shape;490;p10"/>
            <p:cNvSpPr txBox="1"/>
            <p:nvPr/>
          </p:nvSpPr>
          <p:spPr>
            <a:xfrm>
              <a:off x="1179690" y="384210"/>
              <a:ext cx="819268" cy="45138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5 </a:t>
              </a:r>
              <a:r>
                <a:rPr lang="en" sz="2000" b="0" u="none" strike="noStrike" cap="none" dirty="0">
                  <a:solidFill>
                    <a:srgbClr val="000000"/>
                  </a:solidFill>
                  <a:latin typeface="Times New Roman" panose="02020603050405020304" pitchFamily="18" charset="0"/>
                  <a:cs typeface="Times New Roman" panose="02020603050405020304" pitchFamily="18" charset="0"/>
                  <a:sym typeface="Arial"/>
                </a:rPr>
                <a:t>kN</a:t>
              </a:r>
              <a:endParaRPr sz="2000" b="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91" name="Google Shape;491;p10"/>
            <p:cNvSpPr txBox="1"/>
            <p:nvPr/>
          </p:nvSpPr>
          <p:spPr>
            <a:xfrm>
              <a:off x="2319674" y="645529"/>
              <a:ext cx="414600" cy="36992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C</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92" name="Google Shape;492;p10"/>
            <p:cNvSpPr txBox="1"/>
            <p:nvPr/>
          </p:nvSpPr>
          <p:spPr>
            <a:xfrm>
              <a:off x="2359455" y="1465800"/>
              <a:ext cx="365400" cy="36992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F</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cxnSp>
          <p:nvCxnSpPr>
            <p:cNvPr id="493" name="Google Shape;493;p10"/>
            <p:cNvCxnSpPr/>
            <p:nvPr/>
          </p:nvCxnSpPr>
          <p:spPr>
            <a:xfrm rot="10800000">
              <a:off x="3273552" y="978275"/>
              <a:ext cx="0" cy="269100"/>
            </a:xfrm>
            <a:prstGeom prst="straightConnector1">
              <a:avLst/>
            </a:prstGeom>
            <a:noFill/>
            <a:ln w="9525" cap="flat" cmpd="sng">
              <a:solidFill>
                <a:srgbClr val="595959"/>
              </a:solidFill>
              <a:prstDash val="solid"/>
              <a:round/>
              <a:headEnd type="none" w="sm" len="sm"/>
              <a:tailEnd type="triangle" w="med" len="med"/>
            </a:ln>
          </p:spPr>
        </p:cxnSp>
        <p:cxnSp>
          <p:nvCxnSpPr>
            <p:cNvPr id="494" name="Google Shape;494;p10"/>
            <p:cNvCxnSpPr/>
            <p:nvPr/>
          </p:nvCxnSpPr>
          <p:spPr>
            <a:xfrm>
              <a:off x="3273552" y="1171350"/>
              <a:ext cx="0" cy="345600"/>
            </a:xfrm>
            <a:prstGeom prst="straightConnector1">
              <a:avLst/>
            </a:prstGeom>
            <a:noFill/>
            <a:ln w="9525" cap="flat" cmpd="sng">
              <a:solidFill>
                <a:srgbClr val="595959"/>
              </a:solidFill>
              <a:prstDash val="solid"/>
              <a:round/>
              <a:headEnd type="none" w="sm" len="sm"/>
              <a:tailEnd type="triangle" w="med" len="med"/>
            </a:ln>
          </p:spPr>
        </p:cxnSp>
        <p:sp>
          <p:nvSpPr>
            <p:cNvPr id="495" name="Google Shape;495;p10"/>
            <p:cNvSpPr txBox="1"/>
            <p:nvPr/>
          </p:nvSpPr>
          <p:spPr>
            <a:xfrm>
              <a:off x="3296042" y="1062411"/>
              <a:ext cx="471300" cy="36992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0.6</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cxnSp>
          <p:nvCxnSpPr>
            <p:cNvPr id="496" name="Google Shape;496;p10"/>
            <p:cNvCxnSpPr/>
            <p:nvPr/>
          </p:nvCxnSpPr>
          <p:spPr>
            <a:xfrm rot="10800000">
              <a:off x="2444925" y="684300"/>
              <a:ext cx="0" cy="268200"/>
            </a:xfrm>
            <a:prstGeom prst="straightConnector1">
              <a:avLst/>
            </a:prstGeom>
            <a:noFill/>
            <a:ln w="9525" cap="flat" cmpd="sng">
              <a:solidFill>
                <a:srgbClr val="595959"/>
              </a:solidFill>
              <a:prstDash val="solid"/>
              <a:round/>
              <a:headEnd type="none" w="sm" len="sm"/>
              <a:tailEnd type="none" w="sm" len="sm"/>
            </a:ln>
          </p:spPr>
        </p:cxnSp>
        <p:cxnSp>
          <p:nvCxnSpPr>
            <p:cNvPr id="497" name="Google Shape;497;p10"/>
            <p:cNvCxnSpPr/>
            <p:nvPr/>
          </p:nvCxnSpPr>
          <p:spPr>
            <a:xfrm rot="10800000">
              <a:off x="1718150" y="749475"/>
              <a:ext cx="355800" cy="0"/>
            </a:xfrm>
            <a:prstGeom prst="straightConnector1">
              <a:avLst/>
            </a:prstGeom>
            <a:noFill/>
            <a:ln w="9525" cap="flat" cmpd="sng">
              <a:solidFill>
                <a:srgbClr val="595959"/>
              </a:solidFill>
              <a:prstDash val="solid"/>
              <a:round/>
              <a:headEnd type="none" w="sm" len="sm"/>
              <a:tailEnd type="triangle" w="med" len="med"/>
            </a:ln>
          </p:spPr>
        </p:cxnSp>
        <p:cxnSp>
          <p:nvCxnSpPr>
            <p:cNvPr id="498" name="Google Shape;498;p10"/>
            <p:cNvCxnSpPr/>
            <p:nvPr/>
          </p:nvCxnSpPr>
          <p:spPr>
            <a:xfrm>
              <a:off x="2071425" y="749475"/>
              <a:ext cx="366000" cy="0"/>
            </a:xfrm>
            <a:prstGeom prst="straightConnector1">
              <a:avLst/>
            </a:prstGeom>
            <a:noFill/>
            <a:ln w="9525" cap="flat" cmpd="sng">
              <a:solidFill>
                <a:srgbClr val="595959"/>
              </a:solidFill>
              <a:prstDash val="solid"/>
              <a:round/>
              <a:headEnd type="none" w="sm" len="sm"/>
              <a:tailEnd type="triangle" w="med" len="med"/>
            </a:ln>
          </p:spPr>
        </p:cxnSp>
        <p:sp>
          <p:nvSpPr>
            <p:cNvPr id="499" name="Google Shape;499;p10"/>
            <p:cNvSpPr txBox="1"/>
            <p:nvPr/>
          </p:nvSpPr>
          <p:spPr>
            <a:xfrm>
              <a:off x="1869086" y="419378"/>
              <a:ext cx="756872" cy="45138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00" name="Google Shape;500;p10"/>
          <p:cNvGrpSpPr/>
          <p:nvPr/>
        </p:nvGrpSpPr>
        <p:grpSpPr>
          <a:xfrm>
            <a:off x="7586207" y="2939232"/>
            <a:ext cx="1220431" cy="492412"/>
            <a:chOff x="2907625" y="760342"/>
            <a:chExt cx="1324988" cy="606537"/>
          </a:xfrm>
        </p:grpSpPr>
        <p:cxnSp>
          <p:nvCxnSpPr>
            <p:cNvPr id="501" name="Google Shape;501;p10"/>
            <p:cNvCxnSpPr/>
            <p:nvPr/>
          </p:nvCxnSpPr>
          <p:spPr>
            <a:xfrm>
              <a:off x="2907625" y="1282375"/>
              <a:ext cx="483900" cy="0"/>
            </a:xfrm>
            <a:prstGeom prst="straightConnector1">
              <a:avLst/>
            </a:prstGeom>
            <a:noFill/>
            <a:ln w="28575" cap="flat" cmpd="sng">
              <a:solidFill>
                <a:srgbClr val="FF0000"/>
              </a:solidFill>
              <a:prstDash val="solid"/>
              <a:round/>
              <a:headEnd type="none" w="sm" len="sm"/>
              <a:tailEnd type="triangle" w="med" len="med"/>
            </a:ln>
          </p:spPr>
        </p:cxnSp>
        <p:sp>
          <p:nvSpPr>
            <p:cNvPr id="502" name="Google Shape;502;p10"/>
            <p:cNvSpPr txBox="1"/>
            <p:nvPr/>
          </p:nvSpPr>
          <p:spPr>
            <a:xfrm>
              <a:off x="3208199" y="760342"/>
              <a:ext cx="1024414" cy="60653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503" name="Google Shape;503;p10"/>
          <p:cNvGrpSpPr/>
          <p:nvPr/>
        </p:nvGrpSpPr>
        <p:grpSpPr>
          <a:xfrm>
            <a:off x="7210343" y="3271913"/>
            <a:ext cx="1321762" cy="1133535"/>
            <a:chOff x="2743865" y="1162969"/>
            <a:chExt cx="1435001" cy="1396248"/>
          </a:xfrm>
        </p:grpSpPr>
        <p:cxnSp>
          <p:nvCxnSpPr>
            <p:cNvPr id="504" name="Google Shape;504;p10"/>
            <p:cNvCxnSpPr/>
            <p:nvPr/>
          </p:nvCxnSpPr>
          <p:spPr>
            <a:xfrm>
              <a:off x="3128356" y="1994068"/>
              <a:ext cx="448800" cy="0"/>
            </a:xfrm>
            <a:prstGeom prst="straightConnector1">
              <a:avLst/>
            </a:prstGeom>
            <a:noFill/>
            <a:ln w="28575" cap="flat" cmpd="sng">
              <a:solidFill>
                <a:srgbClr val="FF0000"/>
              </a:solidFill>
              <a:prstDash val="solid"/>
              <a:round/>
              <a:headEnd type="none" w="sm" len="sm"/>
              <a:tailEnd type="triangle" w="med" len="med"/>
            </a:ln>
          </p:spPr>
        </p:cxnSp>
        <p:cxnSp>
          <p:nvCxnSpPr>
            <p:cNvPr id="505" name="Google Shape;505;p10"/>
            <p:cNvCxnSpPr/>
            <p:nvPr/>
          </p:nvCxnSpPr>
          <p:spPr>
            <a:xfrm rot="10800000">
              <a:off x="3142977" y="1591731"/>
              <a:ext cx="0" cy="411000"/>
            </a:xfrm>
            <a:prstGeom prst="straightConnector1">
              <a:avLst/>
            </a:prstGeom>
            <a:noFill/>
            <a:ln w="28575" cap="flat" cmpd="sng">
              <a:solidFill>
                <a:srgbClr val="FF0000"/>
              </a:solidFill>
              <a:prstDash val="solid"/>
              <a:round/>
              <a:headEnd type="none" w="sm" len="sm"/>
              <a:tailEnd type="triangle" w="med" len="med"/>
            </a:ln>
          </p:spPr>
        </p:cxnSp>
        <p:sp>
          <p:nvSpPr>
            <p:cNvPr id="506" name="Google Shape;506;p10"/>
            <p:cNvSpPr txBox="1"/>
            <p:nvPr/>
          </p:nvSpPr>
          <p:spPr>
            <a:xfrm>
              <a:off x="2743865" y="1162969"/>
              <a:ext cx="823209" cy="60653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y</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07" name="Google Shape;507;p10"/>
            <p:cNvSpPr txBox="1"/>
            <p:nvPr/>
          </p:nvSpPr>
          <p:spPr>
            <a:xfrm>
              <a:off x="3435568" y="1952681"/>
              <a:ext cx="743298" cy="60653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mc:AlternateContent xmlns:mc="http://schemas.openxmlformats.org/markup-compatibility/2006" xmlns:a14="http://schemas.microsoft.com/office/drawing/2010/main">
        <mc:Choice Requires="a14">
          <p:sp>
            <p:nvSpPr>
              <p:cNvPr id="52" name="TextBox 51"/>
              <p:cNvSpPr txBox="1"/>
              <p:nvPr/>
            </p:nvSpPr>
            <p:spPr>
              <a:xfrm>
                <a:off x="849523" y="1189693"/>
                <a:ext cx="1417696"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𝐹</m:t>
                              </m:r>
                            </m:sub>
                          </m:sSub>
                          <m:r>
                            <a:rPr lang="en-US" sz="2000" b="0" i="1" smtClean="0">
                              <a:latin typeface="Cambria Math" panose="02040503050406030204" pitchFamily="18" charset="0"/>
                            </a:rPr>
                            <m:t>=0 :</m:t>
                          </m:r>
                        </m:e>
                      </m:nary>
                    </m:oMath>
                  </m:oMathPara>
                </a14:m>
                <a:endParaRPr lang="en-IN"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849523" y="1189693"/>
                <a:ext cx="1417696" cy="745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280051" y="1337336"/>
                <a:ext cx="243836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−0.6</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𝑋</m:t>
                          </m:r>
                        </m:sub>
                      </m:sSub>
                      <m:r>
                        <a:rPr lang="en-US" sz="2000" b="0" i="1" smtClean="0">
                          <a:latin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×1.0=0</m:t>
                      </m:r>
                    </m:oMath>
                  </m:oMathPara>
                </a14:m>
                <a:endParaRPr lang="en-IN"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2280051" y="1337336"/>
                <a:ext cx="2438360" cy="307777"/>
              </a:xfrm>
              <a:prstGeom prst="rect">
                <a:avLst/>
              </a:prstGeom>
              <a:blipFill>
                <a:blip r:embed="rId5"/>
                <a:stretch>
                  <a:fillRect r="-1750" b="-196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2293683" y="1802445"/>
                <a:ext cx="1400192" cy="5824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𝑋</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25</m:t>
                          </m:r>
                        </m:num>
                        <m:den>
                          <m:r>
                            <a:rPr lang="en-US" sz="2000" b="0" i="1" smtClean="0">
                              <a:latin typeface="Cambria Math" panose="02040503050406030204" pitchFamily="18" charset="0"/>
                              <a:ea typeface="Cambria Math" panose="02040503050406030204" pitchFamily="18" charset="0"/>
                            </a:rPr>
                            <m:t>3</m:t>
                          </m:r>
                        </m:den>
                      </m:f>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kN</m:t>
                      </m:r>
                    </m:oMath>
                  </m:oMathPara>
                </a14:m>
                <a:endParaRPr lang="en-IN" sz="20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293683" y="1802445"/>
                <a:ext cx="1400192" cy="582467"/>
              </a:xfrm>
              <a:prstGeom prst="rect">
                <a:avLst/>
              </a:prstGeom>
              <a:blipFill>
                <a:blip r:embed="rId6"/>
                <a:stretch>
                  <a:fillRect b="-10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837799" y="2492401"/>
                <a:ext cx="1348126"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𝑋</m:t>
                              </m:r>
                            </m:sub>
                          </m:sSub>
                          <m:r>
                            <a:rPr lang="en-US" sz="2000" b="0" i="1" smtClean="0">
                              <a:latin typeface="Cambria Math" panose="02040503050406030204" pitchFamily="18" charset="0"/>
                            </a:rPr>
                            <m:t>=0 :</m:t>
                          </m:r>
                        </m:e>
                      </m:nary>
                    </m:oMath>
                  </m:oMathPara>
                </a14:m>
                <a:endParaRPr lang="en-IN"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837799" y="2492401"/>
                <a:ext cx="1348126" cy="745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2268327" y="2640044"/>
                <a:ext cx="1397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𝑋</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𝑋</m:t>
                          </m:r>
                        </m:sub>
                      </m:sSub>
                      <m:r>
                        <a:rPr lang="en-US" sz="2000" b="0" i="1" smtClean="0">
                          <a:latin typeface="Cambria Math" panose="02040503050406030204" pitchFamily="18" charset="0"/>
                          <a:ea typeface="Cambria Math" panose="02040503050406030204" pitchFamily="18" charset="0"/>
                        </a:rPr>
                        <m:t>=0</m:t>
                      </m:r>
                    </m:oMath>
                  </m:oMathPara>
                </a14:m>
                <a:endParaRPr lang="en-IN" sz="2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2268327" y="2640044"/>
                <a:ext cx="1397626" cy="307777"/>
              </a:xfrm>
              <a:prstGeom prst="rect">
                <a:avLst/>
              </a:prstGeom>
              <a:blipFill>
                <a:blip r:embed="rId8"/>
                <a:stretch>
                  <a:fillRect l="-3057" r="-3493" b="-196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2281959" y="3105153"/>
                <a:ext cx="1627112" cy="5824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𝑋</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25</m:t>
                          </m:r>
                        </m:num>
                        <m:den>
                          <m:r>
                            <a:rPr lang="en-US" sz="2000" b="0" i="1" smtClean="0">
                              <a:latin typeface="Cambria Math" panose="02040503050406030204" pitchFamily="18" charset="0"/>
                              <a:ea typeface="Cambria Math" panose="02040503050406030204" pitchFamily="18" charset="0"/>
                            </a:rPr>
                            <m:t>3</m:t>
                          </m:r>
                        </m:den>
                      </m:f>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kN</m:t>
                      </m:r>
                    </m:oMath>
                  </m:oMathPara>
                </a14:m>
                <a:endParaRPr lang="en-IN" sz="2000" dirty="0"/>
              </a:p>
            </p:txBody>
          </p:sp>
        </mc:Choice>
        <mc:Fallback xmlns="">
          <p:sp>
            <p:nvSpPr>
              <p:cNvPr id="59" name="TextBox 58"/>
              <p:cNvSpPr txBox="1">
                <a:spLocks noRot="1" noChangeAspect="1" noMove="1" noResize="1" noEditPoints="1" noAdjustHandles="1" noChangeArrowheads="1" noChangeShapeType="1" noTextEdit="1"/>
              </p:cNvSpPr>
              <p:nvPr/>
            </p:nvSpPr>
            <p:spPr>
              <a:xfrm>
                <a:off x="2281959" y="3105153"/>
                <a:ext cx="1627112" cy="58246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855596" y="3699802"/>
                <a:ext cx="1341457"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=0 :</m:t>
                          </m:r>
                        </m:e>
                      </m:nary>
                    </m:oMath>
                  </m:oMathPara>
                </a14:m>
                <a:endParaRPr lang="en-IN" sz="2000" dirty="0"/>
              </a:p>
            </p:txBody>
          </p:sp>
        </mc:Choice>
        <mc:Fallback xmlns="">
          <p:sp>
            <p:nvSpPr>
              <p:cNvPr id="60" name="TextBox 59"/>
              <p:cNvSpPr txBox="1">
                <a:spLocks noRot="1" noChangeAspect="1" noMove="1" noResize="1" noEditPoints="1" noAdjustHandles="1" noChangeArrowheads="1" noChangeShapeType="1" noTextEdit="1"/>
              </p:cNvSpPr>
              <p:nvPr/>
            </p:nvSpPr>
            <p:spPr>
              <a:xfrm>
                <a:off x="855596" y="3699802"/>
                <a:ext cx="1341457" cy="745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332493" y="3848680"/>
                <a:ext cx="12579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=0</m:t>
                      </m:r>
                    </m:oMath>
                  </m:oMathPara>
                </a14:m>
                <a:endParaRPr lang="en-IN"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2332493" y="3848680"/>
                <a:ext cx="1257908" cy="307777"/>
              </a:xfrm>
              <a:prstGeom prst="rect">
                <a:avLst/>
              </a:prstGeom>
              <a:blipFill>
                <a:blip r:embed="rId11"/>
                <a:stretch>
                  <a:fillRect l="-3883" r="-3398" b="-196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346125" y="4313789"/>
                <a:ext cx="119988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𝑌</m:t>
                          </m:r>
                        </m:sub>
                      </m:sSub>
                      <m:r>
                        <a:rPr lang="en-US" sz="2000" b="0" i="1" smtClean="0">
                          <a:latin typeface="Cambria Math" panose="02040503050406030204" pitchFamily="18" charset="0"/>
                          <a:ea typeface="Cambria Math" panose="02040503050406030204" pitchFamily="18" charset="0"/>
                        </a:rPr>
                        <m:t>=5 </m:t>
                      </m:r>
                      <m:r>
                        <m:rPr>
                          <m:sty m:val="p"/>
                        </m:rPr>
                        <a:rPr lang="en-US" sz="2000" b="0" i="0" smtClean="0">
                          <a:latin typeface="Cambria Math" panose="02040503050406030204" pitchFamily="18" charset="0"/>
                          <a:ea typeface="Cambria Math" panose="02040503050406030204" pitchFamily="18" charset="0"/>
                        </a:rPr>
                        <m:t>kN</m:t>
                      </m:r>
                    </m:oMath>
                  </m:oMathPara>
                </a14:m>
                <a:endParaRPr lang="en-IN" sz="2000" dirty="0"/>
              </a:p>
            </p:txBody>
          </p:sp>
        </mc:Choice>
        <mc:Fallback xmlns="">
          <p:sp>
            <p:nvSpPr>
              <p:cNvPr id="62" name="TextBox 61"/>
              <p:cNvSpPr txBox="1">
                <a:spLocks noRot="1" noChangeAspect="1" noMove="1" noResize="1" noEditPoints="1" noAdjustHandles="1" noChangeArrowheads="1" noChangeShapeType="1" noTextEdit="1"/>
              </p:cNvSpPr>
              <p:nvPr/>
            </p:nvSpPr>
            <p:spPr>
              <a:xfrm>
                <a:off x="2346125" y="4313789"/>
                <a:ext cx="1199880" cy="307777"/>
              </a:xfrm>
              <a:prstGeom prst="rect">
                <a:avLst/>
              </a:prstGeom>
              <a:blipFill>
                <a:blip r:embed="rId12"/>
                <a:stretch>
                  <a:fillRect l="-3046" r="-3553" b="-20000"/>
                </a:stretch>
              </a:blipFill>
            </p:spPr>
            <p:txBody>
              <a:bodyPr/>
              <a:lstStyle/>
              <a:p>
                <a:r>
                  <a:rPr lang="en-IN">
                    <a:noFill/>
                  </a:rPr>
                  <a:t> </a:t>
                </a:r>
              </a:p>
            </p:txBody>
          </p:sp>
        </mc:Fallback>
      </mc:AlternateContent>
      <p:sp>
        <p:nvSpPr>
          <p:cNvPr id="38" name="Google Shape;335;p7"/>
          <p:cNvSpPr txBox="1"/>
          <p:nvPr/>
        </p:nvSpPr>
        <p:spPr>
          <a:xfrm>
            <a:off x="6268436" y="4236991"/>
            <a:ext cx="3526971"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FBD of the platform</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5"/>
                                        </p:tgtEl>
                                        <p:attrNameLst>
                                          <p:attrName>style.visibility</p:attrName>
                                        </p:attrNameLst>
                                      </p:cBhvr>
                                      <p:to>
                                        <p:strVal val="visible"/>
                                      </p:to>
                                    </p:set>
                                    <p:animEffect transition="in" filter="fade">
                                      <p:cBhvr>
                                        <p:cTn id="12" dur="500"/>
                                        <p:tgtEl>
                                          <p:spTgt spid="4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3"/>
                                        </p:tgtEl>
                                        <p:attrNameLst>
                                          <p:attrName>style.visibility</p:attrName>
                                        </p:attrNameLst>
                                      </p:cBhvr>
                                      <p:to>
                                        <p:strVal val="visible"/>
                                      </p:to>
                                    </p:set>
                                    <p:animEffect transition="in" filter="fade">
                                      <p:cBhvr>
                                        <p:cTn id="17" dur="500"/>
                                        <p:tgtEl>
                                          <p:spTgt spid="5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0"/>
                                        </p:tgtEl>
                                        <p:attrNameLst>
                                          <p:attrName>style.visibility</p:attrName>
                                        </p:attrNameLst>
                                      </p:cBhvr>
                                      <p:to>
                                        <p:strVal val="visible"/>
                                      </p:to>
                                    </p:set>
                                    <p:animEffect transition="in" filter="fade">
                                      <p:cBhvr>
                                        <p:cTn id="22" dur="500"/>
                                        <p:tgtEl>
                                          <p:spTgt spid="5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animBg="1"/>
      <p:bldP spid="55" grpId="0" animBg="1"/>
      <p:bldP spid="57" grpId="0" animBg="1"/>
      <p:bldP spid="58" grpId="0" animBg="1"/>
      <p:bldP spid="59" grpId="0" animBg="1"/>
      <p:bldP spid="60" grpId="0" animBg="1"/>
      <p:bldP spid="61" grpId="0" animBg="1"/>
      <p:bldP spid="62"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23"/>
        <p:cNvGrpSpPr/>
        <p:nvPr/>
      </p:nvGrpSpPr>
      <p:grpSpPr>
        <a:xfrm>
          <a:off x="0" y="0"/>
          <a:ext cx="0" cy="0"/>
          <a:chOff x="0" y="0"/>
          <a:chExt cx="0" cy="0"/>
        </a:xfrm>
      </p:grpSpPr>
      <p:sp>
        <p:nvSpPr>
          <p:cNvPr id="524" name="Google Shape;524;p11"/>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3</a:t>
            </a:r>
            <a:endParaRPr sz="1100" b="0" i="0" u="none" strike="noStrike" cap="none">
              <a:solidFill>
                <a:srgbClr val="000000"/>
              </a:solidFill>
              <a:latin typeface="Arial"/>
              <a:ea typeface="Arial"/>
              <a:cs typeface="Arial"/>
              <a:sym typeface="Arial"/>
            </a:endParaRPr>
          </a:p>
        </p:txBody>
      </p:sp>
      <p:cxnSp>
        <p:nvCxnSpPr>
          <p:cNvPr id="525" name="Google Shape;525;p11"/>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cxnSp>
        <p:nvCxnSpPr>
          <p:cNvPr id="526" name="Google Shape;526;p11"/>
          <p:cNvCxnSpPr/>
          <p:nvPr/>
        </p:nvCxnSpPr>
        <p:spPr>
          <a:xfrm rot="10800000" flipH="1">
            <a:off x="6108317" y="1007460"/>
            <a:ext cx="1864800" cy="847200"/>
          </a:xfrm>
          <a:prstGeom prst="straightConnector1">
            <a:avLst/>
          </a:prstGeom>
          <a:noFill/>
          <a:ln w="38100" cap="flat" cmpd="sng">
            <a:solidFill>
              <a:srgbClr val="595959"/>
            </a:solidFill>
            <a:prstDash val="solid"/>
            <a:round/>
            <a:headEnd type="none" w="sm" len="sm"/>
            <a:tailEnd type="none" w="sm" len="sm"/>
          </a:ln>
        </p:spPr>
      </p:cxnSp>
      <p:sp>
        <p:nvSpPr>
          <p:cNvPr id="527" name="Google Shape;527;p11"/>
          <p:cNvSpPr txBox="1"/>
          <p:nvPr/>
        </p:nvSpPr>
        <p:spPr>
          <a:xfrm>
            <a:off x="5795445" y="1617602"/>
            <a:ext cx="3510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A</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28" name="Google Shape;528;p11"/>
          <p:cNvSpPr txBox="1"/>
          <p:nvPr/>
        </p:nvSpPr>
        <p:spPr>
          <a:xfrm>
            <a:off x="6495846" y="1165164"/>
            <a:ext cx="2004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B</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29" name="Google Shape;529;p11"/>
          <p:cNvSpPr txBox="1"/>
          <p:nvPr/>
        </p:nvSpPr>
        <p:spPr>
          <a:xfrm>
            <a:off x="7838436" y="644314"/>
            <a:ext cx="2709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C</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530" name="Google Shape;530;p11"/>
          <p:cNvGrpSpPr/>
          <p:nvPr/>
        </p:nvGrpSpPr>
        <p:grpSpPr>
          <a:xfrm>
            <a:off x="6638501" y="1600160"/>
            <a:ext cx="558499" cy="854592"/>
            <a:chOff x="2683834" y="1424900"/>
            <a:chExt cx="558499" cy="854592"/>
          </a:xfrm>
        </p:grpSpPr>
        <p:cxnSp>
          <p:nvCxnSpPr>
            <p:cNvPr id="531" name="Google Shape;531;p11"/>
            <p:cNvCxnSpPr/>
            <p:nvPr/>
          </p:nvCxnSpPr>
          <p:spPr>
            <a:xfrm>
              <a:off x="2733100" y="1424900"/>
              <a:ext cx="0" cy="554400"/>
            </a:xfrm>
            <a:prstGeom prst="straightConnector1">
              <a:avLst/>
            </a:prstGeom>
            <a:noFill/>
            <a:ln w="28575" cap="flat" cmpd="sng">
              <a:solidFill>
                <a:srgbClr val="FF0000"/>
              </a:solidFill>
              <a:prstDash val="solid"/>
              <a:round/>
              <a:headEnd type="none" w="sm" len="sm"/>
              <a:tailEnd type="triangle" w="med" len="med"/>
            </a:ln>
          </p:spPr>
        </p:cxnSp>
        <p:sp>
          <p:nvSpPr>
            <p:cNvPr id="532" name="Google Shape;532;p11"/>
            <p:cNvSpPr txBox="1"/>
            <p:nvPr/>
          </p:nvSpPr>
          <p:spPr>
            <a:xfrm>
              <a:off x="2683834" y="1787080"/>
              <a:ext cx="558499"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BE</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533" name="Google Shape;533;p11"/>
          <p:cNvGrpSpPr/>
          <p:nvPr/>
        </p:nvGrpSpPr>
        <p:grpSpPr>
          <a:xfrm>
            <a:off x="7124991" y="778835"/>
            <a:ext cx="849664" cy="492412"/>
            <a:chOff x="3170324" y="603575"/>
            <a:chExt cx="849664" cy="492412"/>
          </a:xfrm>
        </p:grpSpPr>
        <p:cxnSp>
          <p:nvCxnSpPr>
            <p:cNvPr id="534" name="Google Shape;534;p11"/>
            <p:cNvCxnSpPr/>
            <p:nvPr/>
          </p:nvCxnSpPr>
          <p:spPr>
            <a:xfrm rot="10800000">
              <a:off x="3447288" y="832104"/>
              <a:ext cx="572700" cy="0"/>
            </a:xfrm>
            <a:prstGeom prst="straightConnector1">
              <a:avLst/>
            </a:prstGeom>
            <a:noFill/>
            <a:ln w="28575" cap="flat" cmpd="sng">
              <a:solidFill>
                <a:srgbClr val="FF0000"/>
              </a:solidFill>
              <a:prstDash val="solid"/>
              <a:round/>
              <a:headEnd type="none" w="sm" len="sm"/>
              <a:tailEnd type="triangle" w="med" len="med"/>
            </a:ln>
          </p:spPr>
        </p:cxnSp>
        <p:sp>
          <p:nvSpPr>
            <p:cNvPr id="535" name="Google Shape;535;p11"/>
            <p:cNvSpPr txBox="1"/>
            <p:nvPr/>
          </p:nvSpPr>
          <p:spPr>
            <a:xfrm>
              <a:off x="3170324" y="603575"/>
              <a:ext cx="436481"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536" name="Google Shape;536;p11"/>
          <p:cNvGrpSpPr/>
          <p:nvPr/>
        </p:nvGrpSpPr>
        <p:grpSpPr>
          <a:xfrm>
            <a:off x="5948058" y="1245108"/>
            <a:ext cx="733184" cy="1001662"/>
            <a:chOff x="1287549" y="2198700"/>
            <a:chExt cx="733184" cy="1001662"/>
          </a:xfrm>
        </p:grpSpPr>
        <p:cxnSp>
          <p:nvCxnSpPr>
            <p:cNvPr id="537" name="Google Shape;537;p11"/>
            <p:cNvCxnSpPr/>
            <p:nvPr/>
          </p:nvCxnSpPr>
          <p:spPr>
            <a:xfrm>
              <a:off x="1453825" y="2807375"/>
              <a:ext cx="357000" cy="0"/>
            </a:xfrm>
            <a:prstGeom prst="straightConnector1">
              <a:avLst/>
            </a:prstGeom>
            <a:noFill/>
            <a:ln w="19050" cap="flat" cmpd="sng">
              <a:solidFill>
                <a:srgbClr val="FF0000"/>
              </a:solidFill>
              <a:prstDash val="solid"/>
              <a:round/>
              <a:headEnd type="none" w="sm" len="sm"/>
              <a:tailEnd type="triangle" w="med" len="med"/>
            </a:ln>
          </p:spPr>
        </p:cxnSp>
        <p:cxnSp>
          <p:nvCxnSpPr>
            <p:cNvPr id="538" name="Google Shape;538;p11"/>
            <p:cNvCxnSpPr/>
            <p:nvPr/>
          </p:nvCxnSpPr>
          <p:spPr>
            <a:xfrm rot="10800000">
              <a:off x="1463040" y="2522500"/>
              <a:ext cx="0" cy="294900"/>
            </a:xfrm>
            <a:prstGeom prst="straightConnector1">
              <a:avLst/>
            </a:prstGeom>
            <a:noFill/>
            <a:ln w="19050" cap="flat" cmpd="sng">
              <a:solidFill>
                <a:srgbClr val="FF0000"/>
              </a:solidFill>
              <a:prstDash val="solid"/>
              <a:round/>
              <a:headEnd type="none" w="sm" len="sm"/>
              <a:tailEnd type="triangle" w="med" len="med"/>
            </a:ln>
          </p:spPr>
        </p:cxnSp>
        <p:sp>
          <p:nvSpPr>
            <p:cNvPr id="539" name="Google Shape;539;p11"/>
            <p:cNvSpPr txBox="1"/>
            <p:nvPr/>
          </p:nvSpPr>
          <p:spPr>
            <a:xfrm>
              <a:off x="1479788" y="2707950"/>
              <a:ext cx="540945"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40" name="Google Shape;540;p11"/>
            <p:cNvSpPr txBox="1"/>
            <p:nvPr/>
          </p:nvSpPr>
          <p:spPr>
            <a:xfrm>
              <a:off x="1287549" y="2198700"/>
              <a:ext cx="485013"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y</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541" name="Google Shape;541;p11"/>
          <p:cNvGrpSpPr/>
          <p:nvPr/>
        </p:nvGrpSpPr>
        <p:grpSpPr>
          <a:xfrm>
            <a:off x="6088933" y="2332181"/>
            <a:ext cx="1990383" cy="583924"/>
            <a:chOff x="1294380" y="2388798"/>
            <a:chExt cx="1990383" cy="583924"/>
          </a:xfrm>
        </p:grpSpPr>
        <p:grpSp>
          <p:nvGrpSpPr>
            <p:cNvPr id="542" name="Google Shape;542;p11"/>
            <p:cNvGrpSpPr/>
            <p:nvPr/>
          </p:nvGrpSpPr>
          <p:grpSpPr>
            <a:xfrm>
              <a:off x="1294380" y="2388798"/>
              <a:ext cx="751996" cy="583924"/>
              <a:chOff x="2132580" y="2236398"/>
              <a:chExt cx="751996" cy="583924"/>
            </a:xfrm>
          </p:grpSpPr>
          <p:cxnSp>
            <p:nvCxnSpPr>
              <p:cNvPr id="543" name="Google Shape;543;p11"/>
              <p:cNvCxnSpPr/>
              <p:nvPr/>
            </p:nvCxnSpPr>
            <p:spPr>
              <a:xfrm>
                <a:off x="2132580" y="2236398"/>
                <a:ext cx="0" cy="326400"/>
              </a:xfrm>
              <a:prstGeom prst="straightConnector1">
                <a:avLst/>
              </a:prstGeom>
              <a:noFill/>
              <a:ln w="9525" cap="flat" cmpd="sng">
                <a:solidFill>
                  <a:srgbClr val="595959"/>
                </a:solidFill>
                <a:prstDash val="solid"/>
                <a:round/>
                <a:headEnd type="none" w="sm" len="sm"/>
                <a:tailEnd type="none" w="sm" len="sm"/>
              </a:ln>
            </p:spPr>
          </p:cxnSp>
          <p:cxnSp>
            <p:nvCxnSpPr>
              <p:cNvPr id="544" name="Google Shape;544;p11"/>
              <p:cNvCxnSpPr/>
              <p:nvPr/>
            </p:nvCxnSpPr>
            <p:spPr>
              <a:xfrm>
                <a:off x="2742180" y="2236398"/>
                <a:ext cx="0" cy="326400"/>
              </a:xfrm>
              <a:prstGeom prst="straightConnector1">
                <a:avLst/>
              </a:prstGeom>
              <a:noFill/>
              <a:ln w="9525" cap="flat" cmpd="sng">
                <a:solidFill>
                  <a:srgbClr val="595959"/>
                </a:solidFill>
                <a:prstDash val="solid"/>
                <a:round/>
                <a:headEnd type="none" w="sm" len="sm"/>
                <a:tailEnd type="none" w="sm" len="sm"/>
              </a:ln>
            </p:spPr>
          </p:cxnSp>
          <p:cxnSp>
            <p:nvCxnSpPr>
              <p:cNvPr id="545" name="Google Shape;545;p11"/>
              <p:cNvCxnSpPr/>
              <p:nvPr/>
            </p:nvCxnSpPr>
            <p:spPr>
              <a:xfrm rot="10800000">
                <a:off x="2142600" y="2404872"/>
                <a:ext cx="260700" cy="0"/>
              </a:xfrm>
              <a:prstGeom prst="straightConnector1">
                <a:avLst/>
              </a:prstGeom>
              <a:noFill/>
              <a:ln w="9525" cap="flat" cmpd="sng">
                <a:solidFill>
                  <a:srgbClr val="595959"/>
                </a:solidFill>
                <a:prstDash val="solid"/>
                <a:round/>
                <a:headEnd type="none" w="sm" len="sm"/>
                <a:tailEnd type="triangle" w="med" len="med"/>
              </a:ln>
            </p:spPr>
          </p:cxnSp>
          <p:cxnSp>
            <p:nvCxnSpPr>
              <p:cNvPr id="546" name="Google Shape;546;p11"/>
              <p:cNvCxnSpPr/>
              <p:nvPr/>
            </p:nvCxnSpPr>
            <p:spPr>
              <a:xfrm>
                <a:off x="2348175" y="2404872"/>
                <a:ext cx="396000" cy="0"/>
              </a:xfrm>
              <a:prstGeom prst="straightConnector1">
                <a:avLst/>
              </a:prstGeom>
              <a:noFill/>
              <a:ln w="9525" cap="flat" cmpd="sng">
                <a:solidFill>
                  <a:srgbClr val="595959"/>
                </a:solidFill>
                <a:prstDash val="solid"/>
                <a:round/>
                <a:headEnd type="none" w="sm" len="sm"/>
                <a:tailEnd type="triangle" w="med" len="med"/>
              </a:ln>
            </p:spPr>
          </p:cxnSp>
          <p:sp>
            <p:nvSpPr>
              <p:cNvPr id="547" name="Google Shape;547;p11"/>
              <p:cNvSpPr txBox="1"/>
              <p:nvPr/>
            </p:nvSpPr>
            <p:spPr>
              <a:xfrm>
                <a:off x="2205394" y="2327910"/>
                <a:ext cx="679182"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0.8</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48" name="Google Shape;548;p11"/>
            <p:cNvGrpSpPr/>
            <p:nvPr/>
          </p:nvGrpSpPr>
          <p:grpSpPr>
            <a:xfrm>
              <a:off x="1910988" y="2392680"/>
              <a:ext cx="1373775" cy="564802"/>
              <a:chOff x="2749188" y="2240280"/>
              <a:chExt cx="1373775" cy="564802"/>
            </a:xfrm>
          </p:grpSpPr>
          <p:cxnSp>
            <p:nvCxnSpPr>
              <p:cNvPr id="549" name="Google Shape;549;p11"/>
              <p:cNvCxnSpPr/>
              <p:nvPr/>
            </p:nvCxnSpPr>
            <p:spPr>
              <a:xfrm>
                <a:off x="4113780" y="2240280"/>
                <a:ext cx="0" cy="326400"/>
              </a:xfrm>
              <a:prstGeom prst="straightConnector1">
                <a:avLst/>
              </a:prstGeom>
              <a:noFill/>
              <a:ln w="9525" cap="flat" cmpd="sng">
                <a:solidFill>
                  <a:srgbClr val="595959"/>
                </a:solidFill>
                <a:prstDash val="solid"/>
                <a:round/>
                <a:headEnd type="none" w="sm" len="sm"/>
                <a:tailEnd type="none" w="sm" len="sm"/>
              </a:ln>
            </p:spPr>
          </p:cxnSp>
          <p:cxnSp>
            <p:nvCxnSpPr>
              <p:cNvPr id="550" name="Google Shape;550;p11"/>
              <p:cNvCxnSpPr/>
              <p:nvPr/>
            </p:nvCxnSpPr>
            <p:spPr>
              <a:xfrm rot="10800000">
                <a:off x="2749188" y="2404872"/>
                <a:ext cx="333900" cy="0"/>
              </a:xfrm>
              <a:prstGeom prst="straightConnector1">
                <a:avLst/>
              </a:prstGeom>
              <a:noFill/>
              <a:ln w="9525" cap="flat" cmpd="sng">
                <a:solidFill>
                  <a:srgbClr val="595959"/>
                </a:solidFill>
                <a:prstDash val="solid"/>
                <a:round/>
                <a:headEnd type="none" w="sm" len="sm"/>
                <a:tailEnd type="triangle" w="med" len="med"/>
              </a:ln>
            </p:spPr>
          </p:cxnSp>
          <p:cxnSp>
            <p:nvCxnSpPr>
              <p:cNvPr id="551" name="Google Shape;551;p11"/>
              <p:cNvCxnSpPr/>
              <p:nvPr/>
            </p:nvCxnSpPr>
            <p:spPr>
              <a:xfrm>
                <a:off x="3027963" y="2404872"/>
                <a:ext cx="1095000" cy="0"/>
              </a:xfrm>
              <a:prstGeom prst="straightConnector1">
                <a:avLst/>
              </a:prstGeom>
              <a:noFill/>
              <a:ln w="9525" cap="flat" cmpd="sng">
                <a:solidFill>
                  <a:srgbClr val="595959"/>
                </a:solidFill>
                <a:prstDash val="solid"/>
                <a:round/>
                <a:headEnd type="none" w="sm" len="sm"/>
                <a:tailEnd type="triangle" w="med" len="med"/>
              </a:ln>
            </p:spPr>
          </p:cxnSp>
          <p:sp>
            <p:nvSpPr>
              <p:cNvPr id="552" name="Google Shape;552;p11"/>
              <p:cNvSpPr txBox="1"/>
              <p:nvPr/>
            </p:nvSpPr>
            <p:spPr>
              <a:xfrm>
                <a:off x="3226475" y="2312670"/>
                <a:ext cx="535062"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1.6</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grpSp>
        <p:nvGrpSpPr>
          <p:cNvPr id="553" name="Google Shape;553;p11"/>
          <p:cNvGrpSpPr/>
          <p:nvPr/>
        </p:nvGrpSpPr>
        <p:grpSpPr>
          <a:xfrm>
            <a:off x="8250080" y="1011754"/>
            <a:ext cx="387000" cy="842029"/>
            <a:chOff x="5141500" y="691896"/>
            <a:chExt cx="387000" cy="842029"/>
          </a:xfrm>
        </p:grpSpPr>
        <p:cxnSp>
          <p:nvCxnSpPr>
            <p:cNvPr id="554" name="Google Shape;554;p11"/>
            <p:cNvCxnSpPr/>
            <p:nvPr/>
          </p:nvCxnSpPr>
          <p:spPr>
            <a:xfrm rot="10800000">
              <a:off x="5141500" y="1530096"/>
              <a:ext cx="387000" cy="0"/>
            </a:xfrm>
            <a:prstGeom prst="straightConnector1">
              <a:avLst/>
            </a:prstGeom>
            <a:noFill/>
            <a:ln w="9525" cap="flat" cmpd="sng">
              <a:solidFill>
                <a:srgbClr val="595959"/>
              </a:solidFill>
              <a:prstDash val="solid"/>
              <a:round/>
              <a:headEnd type="none" w="sm" len="sm"/>
              <a:tailEnd type="none" w="sm" len="sm"/>
            </a:ln>
          </p:spPr>
        </p:cxnSp>
        <p:cxnSp>
          <p:nvCxnSpPr>
            <p:cNvPr id="555" name="Google Shape;555;p11"/>
            <p:cNvCxnSpPr/>
            <p:nvPr/>
          </p:nvCxnSpPr>
          <p:spPr>
            <a:xfrm rot="10800000">
              <a:off x="5141500" y="691896"/>
              <a:ext cx="387000" cy="0"/>
            </a:xfrm>
            <a:prstGeom prst="straightConnector1">
              <a:avLst/>
            </a:prstGeom>
            <a:noFill/>
            <a:ln w="9525" cap="flat" cmpd="sng">
              <a:solidFill>
                <a:srgbClr val="595959"/>
              </a:solidFill>
              <a:prstDash val="solid"/>
              <a:round/>
              <a:headEnd type="none" w="sm" len="sm"/>
              <a:tailEnd type="none" w="sm" len="sm"/>
            </a:ln>
          </p:spPr>
        </p:cxnSp>
        <p:cxnSp>
          <p:nvCxnSpPr>
            <p:cNvPr id="556" name="Google Shape;556;p11"/>
            <p:cNvCxnSpPr/>
            <p:nvPr/>
          </p:nvCxnSpPr>
          <p:spPr>
            <a:xfrm rot="10800000">
              <a:off x="5327904" y="706900"/>
              <a:ext cx="0" cy="360900"/>
            </a:xfrm>
            <a:prstGeom prst="straightConnector1">
              <a:avLst/>
            </a:prstGeom>
            <a:noFill/>
            <a:ln w="9525" cap="flat" cmpd="sng">
              <a:solidFill>
                <a:srgbClr val="595959"/>
              </a:solidFill>
              <a:prstDash val="solid"/>
              <a:round/>
              <a:headEnd type="none" w="sm" len="sm"/>
              <a:tailEnd type="triangle" w="med" len="med"/>
            </a:ln>
          </p:spPr>
        </p:cxnSp>
        <p:cxnSp>
          <p:nvCxnSpPr>
            <p:cNvPr id="557" name="Google Shape;557;p11"/>
            <p:cNvCxnSpPr/>
            <p:nvPr/>
          </p:nvCxnSpPr>
          <p:spPr>
            <a:xfrm>
              <a:off x="5327904" y="1037725"/>
              <a:ext cx="0" cy="496200"/>
            </a:xfrm>
            <a:prstGeom prst="straightConnector1">
              <a:avLst/>
            </a:prstGeom>
            <a:noFill/>
            <a:ln w="9525" cap="flat" cmpd="sng">
              <a:solidFill>
                <a:srgbClr val="595959"/>
              </a:solidFill>
              <a:prstDash val="solid"/>
              <a:round/>
              <a:headEnd type="none" w="sm" len="sm"/>
              <a:tailEnd type="triangle" w="med" len="med"/>
            </a:ln>
          </p:spPr>
        </p:cxnSp>
      </p:grpSp>
      <p:sp>
        <p:nvSpPr>
          <p:cNvPr id="558" name="Google Shape;558;p11"/>
          <p:cNvSpPr txBox="1"/>
          <p:nvPr/>
        </p:nvSpPr>
        <p:spPr>
          <a:xfrm>
            <a:off x="8423339" y="1199373"/>
            <a:ext cx="585667"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1.2</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560" name="Google Shape;560;p11"/>
          <p:cNvGrpSpPr/>
          <p:nvPr/>
        </p:nvGrpSpPr>
        <p:grpSpPr>
          <a:xfrm>
            <a:off x="6640072" y="3203405"/>
            <a:ext cx="357925" cy="1150942"/>
            <a:chOff x="7281100" y="1069848"/>
            <a:chExt cx="357925" cy="1150942"/>
          </a:xfrm>
        </p:grpSpPr>
        <p:cxnSp>
          <p:nvCxnSpPr>
            <p:cNvPr id="561" name="Google Shape;561;p11"/>
            <p:cNvCxnSpPr/>
            <p:nvPr/>
          </p:nvCxnSpPr>
          <p:spPr>
            <a:xfrm>
              <a:off x="7349300" y="1313450"/>
              <a:ext cx="0" cy="732000"/>
            </a:xfrm>
            <a:prstGeom prst="straightConnector1">
              <a:avLst/>
            </a:prstGeom>
            <a:noFill/>
            <a:ln w="38100" cap="flat" cmpd="sng">
              <a:solidFill>
                <a:srgbClr val="595959"/>
              </a:solidFill>
              <a:prstDash val="solid"/>
              <a:round/>
              <a:headEnd type="none" w="sm" len="sm"/>
              <a:tailEnd type="none" w="sm" len="sm"/>
            </a:ln>
          </p:spPr>
        </p:cxnSp>
        <p:sp>
          <p:nvSpPr>
            <p:cNvPr id="562" name="Google Shape;562;p11"/>
            <p:cNvSpPr txBox="1"/>
            <p:nvPr/>
          </p:nvSpPr>
          <p:spPr>
            <a:xfrm>
              <a:off x="7281100" y="1069848"/>
              <a:ext cx="344244"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B</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63" name="Google Shape;563;p11"/>
            <p:cNvSpPr txBox="1"/>
            <p:nvPr/>
          </p:nvSpPr>
          <p:spPr>
            <a:xfrm>
              <a:off x="7294781" y="1728378"/>
              <a:ext cx="344244"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E</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64" name="Google Shape;564;p11"/>
          <p:cNvGrpSpPr/>
          <p:nvPr/>
        </p:nvGrpSpPr>
        <p:grpSpPr>
          <a:xfrm>
            <a:off x="6706247" y="2632857"/>
            <a:ext cx="634053" cy="2133814"/>
            <a:chOff x="7347275" y="499300"/>
            <a:chExt cx="634053" cy="2133814"/>
          </a:xfrm>
        </p:grpSpPr>
        <p:cxnSp>
          <p:nvCxnSpPr>
            <p:cNvPr id="565" name="Google Shape;565;p11"/>
            <p:cNvCxnSpPr/>
            <p:nvPr/>
          </p:nvCxnSpPr>
          <p:spPr>
            <a:xfrm rot="10800000">
              <a:off x="7349300" y="758952"/>
              <a:ext cx="0" cy="554400"/>
            </a:xfrm>
            <a:prstGeom prst="straightConnector1">
              <a:avLst/>
            </a:prstGeom>
            <a:noFill/>
            <a:ln w="38100" cap="flat" cmpd="sng">
              <a:solidFill>
                <a:srgbClr val="FF0000"/>
              </a:solidFill>
              <a:prstDash val="solid"/>
              <a:round/>
              <a:headEnd type="none" w="sm" len="sm"/>
              <a:tailEnd type="triangle" w="med" len="med"/>
            </a:ln>
          </p:spPr>
        </p:cxnSp>
        <p:cxnSp>
          <p:nvCxnSpPr>
            <p:cNvPr id="566" name="Google Shape;566;p11"/>
            <p:cNvCxnSpPr/>
            <p:nvPr/>
          </p:nvCxnSpPr>
          <p:spPr>
            <a:xfrm>
              <a:off x="7349300" y="1969211"/>
              <a:ext cx="0" cy="554400"/>
            </a:xfrm>
            <a:prstGeom prst="straightConnector1">
              <a:avLst/>
            </a:prstGeom>
            <a:noFill/>
            <a:ln w="38100" cap="flat" cmpd="sng">
              <a:solidFill>
                <a:srgbClr val="FF0000"/>
              </a:solidFill>
              <a:prstDash val="solid"/>
              <a:round/>
              <a:headEnd type="none" w="sm" len="sm"/>
              <a:tailEnd type="triangle" w="med" len="med"/>
            </a:ln>
          </p:spPr>
        </p:cxnSp>
        <p:sp>
          <p:nvSpPr>
            <p:cNvPr id="567" name="Google Shape;567;p11"/>
            <p:cNvSpPr txBox="1"/>
            <p:nvPr/>
          </p:nvSpPr>
          <p:spPr>
            <a:xfrm>
              <a:off x="7347275" y="499300"/>
              <a:ext cx="60878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BE</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68" name="Google Shape;568;p11"/>
            <p:cNvSpPr txBox="1"/>
            <p:nvPr/>
          </p:nvSpPr>
          <p:spPr>
            <a:xfrm>
              <a:off x="7361820" y="2140702"/>
              <a:ext cx="619508"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BE</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mc:AlternateContent xmlns:mc="http://schemas.openxmlformats.org/markup-compatibility/2006" xmlns:a14="http://schemas.microsoft.com/office/drawing/2010/main">
        <mc:Choice Requires="a14">
          <p:sp>
            <p:nvSpPr>
              <p:cNvPr id="57" name="TextBox 56"/>
              <p:cNvSpPr txBox="1"/>
              <p:nvPr/>
            </p:nvSpPr>
            <p:spPr>
              <a:xfrm>
                <a:off x="323743" y="2001074"/>
                <a:ext cx="1406732"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=0 :</m:t>
                          </m:r>
                        </m:e>
                      </m:nary>
                    </m:oMath>
                  </m:oMathPara>
                </a14:m>
                <a:endParaRPr lang="en-IN"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323743" y="2001074"/>
                <a:ext cx="1406732" cy="745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754271" y="2148717"/>
                <a:ext cx="28160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𝐵𝐸</m:t>
                          </m:r>
                        </m:sub>
                      </m:sSub>
                      <m:r>
                        <a:rPr lang="en-US" sz="2000" b="0" i="1" smtClean="0">
                          <a:latin typeface="Cambria Math" panose="02040503050406030204" pitchFamily="18" charset="0"/>
                        </a:rPr>
                        <m:t>(0.8)+</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𝑋</m:t>
                          </m:r>
                        </m:sub>
                      </m:sSub>
                      <m:r>
                        <a:rPr lang="en-US" sz="2000" b="0" i="1" smtClean="0">
                          <a:latin typeface="Cambria Math" panose="02040503050406030204" pitchFamily="18" charset="0"/>
                        </a:rPr>
                        <m:t>(1.2)</m:t>
                      </m:r>
                      <m:r>
                        <a:rPr lang="en-US" sz="2000" b="0" i="1" smtClean="0">
                          <a:latin typeface="Cambria Math" panose="02040503050406030204" pitchFamily="18" charset="0"/>
                          <a:ea typeface="Cambria Math" panose="02040503050406030204" pitchFamily="18" charset="0"/>
                        </a:rPr>
                        <m:t>=0</m:t>
                      </m:r>
                    </m:oMath>
                  </m:oMathPara>
                </a14:m>
                <a:endParaRPr lang="en-IN" sz="2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754271" y="2148717"/>
                <a:ext cx="2816027" cy="307777"/>
              </a:xfrm>
              <a:prstGeom prst="rect">
                <a:avLst/>
              </a:prstGeom>
              <a:blipFill>
                <a:blip r:embed="rId4"/>
                <a:stretch>
                  <a:fillRect r="-1299" b="-372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813153" y="2630713"/>
                <a:ext cx="1711173" cy="5824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𝑋</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25</m:t>
                          </m:r>
                        </m:num>
                        <m:den>
                          <m:r>
                            <a:rPr lang="en-US" sz="2000" b="0" i="1" smtClean="0">
                              <a:latin typeface="Cambria Math" panose="02040503050406030204" pitchFamily="18" charset="0"/>
                              <a:ea typeface="Cambria Math" panose="02040503050406030204" pitchFamily="18" charset="0"/>
                            </a:rPr>
                            <m:t>3</m:t>
                          </m:r>
                        </m:den>
                      </m:f>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kN</m:t>
                      </m:r>
                      <m:r>
                        <a:rPr lang="en-US" sz="2000" b="0" i="1" smtClean="0">
                          <a:latin typeface="Cambria Math" panose="02040503050406030204" pitchFamily="18" charset="0"/>
                          <a:ea typeface="Cambria Math" panose="02040503050406030204" pitchFamily="18" charset="0"/>
                        </a:rPr>
                        <m:t> }</m:t>
                      </m:r>
                    </m:oMath>
                  </m:oMathPara>
                </a14:m>
                <a:endParaRPr lang="en-IN" sz="2000" dirty="0"/>
              </a:p>
            </p:txBody>
          </p:sp>
        </mc:Choice>
        <mc:Fallback xmlns="">
          <p:sp>
            <p:nvSpPr>
              <p:cNvPr id="59" name="TextBox 58"/>
              <p:cNvSpPr txBox="1">
                <a:spLocks noRot="1" noChangeAspect="1" noMove="1" noResize="1" noEditPoints="1" noAdjustHandles="1" noChangeArrowheads="1" noChangeShapeType="1" noTextEdit="1"/>
              </p:cNvSpPr>
              <p:nvPr/>
            </p:nvSpPr>
            <p:spPr>
              <a:xfrm>
                <a:off x="1813153" y="2630713"/>
                <a:ext cx="1711173" cy="58246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813153" y="3430533"/>
                <a:ext cx="16711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𝐵𝐸</m:t>
                          </m:r>
                        </m:sub>
                      </m:sSub>
                      <m:r>
                        <a:rPr lang="en-US" sz="2000" b="0" i="1" smtClean="0">
                          <a:latin typeface="Cambria Math" panose="02040503050406030204" pitchFamily="18" charset="0"/>
                        </a:rPr>
                        <m:t>=12.5</m:t>
                      </m:r>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kN</m:t>
                      </m:r>
                    </m:oMath>
                  </m:oMathPara>
                </a14:m>
                <a:endParaRPr lang="en-IN"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1813153" y="3430533"/>
                <a:ext cx="1671163" cy="307777"/>
              </a:xfrm>
              <a:prstGeom prst="rect">
                <a:avLst/>
              </a:prstGeom>
              <a:blipFill>
                <a:blip r:embed="rId6"/>
                <a:stretch>
                  <a:fillRect l="-1818" r="-2182" b="-20000"/>
                </a:stretch>
              </a:blipFill>
            </p:spPr>
            <p:txBody>
              <a:bodyPr/>
              <a:lstStyle/>
              <a:p>
                <a:r>
                  <a:rPr lang="en-IN">
                    <a:noFill/>
                  </a:rPr>
                  <a:t> </a:t>
                </a:r>
              </a:p>
            </p:txBody>
          </p:sp>
        </mc:Fallback>
      </mc:AlternateContent>
      <p:sp>
        <p:nvSpPr>
          <p:cNvPr id="62" name="Rectangle 61"/>
          <p:cNvSpPr/>
          <p:nvPr/>
        </p:nvSpPr>
        <p:spPr>
          <a:xfrm>
            <a:off x="1754271" y="3430533"/>
            <a:ext cx="197984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sp>
        <p:nvSpPr>
          <p:cNvPr id="63" name="Google Shape;335;p7"/>
          <p:cNvSpPr txBox="1"/>
          <p:nvPr/>
        </p:nvSpPr>
        <p:spPr>
          <a:xfrm>
            <a:off x="260697" y="3727183"/>
            <a:ext cx="5687361"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Since F</a:t>
            </a:r>
            <a:r>
              <a:rPr lang="en" sz="2000" baseline="-25000" dirty="0">
                <a:latin typeface="Times New Roman" panose="02020603050405020304" pitchFamily="18" charset="0"/>
                <a:ea typeface="Calibri"/>
                <a:cs typeface="Times New Roman" panose="02020603050405020304" pitchFamily="18" charset="0"/>
                <a:sym typeface="Calibri"/>
              </a:rPr>
              <a:t>BE</a:t>
            </a:r>
            <a:r>
              <a:rPr lang="en" sz="2000" dirty="0">
                <a:latin typeface="Times New Roman" panose="02020603050405020304" pitchFamily="18" charset="0"/>
                <a:ea typeface="Calibri"/>
                <a:cs typeface="Times New Roman" panose="02020603050405020304" pitchFamily="18" charset="0"/>
                <a:sym typeface="Calibri"/>
              </a:rPr>
              <a:t> came out as positive, the initial assumed direction is correct. The force in link BE is tensile.</a:t>
            </a:r>
            <a:r>
              <a:rPr lang="en" sz="2000" baseline="-25000" dirty="0">
                <a:latin typeface="Times New Roman" panose="02020603050405020304" pitchFamily="18" charset="0"/>
                <a:ea typeface="Calibri"/>
                <a:cs typeface="Times New Roman" panose="02020603050405020304" pitchFamily="18" charset="0"/>
                <a:sym typeface="Calibri"/>
              </a:rPr>
              <a:t> </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64" name="Google Shape;335;p7"/>
          <p:cNvSpPr txBox="1"/>
          <p:nvPr/>
        </p:nvSpPr>
        <p:spPr>
          <a:xfrm>
            <a:off x="260698" y="601837"/>
            <a:ext cx="5648402"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Because of equilibrium at joint C, direction of </a:t>
            </a:r>
            <a:r>
              <a:rPr lang="en" sz="2000" i="1" dirty="0">
                <a:latin typeface="Times New Roman" panose="02020603050405020304" pitchFamily="18" charset="0"/>
                <a:ea typeface="Calibri"/>
                <a:cs typeface="Times New Roman" panose="02020603050405020304" pitchFamily="18" charset="0"/>
                <a:sym typeface="Calibri"/>
              </a:rPr>
              <a:t>C</a:t>
            </a:r>
            <a:r>
              <a:rPr lang="en" sz="2000" i="1" baseline="-25000" dirty="0">
                <a:latin typeface="Times New Roman" panose="02020603050405020304" pitchFamily="18" charset="0"/>
                <a:ea typeface="Calibri"/>
                <a:cs typeface="Times New Roman" panose="02020603050405020304" pitchFamily="18" charset="0"/>
                <a:sym typeface="Calibri"/>
              </a:rPr>
              <a:t>X</a:t>
            </a:r>
            <a:r>
              <a:rPr lang="en" sz="2000" i="1" dirty="0">
                <a:latin typeface="Times New Roman" panose="02020603050405020304" pitchFamily="18" charset="0"/>
                <a:ea typeface="Calibri"/>
                <a:cs typeface="Times New Roman" panose="02020603050405020304" pitchFamily="18" charset="0"/>
                <a:sym typeface="Calibri"/>
              </a:rPr>
              <a:t> </a:t>
            </a:r>
            <a:r>
              <a:rPr lang="en" sz="2000" dirty="0">
                <a:latin typeface="Times New Roman" panose="02020603050405020304" pitchFamily="18" charset="0"/>
                <a:ea typeface="Calibri"/>
                <a:cs typeface="Times New Roman" panose="02020603050405020304" pitchFamily="18" charset="0"/>
                <a:sym typeface="Calibri"/>
              </a:rPr>
              <a:t>in fbd of member ABC must be taken opposite to that assumed in the fbd of the platform. Also, line of action of F</a:t>
            </a:r>
            <a:r>
              <a:rPr lang="en" sz="2000" baseline="-25000" dirty="0">
                <a:latin typeface="Times New Roman" panose="02020603050405020304" pitchFamily="18" charset="0"/>
                <a:ea typeface="Calibri"/>
                <a:cs typeface="Times New Roman" panose="02020603050405020304" pitchFamily="18" charset="0"/>
                <a:sym typeface="Calibri"/>
              </a:rPr>
              <a:t>BE</a:t>
            </a:r>
            <a:r>
              <a:rPr lang="en" sz="2000" dirty="0">
                <a:latin typeface="Times New Roman" panose="02020603050405020304" pitchFamily="18" charset="0"/>
                <a:ea typeface="Calibri"/>
                <a:cs typeface="Times New Roman" panose="02020603050405020304" pitchFamily="18" charset="0"/>
                <a:sym typeface="Calibri"/>
              </a:rPr>
              <a:t> is known.</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3" name="Google Shape;335;p7"/>
          <p:cNvSpPr txBox="1"/>
          <p:nvPr/>
        </p:nvSpPr>
        <p:spPr>
          <a:xfrm>
            <a:off x="7561472" y="2720768"/>
            <a:ext cx="2269336"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FBD of ABC</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7"/>
                                        </p:tgtEl>
                                        <p:attrNameLst>
                                          <p:attrName>style.visibility</p:attrName>
                                        </p:attrNameLst>
                                      </p:cBhvr>
                                      <p:to>
                                        <p:strVal val="visible"/>
                                      </p:to>
                                    </p:set>
                                    <p:animEffect transition="in" filter="fade">
                                      <p:cBhvr>
                                        <p:cTn id="12" dur="500"/>
                                        <p:tgtEl>
                                          <p:spTgt spid="5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8"/>
                                        </p:tgtEl>
                                        <p:attrNameLst>
                                          <p:attrName>style.visibility</p:attrName>
                                        </p:attrNameLst>
                                      </p:cBhvr>
                                      <p:to>
                                        <p:strVal val="visible"/>
                                      </p:to>
                                    </p:set>
                                    <p:animEffect transition="in" filter="fade">
                                      <p:cBhvr>
                                        <p:cTn id="15" dur="500"/>
                                        <p:tgtEl>
                                          <p:spTgt spid="5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9"/>
                                        </p:tgtEl>
                                        <p:attrNameLst>
                                          <p:attrName>style.visibility</p:attrName>
                                        </p:attrNameLst>
                                      </p:cBhvr>
                                      <p:to>
                                        <p:strVal val="visible"/>
                                      </p:to>
                                    </p:set>
                                    <p:animEffect transition="in" filter="fade">
                                      <p:cBhvr>
                                        <p:cTn id="18" dur="500"/>
                                        <p:tgtEl>
                                          <p:spTgt spid="529"/>
                                        </p:tgtEl>
                                      </p:cBhvr>
                                    </p:animEffect>
                                  </p:childTnLst>
                                </p:cTn>
                              </p:par>
                              <p:par>
                                <p:cTn id="19" presetID="10" presetClass="entr" presetSubtype="0" fill="hold" nodeType="withEffect">
                                  <p:stCondLst>
                                    <p:cond delay="0"/>
                                  </p:stCondLst>
                                  <p:childTnLst>
                                    <p:set>
                                      <p:cBhvr>
                                        <p:cTn id="20" dur="1" fill="hold">
                                          <p:stCondLst>
                                            <p:cond delay="0"/>
                                          </p:stCondLst>
                                        </p:cTn>
                                        <p:tgtEl>
                                          <p:spTgt spid="526"/>
                                        </p:tgtEl>
                                        <p:attrNameLst>
                                          <p:attrName>style.visibility</p:attrName>
                                        </p:attrNameLst>
                                      </p:cBhvr>
                                      <p:to>
                                        <p:strVal val="visible"/>
                                      </p:to>
                                    </p:set>
                                    <p:animEffect transition="in" filter="fade">
                                      <p:cBhvr>
                                        <p:cTn id="21" dur="500"/>
                                        <p:tgtEl>
                                          <p:spTgt spid="5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33"/>
                                        </p:tgtEl>
                                        <p:attrNameLst>
                                          <p:attrName>style.visibility</p:attrName>
                                        </p:attrNameLst>
                                      </p:cBhvr>
                                      <p:to>
                                        <p:strVal val="visible"/>
                                      </p:to>
                                    </p:set>
                                    <p:animEffect transition="in" filter="fade">
                                      <p:cBhvr>
                                        <p:cTn id="26" dur="500"/>
                                        <p:tgtEl>
                                          <p:spTgt spid="5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30"/>
                                        </p:tgtEl>
                                        <p:attrNameLst>
                                          <p:attrName>style.visibility</p:attrName>
                                        </p:attrNameLst>
                                      </p:cBhvr>
                                      <p:to>
                                        <p:strVal val="visible"/>
                                      </p:to>
                                    </p:set>
                                    <p:animEffect transition="in" filter="fade">
                                      <p:cBhvr>
                                        <p:cTn id="31" dur="500"/>
                                        <p:tgtEl>
                                          <p:spTgt spid="5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36"/>
                                        </p:tgtEl>
                                        <p:attrNameLst>
                                          <p:attrName>style.visibility</p:attrName>
                                        </p:attrNameLst>
                                      </p:cBhvr>
                                      <p:to>
                                        <p:strVal val="visible"/>
                                      </p:to>
                                    </p:set>
                                    <p:animEffect transition="in" filter="fade">
                                      <p:cBhvr>
                                        <p:cTn id="36" dur="500"/>
                                        <p:tgtEl>
                                          <p:spTgt spid="5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41"/>
                                        </p:tgtEl>
                                        <p:attrNameLst>
                                          <p:attrName>style.visibility</p:attrName>
                                        </p:attrNameLst>
                                      </p:cBhvr>
                                      <p:to>
                                        <p:strVal val="visible"/>
                                      </p:to>
                                    </p:set>
                                    <p:animEffect transition="in" filter="fade">
                                      <p:cBhvr>
                                        <p:cTn id="41" dur="500"/>
                                        <p:tgtEl>
                                          <p:spTgt spid="54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53"/>
                                        </p:tgtEl>
                                        <p:attrNameLst>
                                          <p:attrName>style.visibility</p:attrName>
                                        </p:attrNameLst>
                                      </p:cBhvr>
                                      <p:to>
                                        <p:strVal val="visible"/>
                                      </p:to>
                                    </p:set>
                                    <p:animEffect transition="in" filter="fade">
                                      <p:cBhvr>
                                        <p:cTn id="46" dur="500"/>
                                        <p:tgtEl>
                                          <p:spTgt spid="55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58"/>
                                        </p:tgtEl>
                                        <p:attrNameLst>
                                          <p:attrName>style.visibility</p:attrName>
                                        </p:attrNameLst>
                                      </p:cBhvr>
                                      <p:to>
                                        <p:strVal val="visible"/>
                                      </p:to>
                                    </p:set>
                                    <p:animEffect transition="in" filter="fade">
                                      <p:cBhvr>
                                        <p:cTn id="51" dur="500"/>
                                        <p:tgtEl>
                                          <p:spTgt spid="5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500"/>
                                        <p:tgtEl>
                                          <p:spTgt spid="5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60"/>
                                        </p:tgtEl>
                                        <p:attrNameLst>
                                          <p:attrName>style.visibility</p:attrName>
                                        </p:attrNameLst>
                                      </p:cBhvr>
                                      <p:to>
                                        <p:strVal val="visible"/>
                                      </p:to>
                                    </p:set>
                                    <p:animEffect transition="in" filter="fade">
                                      <p:cBhvr>
                                        <p:cTn id="89" dur="500"/>
                                        <p:tgtEl>
                                          <p:spTgt spid="56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64"/>
                                        </p:tgtEl>
                                        <p:attrNameLst>
                                          <p:attrName>style.visibility</p:attrName>
                                        </p:attrNameLst>
                                      </p:cBhvr>
                                      <p:to>
                                        <p:strVal val="visible"/>
                                      </p:to>
                                    </p:set>
                                    <p:animEffect transition="in" filter="fade">
                                      <p:cBhvr>
                                        <p:cTn id="94" dur="500"/>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p:bldP spid="528" grpId="0"/>
      <p:bldP spid="529" grpId="0"/>
      <p:bldP spid="57" grpId="0" animBg="1"/>
      <p:bldP spid="58" grpId="0" animBg="1"/>
      <p:bldP spid="59" grpId="0" animBg="1"/>
      <p:bldP spid="61" grpId="0" animBg="1"/>
      <p:bldP spid="62" grpId="0" animBg="1"/>
      <p:bldP spid="63" grpId="0"/>
      <p:bldP spid="64"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523"/>
        <p:cNvGrpSpPr/>
        <p:nvPr/>
      </p:nvGrpSpPr>
      <p:grpSpPr>
        <a:xfrm>
          <a:off x="0" y="0"/>
          <a:ext cx="0" cy="0"/>
          <a:chOff x="0" y="0"/>
          <a:chExt cx="0" cy="0"/>
        </a:xfrm>
      </p:grpSpPr>
      <p:pic>
        <p:nvPicPr>
          <p:cNvPr id="54" name="Google Shape;473;p9"/>
          <p:cNvPicPr preferRelativeResize="0"/>
          <p:nvPr/>
        </p:nvPicPr>
        <p:blipFill rotWithShape="1">
          <a:blip r:embed="rId3">
            <a:alphaModFix/>
          </a:blip>
          <a:srcRect/>
          <a:stretch/>
        </p:blipFill>
        <p:spPr>
          <a:xfrm>
            <a:off x="4398250" y="971248"/>
            <a:ext cx="4463676" cy="3699373"/>
          </a:xfrm>
          <a:prstGeom prst="rect">
            <a:avLst/>
          </a:prstGeom>
          <a:noFill/>
          <a:ln>
            <a:noFill/>
          </a:ln>
        </p:spPr>
      </p:pic>
      <p:sp>
        <p:nvSpPr>
          <p:cNvPr id="524" name="Google Shape;524;p11"/>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3</a:t>
            </a:r>
            <a:endParaRPr sz="1100" b="0" i="0" u="none" strike="noStrike" cap="none">
              <a:solidFill>
                <a:srgbClr val="000000"/>
              </a:solidFill>
              <a:latin typeface="Arial"/>
              <a:ea typeface="Arial"/>
              <a:cs typeface="Arial"/>
              <a:sym typeface="Arial"/>
            </a:endParaRPr>
          </a:p>
        </p:txBody>
      </p:sp>
      <p:cxnSp>
        <p:nvCxnSpPr>
          <p:cNvPr id="525" name="Google Shape;525;p11"/>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63" name="Google Shape;335;p7"/>
          <p:cNvSpPr txBox="1"/>
          <p:nvPr/>
        </p:nvSpPr>
        <p:spPr>
          <a:xfrm>
            <a:off x="219894" y="1776557"/>
            <a:ext cx="4414430" cy="203129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Now that we have calculated the force in link BE, and the forces at F, we can take the fbd of member DEF to calculate the force exerted by the hydraulic cylinder, the line of action of which is already known to us.</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5" name="Google Shape;580;p12"/>
          <p:cNvSpPr txBox="1"/>
          <p:nvPr/>
        </p:nvSpPr>
        <p:spPr>
          <a:xfrm>
            <a:off x="206878" y="665379"/>
            <a:ext cx="58937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 name="Rectangle 1"/>
          <p:cNvSpPr/>
          <p:nvPr/>
        </p:nvSpPr>
        <p:spPr>
          <a:xfrm>
            <a:off x="656581" y="697178"/>
            <a:ext cx="4572000" cy="707886"/>
          </a:xfrm>
          <a:prstGeom prst="rect">
            <a:avLst/>
          </a:prstGeom>
        </p:spPr>
        <p:txBody>
          <a:bodyPr>
            <a:spAutoFit/>
          </a:bodyPr>
          <a:lstStyle/>
          <a:p>
            <a:pPr lvl="0" algn="just">
              <a:buClr>
                <a:schemeClr val="dk1"/>
              </a:buClr>
              <a:buSzPts val="1100"/>
            </a:pPr>
            <a:r>
              <a:rPr lang="en-US" sz="2000" dirty="0">
                <a:solidFill>
                  <a:srgbClr val="2F2A2B"/>
                </a:solidFill>
                <a:latin typeface="Times New Roman"/>
                <a:ea typeface="Times New Roman"/>
                <a:cs typeface="Times New Roman"/>
                <a:sym typeface="Times New Roman"/>
              </a:rPr>
              <a:t>the components of the force exerted by the hydraulic cylinder on pin H.</a:t>
            </a:r>
          </a:p>
        </p:txBody>
      </p:sp>
    </p:spTree>
    <p:extLst>
      <p:ext uri="{BB962C8B-B14F-4D97-AF65-F5344CB8AC3E}">
        <p14:creationId xmlns:p14="http://schemas.microsoft.com/office/powerpoint/2010/main" val="143374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577"/>
        <p:cNvGrpSpPr/>
        <p:nvPr/>
      </p:nvGrpSpPr>
      <p:grpSpPr>
        <a:xfrm>
          <a:off x="0" y="0"/>
          <a:ext cx="0" cy="0"/>
          <a:chOff x="0" y="0"/>
          <a:chExt cx="0" cy="0"/>
        </a:xfrm>
      </p:grpSpPr>
      <p:sp>
        <p:nvSpPr>
          <p:cNvPr id="578" name="Google Shape;578;p12"/>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3</a:t>
            </a:r>
            <a:endParaRPr sz="1100" b="0" i="0" u="none" strike="noStrike" cap="none">
              <a:solidFill>
                <a:srgbClr val="000000"/>
              </a:solidFill>
              <a:latin typeface="Arial"/>
              <a:ea typeface="Arial"/>
              <a:cs typeface="Arial"/>
              <a:sym typeface="Arial"/>
            </a:endParaRPr>
          </a:p>
        </p:txBody>
      </p:sp>
      <p:cxnSp>
        <p:nvCxnSpPr>
          <p:cNvPr id="579" name="Google Shape;579;p12"/>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grpSp>
        <p:nvGrpSpPr>
          <p:cNvPr id="581" name="Google Shape;581;p12"/>
          <p:cNvGrpSpPr/>
          <p:nvPr/>
        </p:nvGrpSpPr>
        <p:grpSpPr>
          <a:xfrm>
            <a:off x="7003553" y="1207557"/>
            <a:ext cx="586771" cy="844668"/>
            <a:chOff x="1936173" y="392632"/>
            <a:chExt cx="591981" cy="920720"/>
          </a:xfrm>
        </p:grpSpPr>
        <p:cxnSp>
          <p:nvCxnSpPr>
            <p:cNvPr id="582" name="Google Shape;582;p12"/>
            <p:cNvCxnSpPr/>
            <p:nvPr/>
          </p:nvCxnSpPr>
          <p:spPr>
            <a:xfrm rot="10800000">
              <a:off x="2091500" y="758952"/>
              <a:ext cx="0" cy="554400"/>
            </a:xfrm>
            <a:prstGeom prst="straightConnector1">
              <a:avLst/>
            </a:prstGeom>
            <a:noFill/>
            <a:ln w="28575" cap="flat" cmpd="sng">
              <a:solidFill>
                <a:srgbClr val="FF0000"/>
              </a:solidFill>
              <a:prstDash val="solid"/>
              <a:round/>
              <a:headEnd type="none" w="sm" len="sm"/>
              <a:tailEnd type="triangle" w="med" len="med"/>
            </a:ln>
          </p:spPr>
        </p:cxnSp>
        <p:sp>
          <p:nvSpPr>
            <p:cNvPr id="583" name="Google Shape;583;p12"/>
            <p:cNvSpPr txBox="1"/>
            <p:nvPr/>
          </p:nvSpPr>
          <p:spPr>
            <a:xfrm>
              <a:off x="1936173" y="392632"/>
              <a:ext cx="591981" cy="5367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BE</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584" name="Google Shape;584;p12"/>
          <p:cNvGrpSpPr/>
          <p:nvPr/>
        </p:nvGrpSpPr>
        <p:grpSpPr>
          <a:xfrm>
            <a:off x="6261021" y="1220721"/>
            <a:ext cx="2419328" cy="1335366"/>
            <a:chOff x="1200693" y="447175"/>
            <a:chExt cx="2440807" cy="1455597"/>
          </a:xfrm>
        </p:grpSpPr>
        <p:cxnSp>
          <p:nvCxnSpPr>
            <p:cNvPr id="585" name="Google Shape;585;p12"/>
            <p:cNvCxnSpPr/>
            <p:nvPr/>
          </p:nvCxnSpPr>
          <p:spPr>
            <a:xfrm rot="10800000" flipH="1">
              <a:off x="1544050" y="756000"/>
              <a:ext cx="1864800" cy="847200"/>
            </a:xfrm>
            <a:prstGeom prst="straightConnector1">
              <a:avLst/>
            </a:prstGeom>
            <a:noFill/>
            <a:ln w="38100" cap="flat" cmpd="sng">
              <a:solidFill>
                <a:srgbClr val="595959"/>
              </a:solidFill>
              <a:prstDash val="solid"/>
              <a:round/>
              <a:headEnd type="none" w="sm" len="sm"/>
              <a:tailEnd type="none" w="sm" len="sm"/>
            </a:ln>
          </p:spPr>
        </p:cxnSp>
        <p:sp>
          <p:nvSpPr>
            <p:cNvPr id="586" name="Google Shape;586;p12"/>
            <p:cNvSpPr txBox="1"/>
            <p:nvPr/>
          </p:nvSpPr>
          <p:spPr>
            <a:xfrm>
              <a:off x="1200693" y="1366025"/>
              <a:ext cx="290700"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D</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87" name="Google Shape;587;p12"/>
            <p:cNvSpPr txBox="1"/>
            <p:nvPr/>
          </p:nvSpPr>
          <p:spPr>
            <a:xfrm>
              <a:off x="2063388" y="1211530"/>
              <a:ext cx="290700"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E</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88" name="Google Shape;588;p12"/>
            <p:cNvSpPr txBox="1"/>
            <p:nvPr/>
          </p:nvSpPr>
          <p:spPr>
            <a:xfrm>
              <a:off x="3350800" y="447175"/>
              <a:ext cx="290700"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F</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89" name="Google Shape;589;p12"/>
          <p:cNvGrpSpPr/>
          <p:nvPr/>
        </p:nvGrpSpPr>
        <p:grpSpPr>
          <a:xfrm>
            <a:off x="6442519" y="1661131"/>
            <a:ext cx="526053" cy="1013032"/>
            <a:chOff x="1287550" y="2132252"/>
            <a:chExt cx="530722" cy="1104244"/>
          </a:xfrm>
        </p:grpSpPr>
        <p:cxnSp>
          <p:nvCxnSpPr>
            <p:cNvPr id="590" name="Google Shape;590;p12"/>
            <p:cNvCxnSpPr/>
            <p:nvPr/>
          </p:nvCxnSpPr>
          <p:spPr>
            <a:xfrm>
              <a:off x="1453825" y="2807375"/>
              <a:ext cx="357000" cy="0"/>
            </a:xfrm>
            <a:prstGeom prst="straightConnector1">
              <a:avLst/>
            </a:prstGeom>
            <a:noFill/>
            <a:ln w="19050" cap="flat" cmpd="sng">
              <a:solidFill>
                <a:srgbClr val="FF0000"/>
              </a:solidFill>
              <a:prstDash val="solid"/>
              <a:round/>
              <a:headEnd type="none" w="sm" len="sm"/>
              <a:tailEnd type="triangle" w="med" len="med"/>
            </a:ln>
          </p:spPr>
        </p:cxnSp>
        <p:cxnSp>
          <p:nvCxnSpPr>
            <p:cNvPr id="591" name="Google Shape;591;p12"/>
            <p:cNvCxnSpPr/>
            <p:nvPr/>
          </p:nvCxnSpPr>
          <p:spPr>
            <a:xfrm rot="10800000">
              <a:off x="1463040" y="2522500"/>
              <a:ext cx="0" cy="294900"/>
            </a:xfrm>
            <a:prstGeom prst="straightConnector1">
              <a:avLst/>
            </a:prstGeom>
            <a:noFill/>
            <a:ln w="19050" cap="flat" cmpd="sng">
              <a:solidFill>
                <a:srgbClr val="FF0000"/>
              </a:solidFill>
              <a:prstDash val="solid"/>
              <a:round/>
              <a:headEnd type="none" w="sm" len="sm"/>
              <a:tailEnd type="triangle" w="med" len="med"/>
            </a:ln>
          </p:spPr>
        </p:cxnSp>
        <p:sp>
          <p:nvSpPr>
            <p:cNvPr id="592" name="Google Shape;592;p12"/>
            <p:cNvSpPr txBox="1"/>
            <p:nvPr/>
          </p:nvSpPr>
          <p:spPr>
            <a:xfrm>
              <a:off x="1336005" y="2699748"/>
              <a:ext cx="482267" cy="5367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93" name="Google Shape;593;p12"/>
            <p:cNvSpPr txBox="1"/>
            <p:nvPr/>
          </p:nvSpPr>
          <p:spPr>
            <a:xfrm>
              <a:off x="1287550" y="2132252"/>
              <a:ext cx="494133"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y</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594" name="Google Shape;594;p12"/>
          <p:cNvGrpSpPr/>
          <p:nvPr/>
        </p:nvGrpSpPr>
        <p:grpSpPr>
          <a:xfrm>
            <a:off x="7646861" y="1248311"/>
            <a:ext cx="1100545" cy="1021179"/>
            <a:chOff x="2598825" y="477250"/>
            <a:chExt cx="1110311" cy="1113124"/>
          </a:xfrm>
        </p:grpSpPr>
        <p:grpSp>
          <p:nvGrpSpPr>
            <p:cNvPr id="595" name="Google Shape;595;p12"/>
            <p:cNvGrpSpPr/>
            <p:nvPr/>
          </p:nvGrpSpPr>
          <p:grpSpPr>
            <a:xfrm rot="10800000">
              <a:off x="2904490" y="734440"/>
              <a:ext cx="517601" cy="474006"/>
              <a:chOff x="2889504" y="1600200"/>
              <a:chExt cx="448800" cy="411000"/>
            </a:xfrm>
          </p:grpSpPr>
          <p:cxnSp>
            <p:nvCxnSpPr>
              <p:cNvPr id="596" name="Google Shape;596;p12"/>
              <p:cNvCxnSpPr/>
              <p:nvPr/>
            </p:nvCxnSpPr>
            <p:spPr>
              <a:xfrm>
                <a:off x="2889504" y="2002536"/>
                <a:ext cx="448800" cy="0"/>
              </a:xfrm>
              <a:prstGeom prst="straightConnector1">
                <a:avLst/>
              </a:prstGeom>
              <a:noFill/>
              <a:ln w="28575" cap="flat" cmpd="sng">
                <a:solidFill>
                  <a:srgbClr val="FF0000"/>
                </a:solidFill>
                <a:prstDash val="solid"/>
                <a:round/>
                <a:headEnd type="none" w="sm" len="sm"/>
                <a:tailEnd type="triangle" w="med" len="med"/>
              </a:ln>
            </p:spPr>
          </p:cxnSp>
          <p:cxnSp>
            <p:nvCxnSpPr>
              <p:cNvPr id="597" name="Google Shape;597;p12"/>
              <p:cNvCxnSpPr/>
              <p:nvPr/>
            </p:nvCxnSpPr>
            <p:spPr>
              <a:xfrm rot="10800000">
                <a:off x="2904125" y="1600200"/>
                <a:ext cx="0" cy="411000"/>
              </a:xfrm>
              <a:prstGeom prst="straightConnector1">
                <a:avLst/>
              </a:prstGeom>
              <a:noFill/>
              <a:ln w="28575" cap="flat" cmpd="sng">
                <a:solidFill>
                  <a:srgbClr val="FF0000"/>
                </a:solidFill>
                <a:prstDash val="solid"/>
                <a:round/>
                <a:headEnd type="none" w="sm" len="sm"/>
                <a:tailEnd type="triangle" w="med" len="med"/>
              </a:ln>
            </p:spPr>
          </p:cxnSp>
        </p:grpSp>
        <p:sp>
          <p:nvSpPr>
            <p:cNvPr id="598" name="Google Shape;598;p12"/>
            <p:cNvSpPr txBox="1"/>
            <p:nvPr/>
          </p:nvSpPr>
          <p:spPr>
            <a:xfrm>
              <a:off x="2598825" y="477250"/>
              <a:ext cx="429025"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1" u="none" strike="noStrike" cap="none" dirty="0">
                  <a:solidFill>
                    <a:srgbClr val="000000"/>
                  </a:solidFill>
                  <a:latin typeface="Times New Roman" panose="02020603050405020304" pitchFamily="18" charset="0"/>
                  <a:cs typeface="Times New Roman" panose="02020603050405020304" pitchFamily="18" charset="0"/>
                  <a:sym typeface="Arial"/>
                </a:rPr>
                <a:t>F</a:t>
              </a:r>
              <a:r>
                <a:rPr lang="en"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rPr>
                <a:t>x</a:t>
              </a:r>
              <a:endParaRPr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endParaRPr>
            </a:p>
          </p:txBody>
        </p:sp>
        <p:sp>
          <p:nvSpPr>
            <p:cNvPr id="599" name="Google Shape;599;p12"/>
            <p:cNvSpPr txBox="1"/>
            <p:nvPr/>
          </p:nvSpPr>
          <p:spPr>
            <a:xfrm>
              <a:off x="3276262" y="1053626"/>
              <a:ext cx="432874" cy="5367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1" u="none" strike="noStrike" cap="none" dirty="0">
                  <a:solidFill>
                    <a:srgbClr val="000000"/>
                  </a:solidFill>
                  <a:latin typeface="Times New Roman" panose="02020603050405020304" pitchFamily="18" charset="0"/>
                  <a:cs typeface="Times New Roman" panose="02020603050405020304" pitchFamily="18" charset="0"/>
                  <a:sym typeface="Arial"/>
                </a:rPr>
                <a:t>F</a:t>
              </a:r>
              <a:r>
                <a:rPr lang="en"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rPr>
                <a:t>y</a:t>
              </a:r>
              <a:endParaRPr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600" name="Google Shape;600;p12"/>
          <p:cNvGrpSpPr/>
          <p:nvPr/>
        </p:nvGrpSpPr>
        <p:grpSpPr>
          <a:xfrm>
            <a:off x="5540324" y="759379"/>
            <a:ext cx="2937486" cy="1654974"/>
            <a:chOff x="545075" y="618896"/>
            <a:chExt cx="2937486" cy="1654974"/>
          </a:xfrm>
        </p:grpSpPr>
        <p:grpSp>
          <p:nvGrpSpPr>
            <p:cNvPr id="601" name="Google Shape;601;p12"/>
            <p:cNvGrpSpPr/>
            <p:nvPr/>
          </p:nvGrpSpPr>
          <p:grpSpPr>
            <a:xfrm>
              <a:off x="545075" y="1349484"/>
              <a:ext cx="925624" cy="924386"/>
              <a:chOff x="473594" y="740664"/>
              <a:chExt cx="933846" cy="1007614"/>
            </a:xfrm>
          </p:grpSpPr>
          <p:cxnSp>
            <p:nvCxnSpPr>
              <p:cNvPr id="602" name="Google Shape;602;p12"/>
              <p:cNvCxnSpPr/>
              <p:nvPr/>
            </p:nvCxnSpPr>
            <p:spPr>
              <a:xfrm>
                <a:off x="841248" y="1600200"/>
                <a:ext cx="433800" cy="0"/>
              </a:xfrm>
              <a:prstGeom prst="straightConnector1">
                <a:avLst/>
              </a:prstGeom>
              <a:noFill/>
              <a:ln w="9525" cap="flat" cmpd="sng">
                <a:solidFill>
                  <a:srgbClr val="595959"/>
                </a:solidFill>
                <a:prstDash val="solid"/>
                <a:round/>
                <a:headEnd type="none" w="sm" len="sm"/>
                <a:tailEnd type="none" w="sm" len="sm"/>
              </a:ln>
            </p:spPr>
          </p:cxnSp>
          <p:cxnSp>
            <p:nvCxnSpPr>
              <p:cNvPr id="603" name="Google Shape;603;p12"/>
              <p:cNvCxnSpPr/>
              <p:nvPr/>
            </p:nvCxnSpPr>
            <p:spPr>
              <a:xfrm>
                <a:off x="841248" y="1362456"/>
                <a:ext cx="433800" cy="0"/>
              </a:xfrm>
              <a:prstGeom prst="straightConnector1">
                <a:avLst/>
              </a:prstGeom>
              <a:noFill/>
              <a:ln w="9525" cap="flat" cmpd="sng">
                <a:solidFill>
                  <a:srgbClr val="595959"/>
                </a:solidFill>
                <a:prstDash val="solid"/>
                <a:round/>
                <a:headEnd type="none" w="sm" len="sm"/>
                <a:tailEnd type="none" w="sm" len="sm"/>
              </a:ln>
            </p:spPr>
          </p:cxnSp>
          <p:cxnSp>
            <p:nvCxnSpPr>
              <p:cNvPr id="604" name="Google Shape;604;p12"/>
              <p:cNvCxnSpPr/>
              <p:nvPr/>
            </p:nvCxnSpPr>
            <p:spPr>
              <a:xfrm>
                <a:off x="841248" y="740664"/>
                <a:ext cx="433800" cy="0"/>
              </a:xfrm>
              <a:prstGeom prst="straightConnector1">
                <a:avLst/>
              </a:prstGeom>
              <a:noFill/>
              <a:ln w="9525" cap="flat" cmpd="sng">
                <a:solidFill>
                  <a:srgbClr val="595959"/>
                </a:solidFill>
                <a:prstDash val="solid"/>
                <a:round/>
                <a:headEnd type="none" w="sm" len="sm"/>
                <a:tailEnd type="none" w="sm" len="sm"/>
              </a:ln>
            </p:spPr>
          </p:cxnSp>
          <p:cxnSp>
            <p:nvCxnSpPr>
              <p:cNvPr id="605" name="Google Shape;605;p12"/>
              <p:cNvCxnSpPr/>
              <p:nvPr/>
            </p:nvCxnSpPr>
            <p:spPr>
              <a:xfrm rot="10800000">
                <a:off x="1014984" y="746000"/>
                <a:ext cx="0" cy="248100"/>
              </a:xfrm>
              <a:prstGeom prst="straightConnector1">
                <a:avLst/>
              </a:prstGeom>
              <a:noFill/>
              <a:ln w="9525" cap="flat" cmpd="sng">
                <a:solidFill>
                  <a:srgbClr val="595959"/>
                </a:solidFill>
                <a:prstDash val="solid"/>
                <a:round/>
                <a:headEnd type="none" w="sm" len="sm"/>
                <a:tailEnd type="triangle" w="med" len="med"/>
              </a:ln>
            </p:spPr>
          </p:cxnSp>
          <p:cxnSp>
            <p:nvCxnSpPr>
              <p:cNvPr id="606" name="Google Shape;606;p12"/>
              <p:cNvCxnSpPr/>
              <p:nvPr/>
            </p:nvCxnSpPr>
            <p:spPr>
              <a:xfrm>
                <a:off x="1014984" y="984075"/>
                <a:ext cx="0" cy="378600"/>
              </a:xfrm>
              <a:prstGeom prst="straightConnector1">
                <a:avLst/>
              </a:prstGeom>
              <a:noFill/>
              <a:ln w="9525" cap="flat" cmpd="sng">
                <a:solidFill>
                  <a:srgbClr val="595959"/>
                </a:solidFill>
                <a:prstDash val="solid"/>
                <a:round/>
                <a:headEnd type="none" w="sm" len="sm"/>
                <a:tailEnd type="triangle" w="med" len="med"/>
              </a:ln>
            </p:spPr>
          </p:cxnSp>
          <p:cxnSp>
            <p:nvCxnSpPr>
              <p:cNvPr id="607" name="Google Shape;607;p12"/>
              <p:cNvCxnSpPr/>
              <p:nvPr/>
            </p:nvCxnSpPr>
            <p:spPr>
              <a:xfrm rot="10800000">
                <a:off x="1014984" y="1367675"/>
                <a:ext cx="0" cy="107700"/>
              </a:xfrm>
              <a:prstGeom prst="straightConnector1">
                <a:avLst/>
              </a:prstGeom>
              <a:noFill/>
              <a:ln w="9525" cap="flat" cmpd="sng">
                <a:solidFill>
                  <a:srgbClr val="595959"/>
                </a:solidFill>
                <a:prstDash val="solid"/>
                <a:round/>
                <a:headEnd type="none" w="sm" len="sm"/>
                <a:tailEnd type="triangle" w="med" len="med"/>
              </a:ln>
            </p:spPr>
          </p:cxnSp>
          <p:cxnSp>
            <p:nvCxnSpPr>
              <p:cNvPr id="608" name="Google Shape;608;p12"/>
              <p:cNvCxnSpPr/>
              <p:nvPr/>
            </p:nvCxnSpPr>
            <p:spPr>
              <a:xfrm>
                <a:off x="1014984" y="1475375"/>
                <a:ext cx="0" cy="130500"/>
              </a:xfrm>
              <a:prstGeom prst="straightConnector1">
                <a:avLst/>
              </a:prstGeom>
              <a:noFill/>
              <a:ln w="9525" cap="flat" cmpd="sng">
                <a:solidFill>
                  <a:srgbClr val="595959"/>
                </a:solidFill>
                <a:prstDash val="solid"/>
                <a:round/>
                <a:headEnd type="none" w="sm" len="sm"/>
                <a:tailEnd type="triangle" w="med" len="med"/>
              </a:ln>
            </p:spPr>
          </p:cxnSp>
          <p:sp>
            <p:nvSpPr>
              <p:cNvPr id="609" name="Google Shape;609;p12"/>
              <p:cNvSpPr txBox="1"/>
              <p:nvPr/>
            </p:nvSpPr>
            <p:spPr>
              <a:xfrm>
                <a:off x="478966" y="1211531"/>
                <a:ext cx="928474"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0.4</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610" name="Google Shape;610;p12"/>
              <p:cNvSpPr txBox="1"/>
              <p:nvPr/>
            </p:nvSpPr>
            <p:spPr>
              <a:xfrm>
                <a:off x="473594" y="785252"/>
                <a:ext cx="759384"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0.8</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611" name="Google Shape;611;p12"/>
            <p:cNvGrpSpPr/>
            <p:nvPr/>
          </p:nvGrpSpPr>
          <p:grpSpPr>
            <a:xfrm>
              <a:off x="1509692" y="618896"/>
              <a:ext cx="1972869" cy="518317"/>
              <a:chOff x="1446779" y="-55704"/>
              <a:chExt cx="1990384" cy="564984"/>
            </a:xfrm>
          </p:grpSpPr>
          <p:grpSp>
            <p:nvGrpSpPr>
              <p:cNvPr id="612" name="Google Shape;612;p12"/>
              <p:cNvGrpSpPr/>
              <p:nvPr/>
            </p:nvGrpSpPr>
            <p:grpSpPr>
              <a:xfrm>
                <a:off x="1446779" y="-55704"/>
                <a:ext cx="614208" cy="561102"/>
                <a:chOff x="2132580" y="2001696"/>
                <a:chExt cx="614208" cy="561102"/>
              </a:xfrm>
            </p:grpSpPr>
            <p:cxnSp>
              <p:nvCxnSpPr>
                <p:cNvPr id="613" name="Google Shape;613;p12"/>
                <p:cNvCxnSpPr/>
                <p:nvPr/>
              </p:nvCxnSpPr>
              <p:spPr>
                <a:xfrm>
                  <a:off x="2132580" y="2236398"/>
                  <a:ext cx="0" cy="326400"/>
                </a:xfrm>
                <a:prstGeom prst="straightConnector1">
                  <a:avLst/>
                </a:prstGeom>
                <a:noFill/>
                <a:ln w="9525" cap="flat" cmpd="sng">
                  <a:solidFill>
                    <a:srgbClr val="595959"/>
                  </a:solidFill>
                  <a:prstDash val="solid"/>
                  <a:round/>
                  <a:headEnd type="none" w="sm" len="sm"/>
                  <a:tailEnd type="none" w="sm" len="sm"/>
                </a:ln>
              </p:spPr>
            </p:cxnSp>
            <p:cxnSp>
              <p:nvCxnSpPr>
                <p:cNvPr id="614" name="Google Shape;614;p12"/>
                <p:cNvCxnSpPr/>
                <p:nvPr/>
              </p:nvCxnSpPr>
              <p:spPr>
                <a:xfrm>
                  <a:off x="2742180" y="2236398"/>
                  <a:ext cx="0" cy="326400"/>
                </a:xfrm>
                <a:prstGeom prst="straightConnector1">
                  <a:avLst/>
                </a:prstGeom>
                <a:noFill/>
                <a:ln w="9525" cap="flat" cmpd="sng">
                  <a:solidFill>
                    <a:srgbClr val="595959"/>
                  </a:solidFill>
                  <a:prstDash val="solid"/>
                  <a:round/>
                  <a:headEnd type="none" w="sm" len="sm"/>
                  <a:tailEnd type="none" w="sm" len="sm"/>
                </a:ln>
              </p:spPr>
            </p:cxnSp>
            <p:cxnSp>
              <p:nvCxnSpPr>
                <p:cNvPr id="615" name="Google Shape;615;p12"/>
                <p:cNvCxnSpPr/>
                <p:nvPr/>
              </p:nvCxnSpPr>
              <p:spPr>
                <a:xfrm rot="10800000">
                  <a:off x="2142600" y="2404872"/>
                  <a:ext cx="260700" cy="0"/>
                </a:xfrm>
                <a:prstGeom prst="straightConnector1">
                  <a:avLst/>
                </a:prstGeom>
                <a:noFill/>
                <a:ln w="9525" cap="flat" cmpd="sng">
                  <a:solidFill>
                    <a:srgbClr val="595959"/>
                  </a:solidFill>
                  <a:prstDash val="solid"/>
                  <a:round/>
                  <a:headEnd type="none" w="sm" len="sm"/>
                  <a:tailEnd type="triangle" w="med" len="med"/>
                </a:ln>
              </p:spPr>
            </p:cxnSp>
            <p:cxnSp>
              <p:nvCxnSpPr>
                <p:cNvPr id="616" name="Google Shape;616;p12"/>
                <p:cNvCxnSpPr/>
                <p:nvPr/>
              </p:nvCxnSpPr>
              <p:spPr>
                <a:xfrm>
                  <a:off x="2348175" y="2404872"/>
                  <a:ext cx="396000" cy="0"/>
                </a:xfrm>
                <a:prstGeom prst="straightConnector1">
                  <a:avLst/>
                </a:prstGeom>
                <a:noFill/>
                <a:ln w="9525" cap="flat" cmpd="sng">
                  <a:solidFill>
                    <a:srgbClr val="595959"/>
                  </a:solidFill>
                  <a:prstDash val="solid"/>
                  <a:round/>
                  <a:headEnd type="none" w="sm" len="sm"/>
                  <a:tailEnd type="triangle" w="med" len="med"/>
                </a:ln>
              </p:spPr>
            </p:cxnSp>
            <p:sp>
              <p:nvSpPr>
                <p:cNvPr id="617" name="Google Shape;617;p12"/>
                <p:cNvSpPr txBox="1"/>
                <p:nvPr/>
              </p:nvSpPr>
              <p:spPr>
                <a:xfrm>
                  <a:off x="2212812" y="2001696"/>
                  <a:ext cx="533976"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0.8</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618" name="Google Shape;618;p12"/>
              <p:cNvGrpSpPr/>
              <p:nvPr/>
            </p:nvGrpSpPr>
            <p:grpSpPr>
              <a:xfrm>
                <a:off x="2063388" y="-47398"/>
                <a:ext cx="1373775" cy="556678"/>
                <a:chOff x="2749188" y="2010002"/>
                <a:chExt cx="1373775" cy="556678"/>
              </a:xfrm>
            </p:grpSpPr>
            <p:cxnSp>
              <p:nvCxnSpPr>
                <p:cNvPr id="619" name="Google Shape;619;p12"/>
                <p:cNvCxnSpPr/>
                <p:nvPr/>
              </p:nvCxnSpPr>
              <p:spPr>
                <a:xfrm>
                  <a:off x="4113780" y="2240280"/>
                  <a:ext cx="0" cy="326400"/>
                </a:xfrm>
                <a:prstGeom prst="straightConnector1">
                  <a:avLst/>
                </a:prstGeom>
                <a:noFill/>
                <a:ln w="9525" cap="flat" cmpd="sng">
                  <a:solidFill>
                    <a:srgbClr val="595959"/>
                  </a:solidFill>
                  <a:prstDash val="solid"/>
                  <a:round/>
                  <a:headEnd type="none" w="sm" len="sm"/>
                  <a:tailEnd type="none" w="sm" len="sm"/>
                </a:ln>
              </p:spPr>
            </p:cxnSp>
            <p:cxnSp>
              <p:nvCxnSpPr>
                <p:cNvPr id="620" name="Google Shape;620;p12"/>
                <p:cNvCxnSpPr/>
                <p:nvPr/>
              </p:nvCxnSpPr>
              <p:spPr>
                <a:xfrm rot="10800000">
                  <a:off x="2749188" y="2404872"/>
                  <a:ext cx="333900" cy="0"/>
                </a:xfrm>
                <a:prstGeom prst="straightConnector1">
                  <a:avLst/>
                </a:prstGeom>
                <a:noFill/>
                <a:ln w="9525" cap="flat" cmpd="sng">
                  <a:solidFill>
                    <a:srgbClr val="595959"/>
                  </a:solidFill>
                  <a:prstDash val="solid"/>
                  <a:round/>
                  <a:headEnd type="none" w="sm" len="sm"/>
                  <a:tailEnd type="triangle" w="med" len="med"/>
                </a:ln>
              </p:spPr>
            </p:cxnSp>
            <p:cxnSp>
              <p:nvCxnSpPr>
                <p:cNvPr id="621" name="Google Shape;621;p12"/>
                <p:cNvCxnSpPr/>
                <p:nvPr/>
              </p:nvCxnSpPr>
              <p:spPr>
                <a:xfrm>
                  <a:off x="3027963" y="2404872"/>
                  <a:ext cx="1095000" cy="0"/>
                </a:xfrm>
                <a:prstGeom prst="straightConnector1">
                  <a:avLst/>
                </a:prstGeom>
                <a:noFill/>
                <a:ln w="9525" cap="flat" cmpd="sng">
                  <a:solidFill>
                    <a:srgbClr val="595959"/>
                  </a:solidFill>
                  <a:prstDash val="solid"/>
                  <a:round/>
                  <a:headEnd type="none" w="sm" len="sm"/>
                  <a:tailEnd type="triangle" w="med" len="med"/>
                </a:ln>
              </p:spPr>
            </p:cxnSp>
            <p:sp>
              <p:nvSpPr>
                <p:cNvPr id="622" name="Google Shape;622;p12"/>
                <p:cNvSpPr txBox="1"/>
                <p:nvPr/>
              </p:nvSpPr>
              <p:spPr>
                <a:xfrm>
                  <a:off x="3187360" y="2010002"/>
                  <a:ext cx="539956" cy="53674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1.6</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grpSp>
      <p:sp>
        <p:nvSpPr>
          <p:cNvPr id="623" name="Google Shape;623;p12"/>
          <p:cNvSpPr txBox="1"/>
          <p:nvPr/>
        </p:nvSpPr>
        <p:spPr>
          <a:xfrm>
            <a:off x="808246" y="2733907"/>
            <a:ext cx="8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p:txBody>
      </p:sp>
      <p:grpSp>
        <p:nvGrpSpPr>
          <p:cNvPr id="628" name="Google Shape;628;p12"/>
          <p:cNvGrpSpPr/>
          <p:nvPr/>
        </p:nvGrpSpPr>
        <p:grpSpPr>
          <a:xfrm>
            <a:off x="7403336" y="1923879"/>
            <a:ext cx="720493" cy="1102996"/>
            <a:chOff x="2408087" y="1783396"/>
            <a:chExt cx="720493" cy="1102996"/>
          </a:xfrm>
        </p:grpSpPr>
        <p:grpSp>
          <p:nvGrpSpPr>
            <p:cNvPr id="629" name="Google Shape;629;p12"/>
            <p:cNvGrpSpPr/>
            <p:nvPr/>
          </p:nvGrpSpPr>
          <p:grpSpPr>
            <a:xfrm>
              <a:off x="2408087" y="1783396"/>
              <a:ext cx="720493" cy="1102996"/>
              <a:chOff x="2353150" y="1213644"/>
              <a:chExt cx="726890" cy="1202306"/>
            </a:xfrm>
          </p:grpSpPr>
          <p:sp>
            <p:nvSpPr>
              <p:cNvPr id="630" name="Google Shape;630;p12"/>
              <p:cNvSpPr txBox="1"/>
              <p:nvPr/>
            </p:nvSpPr>
            <p:spPr>
              <a:xfrm>
                <a:off x="2541056" y="1213644"/>
                <a:ext cx="531300"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0.4</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631" name="Google Shape;631;p12"/>
              <p:cNvSpPr txBox="1"/>
              <p:nvPr/>
            </p:nvSpPr>
            <p:spPr>
              <a:xfrm>
                <a:off x="2546657" y="1706694"/>
                <a:ext cx="533383" cy="5367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1.2</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632" name="Google Shape;632;p12"/>
              <p:cNvGrpSpPr/>
              <p:nvPr/>
            </p:nvGrpSpPr>
            <p:grpSpPr>
              <a:xfrm>
                <a:off x="2353150" y="1361575"/>
                <a:ext cx="354000" cy="1054375"/>
                <a:chOff x="2353150" y="1361575"/>
                <a:chExt cx="354000" cy="1054375"/>
              </a:xfrm>
            </p:grpSpPr>
            <p:cxnSp>
              <p:nvCxnSpPr>
                <p:cNvPr id="633" name="Google Shape;633;p12"/>
                <p:cNvCxnSpPr/>
                <p:nvPr/>
              </p:nvCxnSpPr>
              <p:spPr>
                <a:xfrm>
                  <a:off x="2364200" y="1603200"/>
                  <a:ext cx="330900" cy="0"/>
                </a:xfrm>
                <a:prstGeom prst="straightConnector1">
                  <a:avLst/>
                </a:prstGeom>
                <a:noFill/>
                <a:ln w="9525" cap="flat" cmpd="sng">
                  <a:solidFill>
                    <a:srgbClr val="595959"/>
                  </a:solidFill>
                  <a:prstDash val="solid"/>
                  <a:round/>
                  <a:headEnd type="none" w="sm" len="sm"/>
                  <a:tailEnd type="none" w="sm" len="sm"/>
                </a:ln>
              </p:spPr>
            </p:cxnSp>
            <p:cxnSp>
              <p:nvCxnSpPr>
                <p:cNvPr id="634" name="Google Shape;634;p12"/>
                <p:cNvCxnSpPr/>
                <p:nvPr/>
              </p:nvCxnSpPr>
              <p:spPr>
                <a:xfrm>
                  <a:off x="2364200" y="2414016"/>
                  <a:ext cx="330900" cy="0"/>
                </a:xfrm>
                <a:prstGeom prst="straightConnector1">
                  <a:avLst/>
                </a:prstGeom>
                <a:noFill/>
                <a:ln w="9525" cap="flat" cmpd="sng">
                  <a:solidFill>
                    <a:srgbClr val="595959"/>
                  </a:solidFill>
                  <a:prstDash val="solid"/>
                  <a:round/>
                  <a:headEnd type="none" w="sm" len="sm"/>
                  <a:tailEnd type="none" w="sm" len="sm"/>
                </a:ln>
              </p:spPr>
            </p:cxnSp>
            <p:cxnSp>
              <p:nvCxnSpPr>
                <p:cNvPr id="635" name="Google Shape;635;p12"/>
                <p:cNvCxnSpPr/>
                <p:nvPr/>
              </p:nvCxnSpPr>
              <p:spPr>
                <a:xfrm>
                  <a:off x="2532888" y="1458750"/>
                  <a:ext cx="0" cy="150000"/>
                </a:xfrm>
                <a:prstGeom prst="straightConnector1">
                  <a:avLst/>
                </a:prstGeom>
                <a:noFill/>
                <a:ln w="9525" cap="flat" cmpd="sng">
                  <a:solidFill>
                    <a:srgbClr val="595959"/>
                  </a:solidFill>
                  <a:prstDash val="solid"/>
                  <a:round/>
                  <a:headEnd type="none" w="sm" len="sm"/>
                  <a:tailEnd type="triangle" w="med" len="med"/>
                </a:ln>
              </p:spPr>
            </p:cxnSp>
            <p:cxnSp>
              <p:nvCxnSpPr>
                <p:cNvPr id="636" name="Google Shape;636;p12"/>
                <p:cNvCxnSpPr/>
                <p:nvPr/>
              </p:nvCxnSpPr>
              <p:spPr>
                <a:xfrm rot="10800000">
                  <a:off x="2532888" y="1604100"/>
                  <a:ext cx="0" cy="445200"/>
                </a:xfrm>
                <a:prstGeom prst="straightConnector1">
                  <a:avLst/>
                </a:prstGeom>
                <a:noFill/>
                <a:ln w="9525" cap="flat" cmpd="sng">
                  <a:solidFill>
                    <a:srgbClr val="595959"/>
                  </a:solidFill>
                  <a:prstDash val="solid"/>
                  <a:round/>
                  <a:headEnd type="none" w="sm" len="sm"/>
                  <a:tailEnd type="triangle" w="med" len="med"/>
                </a:ln>
              </p:spPr>
            </p:cxnSp>
            <p:cxnSp>
              <p:nvCxnSpPr>
                <p:cNvPr id="637" name="Google Shape;637;p12"/>
                <p:cNvCxnSpPr/>
                <p:nvPr/>
              </p:nvCxnSpPr>
              <p:spPr>
                <a:xfrm>
                  <a:off x="2532888" y="2042150"/>
                  <a:ext cx="0" cy="373800"/>
                </a:xfrm>
                <a:prstGeom prst="straightConnector1">
                  <a:avLst/>
                </a:prstGeom>
                <a:noFill/>
                <a:ln w="9525" cap="flat" cmpd="sng">
                  <a:solidFill>
                    <a:srgbClr val="595959"/>
                  </a:solidFill>
                  <a:prstDash val="solid"/>
                  <a:round/>
                  <a:headEnd type="none" w="sm" len="sm"/>
                  <a:tailEnd type="triangle" w="med" len="med"/>
                </a:ln>
              </p:spPr>
            </p:cxnSp>
            <p:cxnSp>
              <p:nvCxnSpPr>
                <p:cNvPr id="638" name="Google Shape;638;p12"/>
                <p:cNvCxnSpPr/>
                <p:nvPr/>
              </p:nvCxnSpPr>
              <p:spPr>
                <a:xfrm>
                  <a:off x="2353150" y="1361575"/>
                  <a:ext cx="354000" cy="0"/>
                </a:xfrm>
                <a:prstGeom prst="straightConnector1">
                  <a:avLst/>
                </a:prstGeom>
                <a:noFill/>
                <a:ln w="9525" cap="flat" cmpd="sng">
                  <a:solidFill>
                    <a:srgbClr val="595959"/>
                  </a:solidFill>
                  <a:prstDash val="solid"/>
                  <a:round/>
                  <a:headEnd type="none" w="sm" len="sm"/>
                  <a:tailEnd type="none" w="sm" len="sm"/>
                </a:ln>
              </p:spPr>
            </p:cxnSp>
          </p:grpSp>
        </p:grpSp>
        <p:cxnSp>
          <p:nvCxnSpPr>
            <p:cNvPr id="639" name="Google Shape;639;p12"/>
            <p:cNvCxnSpPr/>
            <p:nvPr/>
          </p:nvCxnSpPr>
          <p:spPr>
            <a:xfrm rot="10800000">
              <a:off x="2587752" y="1926903"/>
              <a:ext cx="0" cy="117600"/>
            </a:xfrm>
            <a:prstGeom prst="straightConnector1">
              <a:avLst/>
            </a:prstGeom>
            <a:noFill/>
            <a:ln w="9525" cap="flat" cmpd="sng">
              <a:solidFill>
                <a:schemeClr val="dk2"/>
              </a:solidFill>
              <a:prstDash val="solid"/>
              <a:round/>
              <a:headEnd type="none" w="sm" len="sm"/>
              <a:tailEnd type="triangle" w="med" len="med"/>
            </a:ln>
          </p:spPr>
        </p:cxnSp>
      </p:grpSp>
      <mc:AlternateContent xmlns:mc="http://schemas.openxmlformats.org/markup-compatibility/2006" xmlns:a14="http://schemas.microsoft.com/office/drawing/2010/main">
        <mc:Choice Requires="a14">
          <p:sp>
            <p:nvSpPr>
              <p:cNvPr id="87" name="TextBox 86"/>
              <p:cNvSpPr txBox="1"/>
              <p:nvPr/>
            </p:nvSpPr>
            <p:spPr>
              <a:xfrm>
                <a:off x="341644" y="1070439"/>
                <a:ext cx="177388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𝑡𝑎𝑛</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1.6</m:t>
                          </m:r>
                        </m:num>
                        <m:den>
                          <m:r>
                            <a:rPr lang="en-US" sz="2000" b="0" i="1" smtClean="0">
                              <a:latin typeface="Cambria Math" panose="02040503050406030204" pitchFamily="18" charset="0"/>
                              <a:ea typeface="Cambria Math" panose="02040503050406030204" pitchFamily="18" charset="0"/>
                            </a:rPr>
                            <m:t>0.8</m:t>
                          </m:r>
                        </m:den>
                      </m:f>
                      <m:r>
                        <a:rPr lang="en-US" sz="2000" b="0" i="1" smtClean="0">
                          <a:latin typeface="Cambria Math" panose="02040503050406030204" pitchFamily="18" charset="0"/>
                          <a:ea typeface="Cambria Math" panose="02040503050406030204" pitchFamily="18" charset="0"/>
                        </a:rPr>
                        <m:t>=2</m:t>
                      </m:r>
                    </m:oMath>
                  </m:oMathPara>
                </a14:m>
                <a:endParaRPr lang="en-IN" sz="2000" dirty="0"/>
              </a:p>
            </p:txBody>
          </p:sp>
        </mc:Choice>
        <mc:Fallback xmlns="">
          <p:sp>
            <p:nvSpPr>
              <p:cNvPr id="87" name="TextBox 86"/>
              <p:cNvSpPr txBox="1">
                <a:spLocks noRot="1" noChangeAspect="1" noMove="1" noResize="1" noEditPoints="1" noAdjustHandles="1" noChangeArrowheads="1" noChangeShapeType="1" noTextEdit="1"/>
              </p:cNvSpPr>
              <p:nvPr/>
            </p:nvSpPr>
            <p:spPr>
              <a:xfrm>
                <a:off x="341644" y="1070439"/>
                <a:ext cx="1773884" cy="578235"/>
              </a:xfrm>
              <a:prstGeom prst="rect">
                <a:avLst/>
              </a:prstGeom>
              <a:blipFill>
                <a:blip r:embed="rId3"/>
                <a:stretch>
                  <a:fillRect/>
                </a:stretch>
              </a:blipFill>
            </p:spPr>
            <p:txBody>
              <a:bodyPr/>
              <a:lstStyle/>
              <a:p>
                <a:r>
                  <a:rPr lang="en-IN" dirty="0">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383745" y="1838480"/>
                <a:ext cx="128355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𝛼</m:t>
                      </m:r>
                      <m:r>
                        <a:rPr lang="en-IN" sz="2000" i="1" smtClean="0">
                          <a:latin typeface="Cambria Math" panose="02040503050406030204" pitchFamily="18" charset="0"/>
                          <a:ea typeface="Cambria Math" panose="02040503050406030204" pitchFamily="18" charset="0"/>
                        </a:rPr>
                        <m:t>≈63.43°</m:t>
                      </m:r>
                    </m:oMath>
                  </m:oMathPara>
                </a14:m>
                <a:endParaRPr lang="en-IN"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383745" y="1838480"/>
                <a:ext cx="1283557" cy="307777"/>
              </a:xfrm>
              <a:prstGeom prst="rect">
                <a:avLst/>
              </a:prstGeom>
              <a:blipFill>
                <a:blip r:embed="rId4"/>
                <a:stretch>
                  <a:fillRect l="-1896" r="-3318" b="-10000"/>
                </a:stretch>
              </a:blipFill>
            </p:spPr>
            <p:txBody>
              <a:bodyPr/>
              <a:lstStyle/>
              <a:p>
                <a:r>
                  <a:rPr lang="en-IN">
                    <a:noFill/>
                  </a:rPr>
                  <a:t> </a:t>
                </a:r>
              </a:p>
            </p:txBody>
          </p:sp>
        </mc:Fallback>
      </mc:AlternateContent>
      <p:sp>
        <p:nvSpPr>
          <p:cNvPr id="89" name="Google Shape;335;p7"/>
          <p:cNvSpPr txBox="1"/>
          <p:nvPr/>
        </p:nvSpPr>
        <p:spPr>
          <a:xfrm>
            <a:off x="253358" y="602402"/>
            <a:ext cx="4895941"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The line of action of F</a:t>
            </a:r>
            <a:r>
              <a:rPr lang="en" sz="2000" baseline="-25000" dirty="0">
                <a:latin typeface="Times New Roman" panose="02020603050405020304" pitchFamily="18" charset="0"/>
                <a:ea typeface="Calibri"/>
                <a:cs typeface="Times New Roman" panose="02020603050405020304" pitchFamily="18" charset="0"/>
                <a:sym typeface="Calibri"/>
              </a:rPr>
              <a:t>H </a:t>
            </a:r>
            <a:r>
              <a:rPr lang="en" sz="2000" dirty="0">
                <a:latin typeface="Times New Roman" panose="02020603050405020304" pitchFamily="18" charset="0"/>
                <a:ea typeface="Calibri"/>
                <a:cs typeface="Times New Roman" panose="02020603050405020304" pitchFamily="18" charset="0"/>
                <a:sym typeface="Calibri"/>
              </a:rPr>
              <a:t>is known.</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mc:AlternateContent xmlns:mc="http://schemas.openxmlformats.org/markup-compatibility/2006" xmlns:a14="http://schemas.microsoft.com/office/drawing/2010/main">
        <mc:Choice Requires="a14">
          <p:sp>
            <p:nvSpPr>
              <p:cNvPr id="90" name="TextBox 89"/>
              <p:cNvSpPr txBox="1"/>
              <p:nvPr/>
            </p:nvSpPr>
            <p:spPr>
              <a:xfrm>
                <a:off x="341644" y="2374271"/>
                <a:ext cx="1480790"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𝐷</m:t>
                              </m:r>
                            </m:sub>
                          </m:sSub>
                          <m:r>
                            <a:rPr lang="en-US" sz="2000" b="0" i="1" smtClean="0">
                              <a:latin typeface="Cambria Math" panose="02040503050406030204" pitchFamily="18" charset="0"/>
                            </a:rPr>
                            <m:t>=0 :</m:t>
                          </m:r>
                        </m:e>
                      </m:nary>
                    </m:oMath>
                  </m:oMathPara>
                </a14:m>
                <a:endParaRPr lang="en-IN" sz="2000" dirty="0"/>
              </a:p>
            </p:txBody>
          </p:sp>
        </mc:Choice>
        <mc:Fallback xmlns="">
          <p:sp>
            <p:nvSpPr>
              <p:cNvPr id="90" name="TextBox 89"/>
              <p:cNvSpPr txBox="1">
                <a:spLocks noRot="1" noChangeAspect="1" noMove="1" noResize="1" noEditPoints="1" noAdjustHandles="1" noChangeArrowheads="1" noChangeShapeType="1" noTextEdit="1"/>
              </p:cNvSpPr>
              <p:nvPr/>
            </p:nvSpPr>
            <p:spPr>
              <a:xfrm>
                <a:off x="341644" y="2374271"/>
                <a:ext cx="1480790" cy="745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252156" y="3219661"/>
                <a:ext cx="65834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0.8</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𝐵𝐸</m:t>
                          </m:r>
                        </m:sub>
                      </m:sSub>
                      <m:r>
                        <a:rPr lang="en-US" sz="2000" b="0" i="1" smtClean="0">
                          <a:latin typeface="Cambria Math" panose="02040503050406030204" pitchFamily="18" charset="0"/>
                          <a:ea typeface="Cambria Math" panose="02040503050406030204" pitchFamily="18" charset="0"/>
                        </a:rPr>
                        <m:t>+0.8</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𝐻</m:t>
                              </m:r>
                            </m:sub>
                          </m:sSub>
                          <m:r>
                            <a:rPr lang="en-US" sz="2000" b="0" i="1" smtClean="0">
                              <a:latin typeface="Cambria Math" panose="02040503050406030204" pitchFamily="18" charset="0"/>
                              <a:ea typeface="Cambria Math" panose="02040503050406030204" pitchFamily="18" charset="0"/>
                            </a:rPr>
                            <m:t>𝑠𝑖𝑛</m:t>
                          </m:r>
                          <m:r>
                            <a:rPr lang="en-US" sz="2000" b="0" i="1" smtClean="0">
                              <a:latin typeface="Cambria Math" panose="02040503050406030204" pitchFamily="18" charset="0"/>
                              <a:ea typeface="Cambria Math" panose="02040503050406030204" pitchFamily="18" charset="0"/>
                            </a:rPr>
                            <m:t>𝛼</m:t>
                          </m:r>
                        </m:e>
                      </m:d>
                      <m:r>
                        <a:rPr lang="en-US" sz="2000" b="0" i="1" smtClean="0">
                          <a:latin typeface="Cambria Math" panose="02040503050406030204" pitchFamily="18" charset="0"/>
                          <a:ea typeface="Cambria Math" panose="02040503050406030204" pitchFamily="18" charset="0"/>
                        </a:rPr>
                        <m:t>−0.4</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𝐻</m:t>
                              </m:r>
                            </m:sub>
                          </m:sSub>
                          <m:r>
                            <a:rPr lang="en-US" sz="2000" b="0" i="1" smtClean="0">
                              <a:latin typeface="Cambria Math" panose="02040503050406030204" pitchFamily="18" charset="0"/>
                              <a:ea typeface="Cambria Math" panose="02040503050406030204" pitchFamily="18" charset="0"/>
                            </a:rPr>
                            <m:t>𝑐𝑜𝑠</m:t>
                          </m:r>
                          <m:r>
                            <a:rPr lang="en-US" sz="2000" b="0" i="1" smtClean="0">
                              <a:latin typeface="Cambria Math" panose="02040503050406030204" pitchFamily="18" charset="0"/>
                              <a:ea typeface="Cambria Math" panose="02040503050406030204" pitchFamily="18" charset="0"/>
                            </a:rPr>
                            <m:t>𝛼</m:t>
                          </m:r>
                        </m:e>
                      </m:d>
                      <m:r>
                        <a:rPr lang="en-US" sz="2000" b="0" i="1" smtClean="0">
                          <a:latin typeface="Cambria Math" panose="02040503050406030204" pitchFamily="18" charset="0"/>
                          <a:ea typeface="Cambria Math" panose="02040503050406030204" pitchFamily="18" charset="0"/>
                        </a:rPr>
                        <m:t>+1.2</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𝑋</m:t>
                          </m:r>
                        </m:sub>
                      </m:sSub>
                      <m:r>
                        <a:rPr lang="en-US" sz="2000" b="0" i="1" smtClean="0">
                          <a:latin typeface="Cambria Math" panose="02040503050406030204" pitchFamily="18" charset="0"/>
                          <a:ea typeface="Cambria Math" panose="02040503050406030204" pitchFamily="18" charset="0"/>
                        </a:rPr>
                        <m:t>−2.4</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𝑌</m:t>
                          </m:r>
                        </m:sub>
                      </m:sSub>
                      <m:r>
                        <a:rPr lang="en-US" sz="2000" b="0" i="1" smtClean="0">
                          <a:latin typeface="Cambria Math" panose="02040503050406030204" pitchFamily="18" charset="0"/>
                          <a:ea typeface="Cambria Math" panose="02040503050406030204" pitchFamily="18" charset="0"/>
                        </a:rPr>
                        <m:t>=0</m:t>
                      </m:r>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252156" y="3219661"/>
                <a:ext cx="6583469" cy="307777"/>
              </a:xfrm>
              <a:prstGeom prst="rect">
                <a:avLst/>
              </a:prstGeom>
              <a:blipFill>
                <a:blip r:embed="rId6"/>
                <a:stretch>
                  <a:fillRect b="-176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71624" y="3631262"/>
                <a:ext cx="4859407" cy="584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𝐵𝐸</m:t>
                              </m:r>
                            </m:sub>
                          </m:sSub>
                          <m:r>
                            <a:rPr lang="en-US" sz="2000" b="0" i="1" smtClean="0">
                              <a:latin typeface="Cambria Math" panose="02040503050406030204" pitchFamily="18" charset="0"/>
                            </a:rPr>
                            <m:t>=12.5 </m:t>
                          </m:r>
                          <m:r>
                            <m:rPr>
                              <m:sty m:val="p"/>
                            </m:rPr>
                            <a:rPr lang="en-US" sz="2000" b="0" i="0" smtClean="0">
                              <a:latin typeface="Cambria Math" panose="02040503050406030204" pitchFamily="18" charset="0"/>
                            </a:rPr>
                            <m:t>kN</m:t>
                          </m:r>
                          <m:r>
                            <a:rPr lang="en-US" sz="2000" b="0" i="1" smtClean="0">
                              <a:latin typeface="Cambria Math" panose="02040503050406030204" pitchFamily="18" charset="0"/>
                            </a:rPr>
                            <m:t>, </m:t>
                          </m:r>
                          <m:r>
                            <a:rPr lang="en-US" sz="2000" b="0" i="1" smtClean="0">
                              <a:latin typeface="Cambria Math" panose="02040503050406030204" pitchFamily="18" charset="0"/>
                            </a:rPr>
                            <m:t>𝐹</m:t>
                          </m:r>
                        </m:e>
                        <m:sub>
                          <m:r>
                            <a:rPr lang="en-US" sz="2000" b="0" i="1" smtClean="0">
                              <a:latin typeface="Cambria Math" panose="02040503050406030204" pitchFamily="18" charset="0"/>
                            </a:rPr>
                            <m:t>𝑋</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25</m:t>
                          </m:r>
                        </m:num>
                        <m:den>
                          <m:r>
                            <a:rPr lang="en-US" sz="2000" b="0" i="1" smtClean="0">
                              <a:latin typeface="Cambria Math" panose="02040503050406030204" pitchFamily="18" charset="0"/>
                              <a:ea typeface="Cambria Math" panose="02040503050406030204" pitchFamily="18" charset="0"/>
                            </a:rPr>
                            <m:t>3</m:t>
                          </m:r>
                        </m:den>
                      </m:f>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kN</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𝑌</m:t>
                          </m:r>
                        </m:sub>
                      </m:sSub>
                      <m:r>
                        <a:rPr lang="en-US" sz="2000" b="0" i="1" smtClean="0">
                          <a:latin typeface="Cambria Math" panose="02040503050406030204" pitchFamily="18" charset="0"/>
                          <a:ea typeface="Cambria Math" panose="02040503050406030204" pitchFamily="18" charset="0"/>
                        </a:rPr>
                        <m:t>=5 </m:t>
                      </m:r>
                      <m:r>
                        <m:rPr>
                          <m:sty m:val="p"/>
                        </m:rPr>
                        <a:rPr lang="en-US" sz="2000" b="0" i="0" smtClean="0">
                          <a:latin typeface="Cambria Math" panose="02040503050406030204" pitchFamily="18" charset="0"/>
                          <a:ea typeface="Cambria Math" panose="02040503050406030204" pitchFamily="18" charset="0"/>
                        </a:rPr>
                        <m:t>kN</m:t>
                      </m:r>
                      <m:r>
                        <a:rPr lang="en-US" sz="2000" b="0" i="1" smtClean="0">
                          <a:latin typeface="Cambria Math" panose="02040503050406030204" pitchFamily="18" charset="0"/>
                          <a:ea typeface="Cambria Math" panose="02040503050406030204" pitchFamily="18" charset="0"/>
                        </a:rPr>
                        <m:t> }</m:t>
                      </m:r>
                    </m:oMath>
                  </m:oMathPara>
                </a14:m>
                <a:endParaRPr lang="en-IN"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71624" y="3631262"/>
                <a:ext cx="4859407" cy="58451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06875" y="4319528"/>
                <a:ext cx="17025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𝐻</m:t>
                          </m:r>
                        </m:sub>
                      </m:sSub>
                      <m:r>
                        <a:rPr lang="en-US" sz="2000" b="0" i="1" smtClean="0">
                          <a:latin typeface="Cambria Math" panose="02040503050406030204" pitchFamily="18" charset="0"/>
                          <a:ea typeface="Cambria Math" panose="02040503050406030204" pitchFamily="18" charset="0"/>
                        </a:rPr>
                        <m:t>≈22.36 </m:t>
                      </m:r>
                      <m:r>
                        <m:rPr>
                          <m:sty m:val="p"/>
                        </m:rPr>
                        <a:rPr lang="en-US" sz="2000" b="0" i="0" smtClean="0">
                          <a:latin typeface="Cambria Math" panose="02040503050406030204" pitchFamily="18" charset="0"/>
                          <a:ea typeface="Cambria Math" panose="02040503050406030204" pitchFamily="18" charset="0"/>
                        </a:rPr>
                        <m:t>kN</m:t>
                      </m:r>
                    </m:oMath>
                  </m:oMathPara>
                </a14:m>
                <a:endParaRPr lang="en-IN"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06875" y="4319528"/>
                <a:ext cx="1702517" cy="307777"/>
              </a:xfrm>
              <a:prstGeom prst="rect">
                <a:avLst/>
              </a:prstGeom>
              <a:blipFill>
                <a:blip r:embed="rId8"/>
                <a:stretch>
                  <a:fillRect l="-2151" r="-2509" b="-20000"/>
                </a:stretch>
              </a:blipFill>
            </p:spPr>
            <p:txBody>
              <a:bodyPr/>
              <a:lstStyle/>
              <a:p>
                <a:r>
                  <a:rPr lang="en-IN">
                    <a:noFill/>
                  </a:rPr>
                  <a:t> </a:t>
                </a:r>
              </a:p>
            </p:txBody>
          </p:sp>
        </mc:Fallback>
      </mc:AlternateContent>
      <p:sp>
        <p:nvSpPr>
          <p:cNvPr id="94" name="Rectangle 93"/>
          <p:cNvSpPr/>
          <p:nvPr/>
        </p:nvSpPr>
        <p:spPr>
          <a:xfrm>
            <a:off x="347993" y="4319528"/>
            <a:ext cx="197984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nvGrpSpPr>
          <p:cNvPr id="2" name="Group 1"/>
          <p:cNvGrpSpPr/>
          <p:nvPr/>
        </p:nvGrpSpPr>
        <p:grpSpPr>
          <a:xfrm>
            <a:off x="6611693" y="2035233"/>
            <a:ext cx="763497" cy="1003957"/>
            <a:chOff x="6611693" y="2035233"/>
            <a:chExt cx="763497" cy="1003957"/>
          </a:xfrm>
        </p:grpSpPr>
        <p:grpSp>
          <p:nvGrpSpPr>
            <p:cNvPr id="650" name="Google Shape;650;p12"/>
            <p:cNvGrpSpPr/>
            <p:nvPr/>
          </p:nvGrpSpPr>
          <p:grpSpPr>
            <a:xfrm>
              <a:off x="6611693" y="2035233"/>
              <a:ext cx="763497" cy="1003957"/>
              <a:chOff x="1616444" y="1894750"/>
              <a:chExt cx="763497" cy="1003957"/>
            </a:xfrm>
          </p:grpSpPr>
          <p:grpSp>
            <p:nvGrpSpPr>
              <p:cNvPr id="651" name="Google Shape;651;p12"/>
              <p:cNvGrpSpPr/>
              <p:nvPr/>
            </p:nvGrpSpPr>
            <p:grpSpPr>
              <a:xfrm>
                <a:off x="1616444" y="1894750"/>
                <a:ext cx="763497" cy="1003957"/>
                <a:chOff x="1554480" y="1335024"/>
                <a:chExt cx="770276" cy="1094351"/>
              </a:xfrm>
            </p:grpSpPr>
            <p:cxnSp>
              <p:nvCxnSpPr>
                <p:cNvPr id="652" name="Google Shape;652;p12"/>
                <p:cNvCxnSpPr/>
                <p:nvPr/>
              </p:nvCxnSpPr>
              <p:spPr>
                <a:xfrm flipH="1">
                  <a:off x="1561025" y="1360575"/>
                  <a:ext cx="541500" cy="1067700"/>
                </a:xfrm>
                <a:prstGeom prst="straightConnector1">
                  <a:avLst/>
                </a:prstGeom>
                <a:noFill/>
                <a:ln w="9525" cap="flat" cmpd="sng">
                  <a:solidFill>
                    <a:srgbClr val="595959"/>
                  </a:solidFill>
                  <a:prstDash val="solid"/>
                  <a:round/>
                  <a:headEnd type="none" w="sm" len="sm"/>
                  <a:tailEnd type="none" w="sm" len="sm"/>
                </a:ln>
              </p:spPr>
            </p:cxnSp>
            <p:grpSp>
              <p:nvGrpSpPr>
                <p:cNvPr id="653" name="Google Shape;653;p12"/>
                <p:cNvGrpSpPr/>
                <p:nvPr/>
              </p:nvGrpSpPr>
              <p:grpSpPr>
                <a:xfrm>
                  <a:off x="1847088" y="1335024"/>
                  <a:ext cx="477668" cy="866099"/>
                  <a:chOff x="1847088" y="1335024"/>
                  <a:chExt cx="477668" cy="866099"/>
                </a:xfrm>
              </p:grpSpPr>
              <p:cxnSp>
                <p:nvCxnSpPr>
                  <p:cNvPr id="654" name="Google Shape;654;p12"/>
                  <p:cNvCxnSpPr/>
                  <p:nvPr/>
                </p:nvCxnSpPr>
                <p:spPr>
                  <a:xfrm rot="10800000" flipH="1">
                    <a:off x="1847088" y="1335024"/>
                    <a:ext cx="271800" cy="537300"/>
                  </a:xfrm>
                  <a:prstGeom prst="straightConnector1">
                    <a:avLst/>
                  </a:prstGeom>
                  <a:noFill/>
                  <a:ln w="28575" cap="flat" cmpd="sng">
                    <a:solidFill>
                      <a:srgbClr val="FF0000"/>
                    </a:solidFill>
                    <a:prstDash val="solid"/>
                    <a:round/>
                    <a:headEnd type="none" w="sm" len="sm"/>
                    <a:tailEnd type="triangle" w="med" len="med"/>
                  </a:ln>
                </p:spPr>
              </p:cxnSp>
              <p:sp>
                <p:nvSpPr>
                  <p:cNvPr id="655" name="Google Shape;655;p12"/>
                  <p:cNvSpPr txBox="1"/>
                  <p:nvPr/>
                </p:nvSpPr>
                <p:spPr>
                  <a:xfrm>
                    <a:off x="1847100" y="1664375"/>
                    <a:ext cx="477656" cy="5367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2000" b="0" i="1" u="none" strike="noStrike" cap="none" dirty="0">
                        <a:solidFill>
                          <a:srgbClr val="000000"/>
                        </a:solidFill>
                        <a:latin typeface="Times New Roman" panose="02020603050405020304" pitchFamily="18" charset="0"/>
                        <a:cs typeface="Times New Roman" panose="02020603050405020304" pitchFamily="18" charset="0"/>
                        <a:sym typeface="Arial"/>
                      </a:rPr>
                      <a:t>F</a:t>
                    </a:r>
                    <a:r>
                      <a:rPr lang="en"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rPr>
                      <a:t>H</a:t>
                    </a:r>
                    <a:endParaRPr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endParaRPr>
                  </a:p>
                </p:txBody>
              </p:sp>
            </p:grpSp>
            <p:cxnSp>
              <p:nvCxnSpPr>
                <p:cNvPr id="656" name="Google Shape;656;p12"/>
                <p:cNvCxnSpPr/>
                <p:nvPr/>
              </p:nvCxnSpPr>
              <p:spPr>
                <a:xfrm>
                  <a:off x="1554480" y="2429375"/>
                  <a:ext cx="280800" cy="0"/>
                </a:xfrm>
                <a:prstGeom prst="straightConnector1">
                  <a:avLst/>
                </a:prstGeom>
                <a:noFill/>
                <a:ln w="9525" cap="flat" cmpd="sng">
                  <a:solidFill>
                    <a:srgbClr val="595959"/>
                  </a:solidFill>
                  <a:prstDash val="solid"/>
                  <a:round/>
                  <a:headEnd type="none" w="sm" len="sm"/>
                  <a:tailEnd type="none" w="sm" len="sm"/>
                </a:ln>
              </p:spPr>
            </p:cxnSp>
          </p:grpSp>
          <p:sp>
            <p:nvSpPr>
              <p:cNvPr id="657" name="Google Shape;657;p12"/>
              <p:cNvSpPr txBox="1"/>
              <p:nvPr/>
            </p:nvSpPr>
            <p:spPr>
              <a:xfrm>
                <a:off x="1807040" y="2652482"/>
                <a:ext cx="162545" cy="215444"/>
              </a:xfrm>
              <a:prstGeom prst="rect">
                <a:avLst/>
              </a:prstGeom>
              <a:blipFill rotWithShape="1">
                <a:blip r:embed="rId9">
                  <a:alphaModFix/>
                </a:blip>
                <a:stretch>
                  <a:fillRect l="-11109" r="-7404" b="-285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0" i="0" u="none" strike="noStrike" cap="none" dirty="0">
                    <a:latin typeface="Times New Roman" panose="02020603050405020304" pitchFamily="18" charset="0"/>
                    <a:cs typeface="Times New Roman" panose="02020603050405020304" pitchFamily="18" charset="0"/>
                    <a:sym typeface="Arial"/>
                  </a:rPr>
                  <a:t> </a:t>
                </a:r>
                <a:endParaRPr sz="2000" dirty="0">
                  <a:latin typeface="Times New Roman" panose="02020603050405020304" pitchFamily="18" charset="0"/>
                  <a:cs typeface="Times New Roman" panose="02020603050405020304" pitchFamily="18" charset="0"/>
                </a:endParaRPr>
              </a:p>
            </p:txBody>
          </p:sp>
        </p:grpSp>
        <p:sp>
          <p:nvSpPr>
            <p:cNvPr id="78" name="Google Shape;345;p7"/>
            <p:cNvSpPr/>
            <p:nvPr/>
          </p:nvSpPr>
          <p:spPr>
            <a:xfrm rot="20301200">
              <a:off x="6682727" y="2861226"/>
              <a:ext cx="83024" cy="173529"/>
            </a:xfrm>
            <a:custGeom>
              <a:avLst/>
              <a:gdLst/>
              <a:ahLst/>
              <a:cxnLst/>
              <a:rect l="l" t="t" r="r" b="b"/>
              <a:pathLst>
                <a:path w="3542" h="7921" extrusionOk="0">
                  <a:moveTo>
                    <a:pt x="2707" y="0"/>
                  </a:moveTo>
                  <a:cubicBezTo>
                    <a:pt x="2824" y="635"/>
                    <a:pt x="3860" y="2490"/>
                    <a:pt x="3409" y="3810"/>
                  </a:cubicBezTo>
                  <a:cubicBezTo>
                    <a:pt x="2958" y="5130"/>
                    <a:pt x="568" y="7236"/>
                    <a:pt x="0" y="7921"/>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335;p7"/>
          <p:cNvSpPr txBox="1"/>
          <p:nvPr/>
        </p:nvSpPr>
        <p:spPr>
          <a:xfrm>
            <a:off x="7281605" y="3113486"/>
            <a:ext cx="2269336"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FBD of DEF</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4"/>
                                        </p:tgtEl>
                                        <p:attrNameLst>
                                          <p:attrName>style.visibility</p:attrName>
                                        </p:attrNameLst>
                                      </p:cBhvr>
                                      <p:to>
                                        <p:strVal val="visible"/>
                                      </p:to>
                                    </p:set>
                                    <p:animEffect transition="in" filter="fade">
                                      <p:cBhvr>
                                        <p:cTn id="12" dur="500"/>
                                        <p:tgtEl>
                                          <p:spTgt spid="5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gtEl>
                                        <p:attrNameLst>
                                          <p:attrName>style.visibility</p:attrName>
                                        </p:attrNameLst>
                                      </p:cBhvr>
                                      <p:to>
                                        <p:strVal val="visible"/>
                                      </p:to>
                                    </p:set>
                                    <p:animEffect transition="in" filter="fade">
                                      <p:cBhvr>
                                        <p:cTn id="17" dur="500"/>
                                        <p:tgtEl>
                                          <p:spTgt spid="5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4"/>
                                        </p:tgtEl>
                                        <p:attrNameLst>
                                          <p:attrName>style.visibility</p:attrName>
                                        </p:attrNameLst>
                                      </p:cBhvr>
                                      <p:to>
                                        <p:strVal val="visible"/>
                                      </p:to>
                                    </p:set>
                                    <p:animEffect transition="in" filter="fade">
                                      <p:cBhvr>
                                        <p:cTn id="22" dur="500"/>
                                        <p:tgtEl>
                                          <p:spTgt spid="5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9"/>
                                        </p:tgtEl>
                                        <p:attrNameLst>
                                          <p:attrName>style.visibility</p:attrName>
                                        </p:attrNameLst>
                                      </p:cBhvr>
                                      <p:to>
                                        <p:strVal val="visible"/>
                                      </p:to>
                                    </p:set>
                                    <p:animEffect transition="in" filter="fade">
                                      <p:cBhvr>
                                        <p:cTn id="27" dur="500"/>
                                        <p:tgtEl>
                                          <p:spTgt spid="5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gtEl>
                                        <p:attrNameLst>
                                          <p:attrName>style.visibility</p:attrName>
                                        </p:attrNameLst>
                                      </p:cBhvr>
                                      <p:to>
                                        <p:strVal val="visible"/>
                                      </p:to>
                                    </p:set>
                                    <p:animEffect transition="in" filter="fade">
                                      <p:cBhvr>
                                        <p:cTn id="37" dur="500"/>
                                        <p:tgtEl>
                                          <p:spTgt spid="6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8"/>
                                        </p:tgtEl>
                                        <p:attrNameLst>
                                          <p:attrName>style.visibility</p:attrName>
                                        </p:attrNameLst>
                                      </p:cBhvr>
                                      <p:to>
                                        <p:strVal val="visible"/>
                                      </p:to>
                                    </p:set>
                                    <p:animEffect transition="in" filter="fade">
                                      <p:cBhvr>
                                        <p:cTn id="42" dur="500"/>
                                        <p:tgtEl>
                                          <p:spTgt spid="6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500"/>
                                        <p:tgtEl>
                                          <p:spTgt spid="8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animEffect transition="in" filter="fade">
                                      <p:cBhvr>
                                        <p:cTn id="57" dur="500"/>
                                        <p:tgtEl>
                                          <p:spTgt spid="8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fade">
                                      <p:cBhvr>
                                        <p:cTn id="77" dur="500"/>
                                        <p:tgtEl>
                                          <p:spTgt spid="9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4"/>
                                        </p:tgtEl>
                                        <p:attrNameLst>
                                          <p:attrName>style.visibility</p:attrName>
                                        </p:attrNameLst>
                                      </p:cBhvr>
                                      <p:to>
                                        <p:strVal val="visible"/>
                                      </p:to>
                                    </p:set>
                                    <p:animEffect transition="in" filter="fade">
                                      <p:cBhvr>
                                        <p:cTn id="8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p:bldP spid="90" grpId="0" animBg="1"/>
      <p:bldP spid="91" grpId="0" animBg="1"/>
      <p:bldP spid="92" grpId="0" animBg="1"/>
      <p:bldP spid="93" grpId="0" animBg="1"/>
      <p:bldP spid="94" grpId="0" animBg="1"/>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72"/>
        <p:cNvGrpSpPr/>
        <p:nvPr/>
      </p:nvGrpSpPr>
      <p:grpSpPr>
        <a:xfrm>
          <a:off x="0" y="0"/>
          <a:ext cx="0" cy="0"/>
          <a:chOff x="0" y="0"/>
          <a:chExt cx="0" cy="0"/>
        </a:xfrm>
      </p:grpSpPr>
      <p:sp>
        <p:nvSpPr>
          <p:cNvPr id="474" name="Google Shape;474;p9"/>
          <p:cNvSpPr txBox="1"/>
          <p:nvPr/>
        </p:nvSpPr>
        <p:spPr>
          <a:xfrm>
            <a:off x="697125" y="383796"/>
            <a:ext cx="2637300" cy="489900"/>
          </a:xfrm>
          <a:prstGeom prst="rect">
            <a:avLst/>
          </a:prstGeom>
          <a:noFill/>
          <a:ln>
            <a:noFill/>
          </a:ln>
        </p:spPr>
        <p:txBody>
          <a:bodyPr spcFirstLastPara="1" wrap="square" lIns="68575" tIns="34275" rIns="68575" bIns="34275" anchor="t" anchorCtr="0">
            <a:normAutofit/>
          </a:bodyPr>
          <a:lstStyle/>
          <a:p>
            <a:pPr marL="0" marR="0" lvl="0" indent="0" algn="l" rtl="0">
              <a:lnSpc>
                <a:spcPct val="85000"/>
              </a:lnSpc>
              <a:spcBef>
                <a:spcPts val="0"/>
              </a:spcBef>
              <a:spcAft>
                <a:spcPts val="0"/>
              </a:spcAft>
              <a:buClr>
                <a:srgbClr val="3F3F3F"/>
              </a:buClr>
              <a:buSzPts val="3000"/>
              <a:buFont typeface="Times New Roman"/>
              <a:buNone/>
            </a:pPr>
            <a:r>
              <a:rPr lang="en" sz="3000" b="0" i="0" u="none" strike="noStrike" cap="none" dirty="0">
                <a:solidFill>
                  <a:srgbClr val="3F3F3F"/>
                </a:solidFill>
                <a:latin typeface="Times New Roman"/>
                <a:ea typeface="Times New Roman"/>
                <a:cs typeface="Times New Roman"/>
                <a:sym typeface="Times New Roman"/>
              </a:rPr>
              <a:t>Question #4</a:t>
            </a:r>
            <a:endParaRPr sz="1100" b="0" i="0" u="none" strike="noStrike" cap="none" dirty="0">
              <a:solidFill>
                <a:srgbClr val="000000"/>
              </a:solidFill>
              <a:latin typeface="Arial"/>
              <a:ea typeface="Arial"/>
              <a:cs typeface="Arial"/>
              <a:sym typeface="Arial"/>
            </a:endParaRPr>
          </a:p>
        </p:txBody>
      </p:sp>
      <p:cxnSp>
        <p:nvCxnSpPr>
          <p:cNvPr id="475" name="Google Shape;475;p9"/>
          <p:cNvCxnSpPr/>
          <p:nvPr/>
        </p:nvCxnSpPr>
        <p:spPr>
          <a:xfrm rot="10800000" flipH="1">
            <a:off x="660166" y="980308"/>
            <a:ext cx="8148300" cy="600"/>
          </a:xfrm>
          <a:prstGeom prst="straightConnector1">
            <a:avLst/>
          </a:prstGeom>
          <a:noFill/>
          <a:ln w="12700" cap="flat" cmpd="sng">
            <a:solidFill>
              <a:srgbClr val="BD582C"/>
            </a:solidFill>
            <a:prstDash val="solid"/>
            <a:round/>
            <a:headEnd type="none" w="sm" len="sm"/>
            <a:tailEnd type="none" w="sm" len="sm"/>
          </a:ln>
        </p:spPr>
      </p:cxnSp>
      <p:sp>
        <p:nvSpPr>
          <p:cNvPr id="476" name="Google Shape;476;p9"/>
          <p:cNvSpPr txBox="1"/>
          <p:nvPr/>
        </p:nvSpPr>
        <p:spPr>
          <a:xfrm>
            <a:off x="660166" y="1196249"/>
            <a:ext cx="3873600" cy="3116207"/>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2000" b="0" i="0" u="none" strike="noStrike" cap="none" dirty="0">
                <a:solidFill>
                  <a:srgbClr val="2F2A2B"/>
                </a:solidFill>
                <a:latin typeface="Times New Roman"/>
                <a:ea typeface="Times New Roman"/>
                <a:cs typeface="Times New Roman"/>
                <a:sym typeface="Times New Roman"/>
              </a:rPr>
              <a:t>The symmetric coil tong shown in Fig. 4 supports the coil which has mass 800 kg and centre of mass at G. </a:t>
            </a:r>
            <a:r>
              <a:rPr lang="en-IN" sz="2000" dirty="0">
                <a:solidFill>
                  <a:srgbClr val="2F2A2B"/>
                </a:solidFill>
                <a:latin typeface="Times New Roman"/>
                <a:ea typeface="Times New Roman"/>
                <a:cs typeface="Times New Roman"/>
                <a:sym typeface="Times New Roman"/>
              </a:rPr>
              <a:t>Determine the horizontal and vertical components of force the linkage exerts on plate DEIJH at points D and E. The coil exerts only vertical reaction at K and L. Use g = 10 m/s</a:t>
            </a:r>
            <a:r>
              <a:rPr lang="en-IN" sz="2000" baseline="30000" dirty="0">
                <a:solidFill>
                  <a:srgbClr val="2F2A2B"/>
                </a:solidFill>
                <a:latin typeface="Times New Roman"/>
                <a:ea typeface="Times New Roman"/>
                <a:cs typeface="Times New Roman"/>
                <a:sym typeface="Times New Roman"/>
              </a:rPr>
              <a:t>2</a:t>
            </a:r>
            <a:endParaRPr sz="2000" b="0" i="0" u="none" strike="noStrike" cap="none" baseline="30000"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2F2A2B"/>
              </a:solidFill>
              <a:latin typeface="Times New Roman"/>
              <a:ea typeface="Times New Roman"/>
              <a:cs typeface="Times New Roman"/>
              <a:sym typeface="Times New Roman"/>
            </a:endParaRPr>
          </a:p>
        </p:txBody>
      </p:sp>
      <p:sp>
        <p:nvSpPr>
          <p:cNvPr id="477" name="Google Shape;477;p9"/>
          <p:cNvSpPr txBox="1"/>
          <p:nvPr/>
        </p:nvSpPr>
        <p:spPr>
          <a:xfrm>
            <a:off x="8012400" y="4329375"/>
            <a:ext cx="88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Arial"/>
                <a:ea typeface="Arial"/>
                <a:cs typeface="Arial"/>
                <a:sym typeface="Arial"/>
              </a:rPr>
              <a:t>Fig. 4</a:t>
            </a:r>
            <a:endParaRPr sz="1600" b="0" i="0" u="none" strike="noStrike" cap="none"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5241685" y="1087520"/>
            <a:ext cx="3212165" cy="3232755"/>
          </a:xfrm>
          <a:prstGeom prst="rect">
            <a:avLst/>
          </a:prstGeom>
        </p:spPr>
      </p:pic>
    </p:spTree>
    <p:extLst>
      <p:ext uri="{BB962C8B-B14F-4D97-AF65-F5344CB8AC3E}">
        <p14:creationId xmlns:p14="http://schemas.microsoft.com/office/powerpoint/2010/main" val="389452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dk1"/>
                </a:solidFill>
                <a:latin typeface="Times New Roman"/>
                <a:ea typeface="Times New Roman"/>
                <a:cs typeface="Times New Roman"/>
                <a:sym typeface="Times New Roman"/>
              </a:rPr>
              <a:t>Solution # 4</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mc:AlternateContent xmlns:mc="http://schemas.openxmlformats.org/markup-compatibility/2006" xmlns:a14="http://schemas.microsoft.com/office/drawing/2010/main">
        <mc:Choice Requires="a14">
          <p:sp>
            <p:nvSpPr>
              <p:cNvPr id="2" name="TextBox 1"/>
              <p:cNvSpPr txBox="1"/>
              <p:nvPr/>
            </p:nvSpPr>
            <p:spPr>
              <a:xfrm>
                <a:off x="324100" y="1837244"/>
                <a:ext cx="4264052"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ea typeface="Cambria Math" panose="02040503050406030204" pitchFamily="18" charset="0"/>
                            </a:rPr>
                          </m:ctrlPr>
                        </m:naryPr>
                        <m:sub/>
                        <m:sup/>
                        <m:e>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𝑀</m:t>
                              </m:r>
                            </m:e>
                            <m:sub>
                              <m:r>
                                <a:rPr lang="en-IN" sz="2000" b="0" i="1" smtClean="0">
                                  <a:latin typeface="Cambria Math" panose="02040503050406030204" pitchFamily="18" charset="0"/>
                                  <a:ea typeface="Cambria Math" panose="02040503050406030204" pitchFamily="18" charset="0"/>
                                </a:rPr>
                                <m:t>𝐿</m:t>
                              </m:r>
                            </m:sub>
                          </m:sSub>
                          <m:r>
                            <a:rPr lang="en-IN" sz="2000" b="0" i="1" smtClean="0">
                              <a:latin typeface="Cambria Math" panose="02040503050406030204" pitchFamily="18" charset="0"/>
                              <a:ea typeface="Cambria Math" panose="02040503050406030204" pitchFamily="18" charset="0"/>
                            </a:rPr>
                            <m:t>=0 ; </m:t>
                          </m:r>
                        </m:e>
                      </m:nary>
                      <m:r>
                        <a:rPr lang="en-IN" sz="2000" b="0" i="1" smtClean="0">
                          <a:latin typeface="Cambria Math" panose="02040503050406030204" pitchFamily="18" charset="0"/>
                          <a:ea typeface="Cambria Math" panose="02040503050406030204" pitchFamily="18" charset="0"/>
                        </a:rPr>
                        <m:t>     8000(</m:t>
                      </m:r>
                      <m:r>
                        <a:rPr lang="en-IN" sz="2000" b="0" i="1" smtClean="0">
                          <a:latin typeface="Cambria Math" panose="02040503050406030204" pitchFamily="18" charset="0"/>
                          <a:ea typeface="Cambria Math" panose="02040503050406030204" pitchFamily="18" charset="0"/>
                        </a:rPr>
                        <m:t>𝑥</m:t>
                      </m:r>
                      <m:r>
                        <a:rPr lang="en-IN" sz="2000" b="0" i="1" smtClean="0">
                          <a:latin typeface="Cambria Math" panose="02040503050406030204" pitchFamily="18" charset="0"/>
                          <a:ea typeface="Cambria Math" panose="02040503050406030204" pitchFamily="18" charset="0"/>
                        </a:rPr>
                        <m:t>) −</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𝐹</m:t>
                          </m:r>
                        </m:e>
                        <m:sub>
                          <m:r>
                            <a:rPr lang="en-IN" sz="2000" b="0" i="1" smtClean="0">
                              <a:latin typeface="Cambria Math" panose="02040503050406030204" pitchFamily="18" charset="0"/>
                              <a:ea typeface="Cambria Math" panose="02040503050406030204" pitchFamily="18" charset="0"/>
                            </a:rPr>
                            <m:t>𝑘</m:t>
                          </m:r>
                        </m:sub>
                      </m:sSub>
                      <m:r>
                        <a:rPr lang="en-IN" sz="2000" b="0" i="1" smtClean="0">
                          <a:latin typeface="Cambria Math" panose="02040503050406030204" pitchFamily="18" charset="0"/>
                          <a:ea typeface="Cambria Math" panose="02040503050406030204" pitchFamily="18" charset="0"/>
                        </a:rPr>
                        <m:t>(2</m:t>
                      </m:r>
                      <m:r>
                        <a:rPr lang="en-IN" sz="2000" b="0" i="1" smtClean="0">
                          <a:latin typeface="Cambria Math" panose="02040503050406030204" pitchFamily="18" charset="0"/>
                          <a:ea typeface="Cambria Math" panose="02040503050406030204" pitchFamily="18" charset="0"/>
                        </a:rPr>
                        <m:t>𝑥</m:t>
                      </m:r>
                      <m:r>
                        <a:rPr lang="en-IN" sz="2000" b="0" i="1" smtClean="0">
                          <a:latin typeface="Cambria Math" panose="02040503050406030204" pitchFamily="18" charset="0"/>
                          <a:ea typeface="Cambria Math" panose="02040503050406030204" pitchFamily="18" charset="0"/>
                        </a:rPr>
                        <m:t>)=0</m:t>
                      </m:r>
                    </m:oMath>
                  </m:oMathPara>
                </a14:m>
                <a:endParaRPr lang="en-IN" sz="2000" dirty="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24100" y="1837244"/>
                <a:ext cx="4264052" cy="745332"/>
              </a:xfrm>
              <a:prstGeom prst="rect">
                <a:avLst/>
              </a:prstGeom>
              <a:blipFill rotWithShape="0">
                <a:blip r:embed="rId3"/>
                <a:stretch>
                  <a:fillRect/>
                </a:stretch>
              </a:blipFill>
            </p:spPr>
            <p:txBody>
              <a:bodyPr/>
              <a:lstStyle/>
              <a:p>
                <a:r>
                  <a:rPr lang="en-IN">
                    <a:noFill/>
                  </a:rPr>
                  <a:t> </a:t>
                </a:r>
              </a:p>
            </p:txBody>
          </p:sp>
        </mc:Fallback>
      </mc:AlternateContent>
      <p:sp>
        <p:nvSpPr>
          <p:cNvPr id="46" name="Google Shape;476;p9"/>
          <p:cNvSpPr txBox="1"/>
          <p:nvPr/>
        </p:nvSpPr>
        <p:spPr>
          <a:xfrm>
            <a:off x="290469" y="1112294"/>
            <a:ext cx="4394719" cy="376996"/>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2000" i="0" u="none" strike="noStrike" cap="none" dirty="0">
                <a:solidFill>
                  <a:srgbClr val="2F2A2B"/>
                </a:solidFill>
                <a:latin typeface="Times New Roman"/>
                <a:ea typeface="Times New Roman"/>
                <a:cs typeface="Times New Roman"/>
                <a:sym typeface="Times New Roman"/>
              </a:rPr>
              <a:t>From FBD (a)</a:t>
            </a:r>
          </a:p>
        </p:txBody>
      </p:sp>
      <p:grpSp>
        <p:nvGrpSpPr>
          <p:cNvPr id="5" name="Group 4"/>
          <p:cNvGrpSpPr/>
          <p:nvPr/>
        </p:nvGrpSpPr>
        <p:grpSpPr>
          <a:xfrm>
            <a:off x="4685189" y="1006867"/>
            <a:ext cx="3787212" cy="2722652"/>
            <a:chOff x="6328882" y="696821"/>
            <a:chExt cx="1994236" cy="1629738"/>
          </a:xfrm>
        </p:grpSpPr>
        <p:pic>
          <p:nvPicPr>
            <p:cNvPr id="40" name="Google Shape;160;p10"/>
            <p:cNvPicPr preferRelativeResize="0"/>
            <p:nvPr/>
          </p:nvPicPr>
          <p:blipFill rotWithShape="1">
            <a:blip r:embed="rId4">
              <a:alphaModFix/>
            </a:blip>
            <a:srcRect l="72531" t="65809"/>
            <a:stretch/>
          </p:blipFill>
          <p:spPr>
            <a:xfrm>
              <a:off x="6328882" y="696821"/>
              <a:ext cx="1910992" cy="1629738"/>
            </a:xfrm>
            <a:prstGeom prst="rect">
              <a:avLst/>
            </a:prstGeom>
            <a:noFill/>
            <a:ln>
              <a:noFill/>
            </a:ln>
          </p:spPr>
        </p:pic>
        <p:sp>
          <p:nvSpPr>
            <p:cNvPr id="4" name="Rectangle 3"/>
            <p:cNvSpPr/>
            <p:nvPr/>
          </p:nvSpPr>
          <p:spPr>
            <a:xfrm>
              <a:off x="7088806" y="709919"/>
              <a:ext cx="1234312" cy="281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t>800(10) =  8000 N</a:t>
              </a:r>
            </a:p>
          </p:txBody>
        </p:sp>
      </p:grpSp>
      <p:grpSp>
        <p:nvGrpSpPr>
          <p:cNvPr id="10" name="Group 9"/>
          <p:cNvGrpSpPr/>
          <p:nvPr/>
        </p:nvGrpSpPr>
        <p:grpSpPr>
          <a:xfrm>
            <a:off x="324100" y="2930530"/>
            <a:ext cx="1979847" cy="346082"/>
            <a:chOff x="324100" y="2476258"/>
            <a:chExt cx="1979847" cy="346082"/>
          </a:xfrm>
        </p:grpSpPr>
        <mc:AlternateContent xmlns:mc="http://schemas.openxmlformats.org/markup-compatibility/2006" xmlns:a14="http://schemas.microsoft.com/office/drawing/2010/main">
          <mc:Choice Requires="a14">
            <p:sp>
              <p:nvSpPr>
                <p:cNvPr id="8" name="TextBox 7"/>
                <p:cNvSpPr txBox="1"/>
                <p:nvPr/>
              </p:nvSpPr>
              <p:spPr>
                <a:xfrm>
                  <a:off x="324100" y="2476258"/>
                  <a:ext cx="167020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𝐹</m:t>
                            </m:r>
                          </m:e>
                          <m:sub>
                            <m:r>
                              <a:rPr lang="en-IN" sz="2000" i="1">
                                <a:latin typeface="Cambria Math" panose="02040503050406030204" pitchFamily="18" charset="0"/>
                                <a:ea typeface="Cambria Math" panose="02040503050406030204" pitchFamily="18" charset="0"/>
                              </a:rPr>
                              <m:t>𝑘</m:t>
                            </m:r>
                          </m:sub>
                        </m:sSub>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4000</m:t>
                        </m:r>
                        <m:r>
                          <a:rPr lang="en-IN" sz="2000" i="1">
                            <a:latin typeface="Cambria Math" panose="02040503050406030204" pitchFamily="18" charset="0"/>
                            <a:ea typeface="Cambria Math" panose="02040503050406030204" pitchFamily="18" charset="0"/>
                          </a:rPr>
                          <m:t> </m:t>
                        </m:r>
                        <m:r>
                          <m:rPr>
                            <m:sty m:val="p"/>
                          </m:rPr>
                          <a:rPr lang="en-IN" sz="2000" b="0" i="0" smtClean="0">
                            <a:latin typeface="Cambria Math" panose="02040503050406030204" pitchFamily="18" charset="0"/>
                            <a:ea typeface="Cambria Math" panose="02040503050406030204" pitchFamily="18" charset="0"/>
                          </a:rPr>
                          <m:t>N</m:t>
                        </m:r>
                      </m:oMath>
                    </m:oMathPara>
                  </a14:m>
                  <a:endParaRPr lang="en-IN" sz="2000" dirty="0">
                    <a:latin typeface="Cambria Math" panose="02040503050406030204" pitchFamily="18" charset="0"/>
                    <a:ea typeface="Cambria Math"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4100" y="2476258"/>
                  <a:ext cx="1670201" cy="307777"/>
                </a:xfrm>
                <a:prstGeom prst="rect">
                  <a:avLst/>
                </a:prstGeom>
                <a:blipFill rotWithShape="0">
                  <a:blip r:embed="rId5"/>
                  <a:stretch>
                    <a:fillRect l="-1825" r="-3650" b="-22000"/>
                  </a:stretch>
                </a:blipFill>
              </p:spPr>
              <p:txBody>
                <a:bodyPr/>
                <a:lstStyle/>
                <a:p>
                  <a:r>
                    <a:rPr lang="en-IN">
                      <a:noFill/>
                    </a:rPr>
                    <a:t> </a:t>
                  </a:r>
                </a:p>
              </p:txBody>
            </p:sp>
          </mc:Fallback>
        </mc:AlternateContent>
        <p:sp>
          <p:nvSpPr>
            <p:cNvPr id="19" name="Rectangle 18"/>
            <p:cNvSpPr/>
            <p:nvPr/>
          </p:nvSpPr>
          <p:spPr>
            <a:xfrm>
              <a:off x="324100" y="2476258"/>
              <a:ext cx="197984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spTree>
    <p:extLst>
      <p:ext uri="{BB962C8B-B14F-4D97-AF65-F5344CB8AC3E}">
        <p14:creationId xmlns:p14="http://schemas.microsoft.com/office/powerpoint/2010/main" val="48022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dk1"/>
                </a:solidFill>
                <a:latin typeface="Times New Roman"/>
                <a:ea typeface="Times New Roman"/>
                <a:cs typeface="Times New Roman"/>
                <a:sym typeface="Times New Roman"/>
              </a:rPr>
              <a:t>Solution # 4</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47" name="Google Shape;476;p9"/>
          <p:cNvSpPr txBox="1"/>
          <p:nvPr/>
        </p:nvSpPr>
        <p:spPr>
          <a:xfrm>
            <a:off x="290449" y="893686"/>
            <a:ext cx="4394719" cy="315441"/>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1600" i="0" u="none" strike="noStrike" cap="none" dirty="0">
                <a:solidFill>
                  <a:srgbClr val="2F2A2B"/>
                </a:solidFill>
                <a:latin typeface="Times New Roman"/>
                <a:ea typeface="Times New Roman"/>
                <a:cs typeface="Times New Roman"/>
                <a:sym typeface="Times New Roman"/>
              </a:rPr>
              <a:t>From FBD (b)</a:t>
            </a:r>
          </a:p>
        </p:txBody>
      </p:sp>
      <mc:AlternateContent xmlns:mc="http://schemas.openxmlformats.org/markup-compatibility/2006" xmlns:a14="http://schemas.microsoft.com/office/drawing/2010/main">
        <mc:Choice Requires="a14">
          <p:sp>
            <p:nvSpPr>
              <p:cNvPr id="3" name="TextBox 2"/>
              <p:cNvSpPr txBox="1"/>
              <p:nvPr/>
            </p:nvSpPr>
            <p:spPr>
              <a:xfrm>
                <a:off x="290449" y="2568886"/>
                <a:ext cx="3815340" cy="596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latin typeface="Cambria Math" panose="02040503050406030204" pitchFamily="18" charset="0"/>
                            </a:rPr>
                          </m:ctrlPr>
                        </m:naryPr>
                        <m:sub/>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𝐹</m:t>
                              </m:r>
                            </m:e>
                            <m:sub>
                              <m:r>
                                <a:rPr lang="en-IN" sz="1600" b="0" i="1" smtClean="0">
                                  <a:latin typeface="Cambria Math" panose="02040503050406030204" pitchFamily="18" charset="0"/>
                                </a:rPr>
                                <m:t>𝑥</m:t>
                              </m:r>
                            </m:sub>
                          </m:sSub>
                          <m:r>
                            <a:rPr lang="en-IN" sz="1600" b="0" i="1" smtClean="0">
                              <a:latin typeface="Cambria Math" panose="02040503050406030204" pitchFamily="18" charset="0"/>
                            </a:rPr>
                            <m:t>=0;        </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𝐴</m:t>
                              </m:r>
                            </m:e>
                            <m:sub>
                              <m:r>
                                <a:rPr lang="en-IN" sz="1600" b="0" i="1" smtClean="0">
                                  <a:latin typeface="Cambria Math" panose="02040503050406030204" pitchFamily="18" charset="0"/>
                                </a:rPr>
                                <m:t>𝑥</m:t>
                              </m:r>
                            </m:sub>
                          </m:sSub>
                          <m:r>
                            <a:rPr lang="en-IN" sz="1600" b="0" i="1" smtClean="0">
                              <a:latin typeface="Cambria Math" panose="02040503050406030204" pitchFamily="18" charset="0"/>
                            </a:rPr>
                            <m:t> −1414.21</m:t>
                          </m:r>
                          <m:r>
                            <a:rPr lang="en-IN" sz="1600" b="0" i="1" smtClean="0">
                              <a:latin typeface="Cambria Math" panose="02040503050406030204" pitchFamily="18" charset="0"/>
                            </a:rPr>
                            <m:t>𝑐𝑜𝑠</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45</m:t>
                              </m:r>
                            </m:e>
                            <m:sup>
                              <m:r>
                                <a:rPr lang="en-IN" sz="1600" b="0" i="1" smtClean="0">
                                  <a:latin typeface="Cambria Math" panose="02040503050406030204" pitchFamily="18" charset="0"/>
                                </a:rPr>
                                <m:t>𝑜</m:t>
                              </m:r>
                            </m:sup>
                          </m:sSup>
                          <m:r>
                            <a:rPr lang="en-IN" sz="1600" b="0" i="1" smtClean="0">
                              <a:latin typeface="Cambria Math" panose="02040503050406030204" pitchFamily="18" charset="0"/>
                            </a:rPr>
                            <m:t>=0    </m:t>
                          </m:r>
                        </m:e>
                      </m:nary>
                    </m:oMath>
                  </m:oMathPara>
                </a14:m>
                <a:endParaRPr lang="en-IN" sz="1600" dirty="0"/>
              </a:p>
            </p:txBody>
          </p:sp>
        </mc:Choice>
        <mc:Fallback xmlns="">
          <p:sp>
            <p:nvSpPr>
              <p:cNvPr id="3" name="TextBox 2"/>
              <p:cNvSpPr txBox="1">
                <a:spLocks noRot="1" noChangeAspect="1" noMove="1" noResize="1" noEditPoints="1" noAdjustHandles="1" noChangeArrowheads="1" noChangeShapeType="1" noTextEdit="1"/>
              </p:cNvSpPr>
              <p:nvPr/>
            </p:nvSpPr>
            <p:spPr>
              <a:xfrm>
                <a:off x="290449" y="2568886"/>
                <a:ext cx="3815340" cy="596253"/>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295353" y="3783008"/>
                <a:ext cx="4544641" cy="596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latin typeface="Cambria Math" panose="02040503050406030204" pitchFamily="18" charset="0"/>
                            </a:rPr>
                          </m:ctrlPr>
                        </m:naryPr>
                        <m:sub/>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𝐹</m:t>
                              </m:r>
                            </m:e>
                            <m:sub>
                              <m:r>
                                <a:rPr lang="en-IN" sz="1600" b="0" i="1" smtClean="0">
                                  <a:latin typeface="Cambria Math" panose="02040503050406030204" pitchFamily="18" charset="0"/>
                                </a:rPr>
                                <m:t>𝑦</m:t>
                              </m:r>
                            </m:sub>
                          </m:sSub>
                          <m:r>
                            <a:rPr lang="en-IN" sz="1600" b="0" i="1" smtClean="0">
                              <a:latin typeface="Cambria Math" panose="02040503050406030204" pitchFamily="18" charset="0"/>
                            </a:rPr>
                            <m:t>=0;        </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𝐴</m:t>
                              </m:r>
                            </m:e>
                            <m:sub>
                              <m:r>
                                <a:rPr lang="en-IN" sz="1600" b="0" i="1" smtClean="0">
                                  <a:latin typeface="Cambria Math" panose="02040503050406030204" pitchFamily="18" charset="0"/>
                                </a:rPr>
                                <m:t>𝑦</m:t>
                              </m:r>
                            </m:sub>
                          </m:sSub>
                          <m:r>
                            <a:rPr lang="en-IN" sz="1600" b="0" i="1" smtClean="0">
                              <a:latin typeface="Cambria Math" panose="02040503050406030204" pitchFamily="18" charset="0"/>
                            </a:rPr>
                            <m:t> −4000 −1414.21</m:t>
                          </m:r>
                          <m:r>
                            <a:rPr lang="en-IN" sz="1600" b="0" i="1" smtClean="0">
                              <a:latin typeface="Cambria Math" panose="02040503050406030204" pitchFamily="18" charset="0"/>
                            </a:rPr>
                            <m:t>𝑠𝑖𝑛</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45</m:t>
                              </m:r>
                            </m:e>
                            <m:sup>
                              <m:r>
                                <a:rPr lang="en-IN" sz="1600" b="0" i="1" smtClean="0">
                                  <a:latin typeface="Cambria Math" panose="02040503050406030204" pitchFamily="18" charset="0"/>
                                </a:rPr>
                                <m:t>𝑜</m:t>
                              </m:r>
                            </m:sup>
                          </m:sSup>
                          <m:r>
                            <a:rPr lang="en-IN" sz="1600" b="0" i="1" smtClean="0">
                              <a:latin typeface="Cambria Math" panose="02040503050406030204" pitchFamily="18" charset="0"/>
                            </a:rPr>
                            <m:t>=0    </m:t>
                          </m:r>
                        </m:e>
                      </m:nary>
                    </m:oMath>
                  </m:oMathPara>
                </a14:m>
                <a:endParaRPr lang="en-IN" sz="1600" dirty="0">
                  <a:latin typeface="Times New Roman" panose="02020603050405020304" pitchFamily="18" charset="0"/>
                  <a:cs typeface="Times New Roman" panose="02020603050405020304" pitchFamily="18"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295353" y="3783008"/>
                <a:ext cx="4544641" cy="596253"/>
              </a:xfrm>
              <a:prstGeom prst="rect">
                <a:avLst/>
              </a:prstGeom>
              <a:blipFill rotWithShape="0">
                <a:blip r:embed="rId4"/>
                <a:stretch>
                  <a:fillRect/>
                </a:stretch>
              </a:blipFill>
            </p:spPr>
            <p:txBody>
              <a:bodyPr/>
              <a:lstStyle/>
              <a:p>
                <a:r>
                  <a:rPr lang="en-IN">
                    <a:noFill/>
                  </a:rPr>
                  <a:t> </a:t>
                </a:r>
              </a:p>
            </p:txBody>
          </p:sp>
        </mc:Fallback>
      </mc:AlternateContent>
      <p:grpSp>
        <p:nvGrpSpPr>
          <p:cNvPr id="9" name="Group 8"/>
          <p:cNvGrpSpPr/>
          <p:nvPr/>
        </p:nvGrpSpPr>
        <p:grpSpPr>
          <a:xfrm>
            <a:off x="5486400" y="1530849"/>
            <a:ext cx="2986000" cy="3081053"/>
            <a:chOff x="6586948" y="2326559"/>
            <a:chExt cx="2146833" cy="2331561"/>
          </a:xfrm>
        </p:grpSpPr>
        <p:pic>
          <p:nvPicPr>
            <p:cNvPr id="44" name="Google Shape;165;p11"/>
            <p:cNvPicPr preferRelativeResize="0"/>
            <p:nvPr/>
          </p:nvPicPr>
          <p:blipFill rotWithShape="1">
            <a:blip r:embed="rId5">
              <a:alphaModFix/>
            </a:blip>
            <a:srcRect l="76808" t="3848" b="53985"/>
            <a:stretch/>
          </p:blipFill>
          <p:spPr>
            <a:xfrm>
              <a:off x="6586948" y="2326559"/>
              <a:ext cx="2146833" cy="2331561"/>
            </a:xfrm>
            <a:prstGeom prst="rect">
              <a:avLst/>
            </a:prstGeom>
            <a:noFill/>
            <a:ln>
              <a:noFill/>
            </a:ln>
          </p:spPr>
        </p:pic>
        <p:sp>
          <p:nvSpPr>
            <p:cNvPr id="17" name="Rectangle 16"/>
            <p:cNvSpPr/>
            <p:nvPr/>
          </p:nvSpPr>
          <p:spPr>
            <a:xfrm>
              <a:off x="7660364" y="3748687"/>
              <a:ext cx="841662" cy="281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sz="1200" dirty="0" err="1"/>
                <a:t>F</a:t>
              </a:r>
              <a:r>
                <a:rPr lang="en-IN" sz="1200" baseline="-25000" dirty="0" err="1"/>
                <a:t>k</a:t>
              </a:r>
              <a:r>
                <a:rPr lang="en-IN" sz="1200" dirty="0"/>
                <a:t> = 4000</a:t>
              </a:r>
            </a:p>
          </p:txBody>
        </p:sp>
      </p:grpSp>
      <p:grpSp>
        <p:nvGrpSpPr>
          <p:cNvPr id="10" name="Group 9"/>
          <p:cNvGrpSpPr/>
          <p:nvPr/>
        </p:nvGrpSpPr>
        <p:grpSpPr>
          <a:xfrm>
            <a:off x="273226" y="1375713"/>
            <a:ext cx="6338950" cy="905187"/>
            <a:chOff x="273226" y="1375713"/>
            <a:chExt cx="6338950" cy="905187"/>
          </a:xfrm>
        </p:grpSpPr>
        <mc:AlternateContent xmlns:mc="http://schemas.openxmlformats.org/markup-compatibility/2006" xmlns:a14="http://schemas.microsoft.com/office/drawing/2010/main">
          <mc:Choice Requires="a14">
            <p:sp>
              <p:nvSpPr>
                <p:cNvPr id="45" name="TextBox 44"/>
                <p:cNvSpPr txBox="1"/>
                <p:nvPr/>
              </p:nvSpPr>
              <p:spPr>
                <a:xfrm>
                  <a:off x="273226" y="1375713"/>
                  <a:ext cx="6338950" cy="842475"/>
                </a:xfrm>
                <a:prstGeom prst="rect">
                  <a:avLst/>
                </a:prstGeom>
                <a:noFill/>
              </p:spPr>
              <p:txBody>
                <a:bodyPr wrap="square" lIns="0" tIns="0" rIns="0" bIns="0" rtlCol="0">
                  <a:spAutoFit/>
                </a:bodyPr>
                <a:lstStyle/>
                <a:p>
                  <a:pPr lvl="1"/>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latin typeface="Cambria Math" panose="02040503050406030204" pitchFamily="18" charset="0"/>
                                <a:ea typeface="Cambria Math" panose="02040503050406030204" pitchFamily="18" charset="0"/>
                              </a:rPr>
                            </m:ctrlPr>
                          </m:naryPr>
                          <m:sub/>
                          <m:sup/>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𝑀</m:t>
                                </m:r>
                              </m:e>
                              <m:sub>
                                <m:r>
                                  <a:rPr lang="en-IN" sz="1600" b="0" i="1" smtClean="0">
                                    <a:latin typeface="Cambria Math" panose="02040503050406030204" pitchFamily="18" charset="0"/>
                                    <a:ea typeface="Cambria Math" panose="02040503050406030204" pitchFamily="18" charset="0"/>
                                  </a:rPr>
                                  <m:t>𝐴</m:t>
                                </m:r>
                              </m:sub>
                            </m:sSub>
                            <m:r>
                              <a:rPr lang="en-IN" sz="1600" b="0" i="1" smtClean="0">
                                <a:latin typeface="Cambria Math" panose="02040503050406030204" pitchFamily="18" charset="0"/>
                                <a:ea typeface="Cambria Math" panose="02040503050406030204" pitchFamily="18" charset="0"/>
                              </a:rPr>
                              <m:t>=0 ;  </m:t>
                            </m:r>
                          </m:e>
                        </m:nary>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𝐹</m:t>
                            </m:r>
                          </m:e>
                          <m:sub>
                            <m:r>
                              <a:rPr lang="en-IN" sz="1600" b="0" i="1" smtClean="0">
                                <a:latin typeface="Cambria Math" panose="02040503050406030204" pitchFamily="18" charset="0"/>
                                <a:ea typeface="Cambria Math" panose="02040503050406030204" pitchFamily="18" charset="0"/>
                              </a:rPr>
                              <m:t>𝐵𝐷</m:t>
                            </m:r>
                          </m:sub>
                        </m:sSub>
                        <m:r>
                          <a:rPr lang="en-IN" sz="1600" b="0" i="1" smtClean="0">
                            <a:latin typeface="Cambria Math" panose="02040503050406030204" pitchFamily="18" charset="0"/>
                            <a:ea typeface="Cambria Math" panose="02040503050406030204" pitchFamily="18" charset="0"/>
                          </a:rPr>
                          <m:t>𝑐𝑜𝑠</m:t>
                        </m:r>
                        <m:r>
                          <a:rPr lang="en-IN" sz="1600" b="0" i="1" smtClean="0">
                            <a:latin typeface="Cambria Math" panose="02040503050406030204" pitchFamily="18" charset="0"/>
                            <a:ea typeface="Cambria Math" panose="02040503050406030204" pitchFamily="18" charset="0"/>
                          </a:rPr>
                          <m:t>45°×100+</m:t>
                        </m:r>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𝐹</m:t>
                            </m:r>
                          </m:e>
                          <m:sub>
                            <m:r>
                              <a:rPr lang="en-IN" sz="1600" b="0" i="1" smtClean="0">
                                <a:latin typeface="Cambria Math" panose="02040503050406030204" pitchFamily="18" charset="0"/>
                                <a:ea typeface="Cambria Math" panose="02040503050406030204" pitchFamily="18" charset="0"/>
                              </a:rPr>
                              <m:t>𝐵𝐷</m:t>
                            </m:r>
                          </m:sub>
                        </m:sSub>
                        <m:r>
                          <a:rPr lang="en-IN" sz="1600" b="0" i="1" smtClean="0">
                            <a:latin typeface="Cambria Math" panose="02040503050406030204" pitchFamily="18" charset="0"/>
                            <a:ea typeface="Cambria Math" panose="02040503050406030204" pitchFamily="18" charset="0"/>
                          </a:rPr>
                          <m:t>𝑠𝑖𝑛</m:t>
                        </m:r>
                        <m:r>
                          <a:rPr lang="en-IN" sz="1600" b="0" i="1" smtClean="0">
                            <a:latin typeface="Cambria Math" panose="02040503050406030204" pitchFamily="18" charset="0"/>
                            <a:ea typeface="Cambria Math" panose="02040503050406030204" pitchFamily="18" charset="0"/>
                          </a:rPr>
                          <m:t>45°×100 −4000×50=0</m:t>
                        </m:r>
                        <m:r>
                          <a:rPr lang="en-IN" sz="1600" b="0" i="0" smtClean="0">
                            <a:latin typeface="Cambria Math" panose="02040503050406030204" pitchFamily="18" charset="0"/>
                            <a:ea typeface="Cambria Math" panose="02040503050406030204" pitchFamily="18" charset="0"/>
                          </a:rPr>
                          <m:t>  </m:t>
                        </m:r>
                        <m:r>
                          <a:rPr lang="en-IN" sz="1600" b="0" i="1" smtClean="0">
                            <a:latin typeface="Cambria Math" panose="02040503050406030204" pitchFamily="18" charset="0"/>
                            <a:ea typeface="Cambria Math" panose="02040503050406030204" pitchFamily="18" charset="0"/>
                          </a:rPr>
                          <m:t>∴</m:t>
                        </m:r>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𝐹</m:t>
                            </m:r>
                          </m:e>
                          <m:sub>
                            <m:r>
                              <a:rPr lang="en-IN" sz="1600" b="0" i="1" smtClean="0">
                                <a:latin typeface="Cambria Math" panose="02040503050406030204" pitchFamily="18" charset="0"/>
                                <a:ea typeface="Cambria Math" panose="02040503050406030204" pitchFamily="18" charset="0"/>
                              </a:rPr>
                              <m:t>𝐵𝐷</m:t>
                            </m:r>
                          </m:sub>
                        </m:sSub>
                        <m:r>
                          <a:rPr lang="en-IN" sz="1600" b="0" i="1" smtClean="0">
                            <a:latin typeface="Cambria Math" panose="02040503050406030204" pitchFamily="18" charset="0"/>
                            <a:ea typeface="Cambria Math" panose="02040503050406030204" pitchFamily="18" charset="0"/>
                          </a:rPr>
                          <m:t>=1414.21 </m:t>
                        </m:r>
                        <m:r>
                          <m:rPr>
                            <m:sty m:val="p"/>
                          </m:rPr>
                          <a:rPr lang="en-IN" sz="1600" b="0" i="0" smtClean="0">
                            <a:latin typeface="Cambria Math" panose="02040503050406030204" pitchFamily="18" charset="0"/>
                            <a:ea typeface="Cambria Math" panose="02040503050406030204" pitchFamily="18" charset="0"/>
                          </a:rPr>
                          <m:t>N</m:t>
                        </m:r>
                      </m:oMath>
                    </m:oMathPara>
                  </a14:m>
                  <a:endParaRPr lang="en-IN" sz="1600" b="0" dirty="0">
                    <a:latin typeface="Cambria Math" panose="02040503050406030204" pitchFamily="18" charset="0"/>
                    <a:ea typeface="Cambria Math" panose="020405030504060302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73226" y="1375713"/>
                  <a:ext cx="6338950" cy="842475"/>
                </a:xfrm>
                <a:prstGeom prst="rect">
                  <a:avLst/>
                </a:prstGeom>
                <a:blipFill rotWithShape="0">
                  <a:blip r:embed="rId6"/>
                  <a:stretch>
                    <a:fillRect b="-4348"/>
                  </a:stretch>
                </a:blipFill>
              </p:spPr>
              <p:txBody>
                <a:bodyPr/>
                <a:lstStyle/>
                <a:p>
                  <a:r>
                    <a:rPr lang="en-IN">
                      <a:noFill/>
                    </a:rPr>
                    <a:t> </a:t>
                  </a:r>
                </a:p>
              </p:txBody>
            </p:sp>
          </mc:Fallback>
        </mc:AlternateContent>
        <p:sp>
          <p:nvSpPr>
            <p:cNvPr id="19" name="Rectangle 18"/>
            <p:cNvSpPr/>
            <p:nvPr/>
          </p:nvSpPr>
          <p:spPr>
            <a:xfrm>
              <a:off x="393290" y="1924803"/>
              <a:ext cx="1803763" cy="356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grpSp>
        <p:nvGrpSpPr>
          <p:cNvPr id="11" name="Group 10"/>
          <p:cNvGrpSpPr/>
          <p:nvPr/>
        </p:nvGrpSpPr>
        <p:grpSpPr>
          <a:xfrm>
            <a:off x="324100" y="3211009"/>
            <a:ext cx="1872954" cy="304828"/>
            <a:chOff x="324100" y="3211009"/>
            <a:chExt cx="1872954" cy="304828"/>
          </a:xfrm>
        </p:grpSpPr>
        <mc:AlternateContent xmlns:mc="http://schemas.openxmlformats.org/markup-compatibility/2006" xmlns:a14="http://schemas.microsoft.com/office/drawing/2010/main">
          <mc:Choice Requires="a14">
            <p:sp>
              <p:nvSpPr>
                <p:cNvPr id="6" name="TextBox 5"/>
                <p:cNvSpPr txBox="1"/>
                <p:nvPr/>
              </p:nvSpPr>
              <p:spPr>
                <a:xfrm>
                  <a:off x="324100" y="3227852"/>
                  <a:ext cx="136979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600" i="1" smtClean="0">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𝐴</m:t>
                            </m:r>
                          </m:e>
                          <m:sub>
                            <m:r>
                              <a:rPr lang="en-IN" sz="1600" i="1">
                                <a:latin typeface="Cambria Math" panose="02040503050406030204" pitchFamily="18" charset="0"/>
                              </a:rPr>
                              <m:t>𝑥</m:t>
                            </m:r>
                          </m:sub>
                        </m:sSub>
                        <m:r>
                          <a:rPr lang="en-IN" sz="1600" i="1">
                            <a:latin typeface="Cambria Math" panose="02040503050406030204" pitchFamily="18" charset="0"/>
                          </a:rPr>
                          <m:t>=</m:t>
                        </m:r>
                        <m:r>
                          <a:rPr lang="en-IN" sz="1600" b="0" i="1" smtClean="0">
                            <a:latin typeface="Cambria Math" panose="02040503050406030204" pitchFamily="18" charset="0"/>
                          </a:rPr>
                          <m:t>1000</m:t>
                        </m:r>
                        <m:r>
                          <a:rPr lang="en-IN" sz="1600" i="1">
                            <a:latin typeface="Cambria Math" panose="02040503050406030204" pitchFamily="18" charset="0"/>
                          </a:rPr>
                          <m:t> </m:t>
                        </m:r>
                        <m:r>
                          <m:rPr>
                            <m:sty m:val="p"/>
                          </m:rPr>
                          <a:rPr lang="en-IN" sz="1600" b="0" i="0" smtClean="0">
                            <a:latin typeface="Cambria Math" panose="02040503050406030204" pitchFamily="18" charset="0"/>
                          </a:rPr>
                          <m:t>N</m:t>
                        </m:r>
                      </m:oMath>
                    </m:oMathPara>
                  </a14:m>
                  <a:endParaRPr lang="en-IN"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324100" y="3227852"/>
                  <a:ext cx="1369799" cy="246221"/>
                </a:xfrm>
                <a:prstGeom prst="rect">
                  <a:avLst/>
                </a:prstGeom>
                <a:blipFill rotWithShape="0">
                  <a:blip r:embed="rId7"/>
                  <a:stretch>
                    <a:fillRect l="-889" r="-2222" b="-12500"/>
                  </a:stretch>
                </a:blipFill>
              </p:spPr>
              <p:txBody>
                <a:bodyPr/>
                <a:lstStyle/>
                <a:p>
                  <a:r>
                    <a:rPr lang="en-IN">
                      <a:noFill/>
                    </a:rPr>
                    <a:t> </a:t>
                  </a:r>
                </a:p>
              </p:txBody>
            </p:sp>
          </mc:Fallback>
        </mc:AlternateContent>
        <p:sp>
          <p:nvSpPr>
            <p:cNvPr id="20" name="Rectangle 19"/>
            <p:cNvSpPr/>
            <p:nvPr/>
          </p:nvSpPr>
          <p:spPr>
            <a:xfrm>
              <a:off x="324100" y="3211009"/>
              <a:ext cx="1872954" cy="30482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grpSp>
        <p:nvGrpSpPr>
          <p:cNvPr id="12" name="Group 11"/>
          <p:cNvGrpSpPr/>
          <p:nvPr/>
        </p:nvGrpSpPr>
        <p:grpSpPr>
          <a:xfrm>
            <a:off x="290450" y="4295960"/>
            <a:ext cx="1906604" cy="350471"/>
            <a:chOff x="290450" y="4295960"/>
            <a:chExt cx="1906604" cy="350471"/>
          </a:xfrm>
        </p:grpSpPr>
        <mc:AlternateContent xmlns:mc="http://schemas.openxmlformats.org/markup-compatibility/2006" xmlns:a14="http://schemas.microsoft.com/office/drawing/2010/main">
          <mc:Choice Requires="a14">
            <p:sp>
              <p:nvSpPr>
                <p:cNvPr id="7" name="TextBox 6"/>
                <p:cNvSpPr txBox="1"/>
                <p:nvPr/>
              </p:nvSpPr>
              <p:spPr>
                <a:xfrm>
                  <a:off x="295353" y="4312869"/>
                  <a:ext cx="1375825" cy="265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600" i="1" smtClean="0">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𝐴</m:t>
                            </m:r>
                          </m:e>
                          <m:sub>
                            <m:r>
                              <a:rPr lang="en-IN" sz="1600" i="1">
                                <a:latin typeface="Cambria Math" panose="02040503050406030204" pitchFamily="18" charset="0"/>
                              </a:rPr>
                              <m:t>𝑦</m:t>
                            </m:r>
                          </m:sub>
                        </m:sSub>
                        <m:r>
                          <a:rPr lang="en-IN" sz="1600" i="1">
                            <a:latin typeface="Cambria Math" panose="02040503050406030204" pitchFamily="18" charset="0"/>
                          </a:rPr>
                          <m:t>=</m:t>
                        </m:r>
                        <m:r>
                          <a:rPr lang="en-IN" sz="1600" b="0" i="1" smtClean="0">
                            <a:latin typeface="Cambria Math" panose="02040503050406030204" pitchFamily="18" charset="0"/>
                          </a:rPr>
                          <m:t>5000</m:t>
                        </m:r>
                        <m:r>
                          <a:rPr lang="en-IN" sz="1600" i="1">
                            <a:latin typeface="Cambria Math" panose="02040503050406030204" pitchFamily="18" charset="0"/>
                          </a:rPr>
                          <m:t> </m:t>
                        </m:r>
                        <m:r>
                          <m:rPr>
                            <m:sty m:val="p"/>
                          </m:rPr>
                          <a:rPr lang="en-IN" sz="1600" b="0" i="0" smtClean="0">
                            <a:latin typeface="Cambria Math" panose="02040503050406030204" pitchFamily="18" charset="0"/>
                          </a:rPr>
                          <m:t>N</m:t>
                        </m:r>
                      </m:oMath>
                    </m:oMathPara>
                  </a14:m>
                  <a:endParaRPr lang="en-IN"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295353" y="4312869"/>
                  <a:ext cx="1375825" cy="265650"/>
                </a:xfrm>
                <a:prstGeom prst="rect">
                  <a:avLst/>
                </a:prstGeom>
                <a:blipFill rotWithShape="0">
                  <a:blip r:embed="rId8"/>
                  <a:stretch>
                    <a:fillRect l="-885" r="-2212" b="-20455"/>
                  </a:stretch>
                </a:blipFill>
              </p:spPr>
              <p:txBody>
                <a:bodyPr/>
                <a:lstStyle/>
                <a:p>
                  <a:r>
                    <a:rPr lang="en-IN">
                      <a:noFill/>
                    </a:rPr>
                    <a:t> </a:t>
                  </a:r>
                </a:p>
              </p:txBody>
            </p:sp>
          </mc:Fallback>
        </mc:AlternateContent>
        <p:sp>
          <p:nvSpPr>
            <p:cNvPr id="22" name="Rectangle 21"/>
            <p:cNvSpPr/>
            <p:nvPr/>
          </p:nvSpPr>
          <p:spPr>
            <a:xfrm>
              <a:off x="290450" y="4295960"/>
              <a:ext cx="1906604" cy="350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sp>
        <p:nvSpPr>
          <p:cNvPr id="21" name="TextBox 20"/>
          <p:cNvSpPr txBox="1"/>
          <p:nvPr/>
        </p:nvSpPr>
        <p:spPr>
          <a:xfrm>
            <a:off x="6059277" y="1894901"/>
            <a:ext cx="363556" cy="307777"/>
          </a:xfrm>
          <a:prstGeom prst="rect">
            <a:avLst/>
          </a:prstGeom>
          <a:noFill/>
        </p:spPr>
        <p:txBody>
          <a:bodyPr wrap="square" rtlCol="0">
            <a:spAutoFit/>
          </a:bodyPr>
          <a:lstStyle/>
          <a:p>
            <a:r>
              <a:rPr lang="en-IN" dirty="0"/>
              <a:t>B</a:t>
            </a:r>
            <a:endParaRPr lang="en-US" dirty="0"/>
          </a:p>
        </p:txBody>
      </p:sp>
      <p:sp>
        <p:nvSpPr>
          <p:cNvPr id="23" name="TextBox 22"/>
          <p:cNvSpPr txBox="1"/>
          <p:nvPr/>
        </p:nvSpPr>
        <p:spPr>
          <a:xfrm>
            <a:off x="6929610" y="2688116"/>
            <a:ext cx="275421" cy="307777"/>
          </a:xfrm>
          <a:prstGeom prst="rect">
            <a:avLst/>
          </a:prstGeom>
          <a:noFill/>
        </p:spPr>
        <p:txBody>
          <a:bodyPr wrap="square" rtlCol="0">
            <a:spAutoFit/>
          </a:bodyPr>
          <a:lstStyle/>
          <a:p>
            <a:r>
              <a:rPr lang="en-IN" dirty="0"/>
              <a:t>A</a:t>
            </a:r>
            <a:endParaRPr lang="en-US" dirty="0"/>
          </a:p>
        </p:txBody>
      </p:sp>
      <p:sp>
        <p:nvSpPr>
          <p:cNvPr id="24" name="TextBox 23"/>
          <p:cNvSpPr txBox="1"/>
          <p:nvPr/>
        </p:nvSpPr>
        <p:spPr>
          <a:xfrm>
            <a:off x="6973677" y="4032173"/>
            <a:ext cx="319489" cy="307777"/>
          </a:xfrm>
          <a:prstGeom prst="rect">
            <a:avLst/>
          </a:prstGeom>
          <a:noFill/>
        </p:spPr>
        <p:txBody>
          <a:bodyPr wrap="square" rtlCol="0">
            <a:spAutoFit/>
          </a:bodyPr>
          <a:lstStyle/>
          <a:p>
            <a:r>
              <a:rPr lang="en-IN" dirty="0"/>
              <a:t>K</a:t>
            </a:r>
            <a:endParaRPr lang="en-US" dirty="0"/>
          </a:p>
        </p:txBody>
      </p:sp>
    </p:spTree>
    <p:extLst>
      <p:ext uri="{BB962C8B-B14F-4D97-AF65-F5344CB8AC3E}">
        <p14:creationId xmlns:p14="http://schemas.microsoft.com/office/powerpoint/2010/main" val="195215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 grpId="0" animBg="1"/>
      <p:bldP spid="4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dk1"/>
                </a:solidFill>
                <a:latin typeface="Times New Roman"/>
                <a:ea typeface="Times New Roman"/>
                <a:cs typeface="Times New Roman"/>
                <a:sym typeface="Times New Roman"/>
              </a:rPr>
              <a:t>Solution # 4</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12" name="Google Shape;476;p9"/>
          <p:cNvSpPr txBox="1"/>
          <p:nvPr/>
        </p:nvSpPr>
        <p:spPr>
          <a:xfrm>
            <a:off x="324100" y="729921"/>
            <a:ext cx="4394719" cy="315441"/>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1600" i="0" u="none" strike="noStrike" cap="none" dirty="0">
                <a:solidFill>
                  <a:srgbClr val="2F2A2B"/>
                </a:solidFill>
                <a:latin typeface="Times New Roman"/>
                <a:ea typeface="Times New Roman"/>
                <a:cs typeface="Times New Roman"/>
                <a:sym typeface="Times New Roman"/>
              </a:rPr>
              <a:t>From FBD (c)</a:t>
            </a:r>
          </a:p>
        </p:txBody>
      </p:sp>
      <mc:AlternateContent xmlns:mc="http://schemas.openxmlformats.org/markup-compatibility/2006" xmlns:a14="http://schemas.microsoft.com/office/drawing/2010/main">
        <mc:Choice Requires="a14">
          <p:sp>
            <p:nvSpPr>
              <p:cNvPr id="5" name="TextBox 4"/>
              <p:cNvSpPr txBox="1"/>
              <p:nvPr/>
            </p:nvSpPr>
            <p:spPr>
              <a:xfrm>
                <a:off x="295353" y="1160274"/>
                <a:ext cx="6886757" cy="596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latin typeface="Cambria Math" panose="02040503050406030204" pitchFamily="18" charset="0"/>
                            </a:rPr>
                          </m:ctrlPr>
                        </m:naryPr>
                        <m:sub/>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𝑀</m:t>
                              </m:r>
                            </m:e>
                            <m:sub>
                              <m:r>
                                <a:rPr lang="en-IN" sz="1600" b="0" i="1" smtClean="0">
                                  <a:latin typeface="Cambria Math" panose="02040503050406030204" pitchFamily="18" charset="0"/>
                                </a:rPr>
                                <m:t>𝐸</m:t>
                              </m:r>
                            </m:sub>
                          </m:sSub>
                          <m:r>
                            <a:rPr lang="en-IN" sz="1600" b="0" i="1" smtClean="0">
                              <a:latin typeface="Cambria Math" panose="02040503050406030204" pitchFamily="18" charset="0"/>
                            </a:rPr>
                            <m:t>=0;     5000</m:t>
                          </m:r>
                          <m:r>
                            <a:rPr lang="en-IN" sz="1600" b="0" i="1" smtClean="0">
                              <a:latin typeface="Cambria Math" panose="02040503050406030204" pitchFamily="18" charset="0"/>
                            </a:rPr>
                            <m:t>𝑠𝑖𝑛</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45</m:t>
                              </m:r>
                            </m:e>
                            <m:sup>
                              <m:r>
                                <a:rPr lang="en-IN" sz="1600" b="0" i="1" smtClean="0">
                                  <a:latin typeface="Cambria Math" panose="02040503050406030204" pitchFamily="18" charset="0"/>
                                </a:rPr>
                                <m:t>𝑜</m:t>
                              </m:r>
                            </m:sup>
                          </m:sSup>
                          <m:d>
                            <m:dPr>
                              <m:ctrlPr>
                                <a:rPr lang="en-IN" sz="1600" b="0" i="1" smtClean="0">
                                  <a:latin typeface="Cambria Math" panose="02040503050406030204" pitchFamily="18" charset="0"/>
                                </a:rPr>
                              </m:ctrlPr>
                            </m:dPr>
                            <m:e>
                              <m:r>
                                <a:rPr lang="en-IN" sz="1600" b="0" i="1" smtClean="0">
                                  <a:latin typeface="Cambria Math" panose="02040503050406030204" pitchFamily="18" charset="0"/>
                                </a:rPr>
                                <m:t>700</m:t>
                              </m:r>
                            </m:e>
                          </m:d>
                          <m:r>
                            <a:rPr lang="en-IN" sz="1600" b="0" i="1" smtClean="0">
                              <a:latin typeface="Cambria Math" panose="02040503050406030204" pitchFamily="18" charset="0"/>
                            </a:rPr>
                            <m:t> −1000</m:t>
                          </m:r>
                          <m:r>
                            <a:rPr lang="en-IN" sz="1600" b="0" i="1" smtClean="0">
                              <a:latin typeface="Cambria Math" panose="02040503050406030204" pitchFamily="18" charset="0"/>
                            </a:rPr>
                            <m:t>𝑠𝑖𝑛</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45</m:t>
                              </m:r>
                            </m:e>
                            <m:sup>
                              <m:r>
                                <a:rPr lang="en-IN" sz="1600" b="0" i="1" smtClean="0">
                                  <a:latin typeface="Cambria Math" panose="02040503050406030204" pitchFamily="18" charset="0"/>
                                </a:rPr>
                                <m:t>𝑜</m:t>
                              </m:r>
                            </m:sup>
                          </m:sSup>
                          <m:d>
                            <m:dPr>
                              <m:ctrlPr>
                                <a:rPr lang="en-IN" sz="1600" b="0" i="1" smtClean="0">
                                  <a:latin typeface="Cambria Math" panose="02040503050406030204" pitchFamily="18" charset="0"/>
                                </a:rPr>
                              </m:ctrlPr>
                            </m:dPr>
                            <m:e>
                              <m:r>
                                <a:rPr lang="en-IN" sz="1600" b="0" i="1" smtClean="0">
                                  <a:latin typeface="Cambria Math" panose="02040503050406030204" pitchFamily="18" charset="0"/>
                                </a:rPr>
                                <m:t>700</m:t>
                              </m:r>
                            </m:e>
                          </m:d>
                          <m:r>
                            <a:rPr lang="en-IN" sz="1600" b="0" i="1" smtClean="0">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𝐹</m:t>
                              </m:r>
                            </m:e>
                            <m:sub>
                              <m:r>
                                <a:rPr lang="en-IN" sz="1600" b="0" i="1" smtClean="0">
                                  <a:latin typeface="Cambria Math" panose="02040503050406030204" pitchFamily="18" charset="0"/>
                                </a:rPr>
                                <m:t>𝐶𝐹</m:t>
                              </m:r>
                            </m:sub>
                          </m:sSub>
                          <m:r>
                            <a:rPr lang="en-IN" sz="1600" b="0" i="1" smtClean="0">
                              <a:latin typeface="Cambria Math" panose="02040503050406030204" pitchFamily="18" charset="0"/>
                            </a:rPr>
                            <m:t>𝑐𝑜𝑠</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15</m:t>
                              </m:r>
                            </m:e>
                            <m:sup>
                              <m:r>
                                <a:rPr lang="en-IN" sz="1600" b="0" i="1" smtClean="0">
                                  <a:latin typeface="Cambria Math" panose="02040503050406030204" pitchFamily="18" charset="0"/>
                                </a:rPr>
                                <m:t>𝑜</m:t>
                              </m:r>
                            </m:sup>
                          </m:sSup>
                          <m:d>
                            <m:dPr>
                              <m:ctrlPr>
                                <a:rPr lang="en-IN" sz="1600" b="0" i="1" smtClean="0">
                                  <a:latin typeface="Cambria Math" panose="02040503050406030204" pitchFamily="18" charset="0"/>
                                </a:rPr>
                              </m:ctrlPr>
                            </m:dPr>
                            <m:e>
                              <m:r>
                                <a:rPr lang="en-IN" sz="1600" b="0" i="1" smtClean="0">
                                  <a:latin typeface="Cambria Math" panose="02040503050406030204" pitchFamily="18" charset="0"/>
                                </a:rPr>
                                <m:t>300</m:t>
                              </m:r>
                            </m:e>
                          </m:d>
                          <m:r>
                            <a:rPr lang="en-IN" sz="1600" b="0" i="1" smtClean="0">
                              <a:latin typeface="Cambria Math" panose="02040503050406030204" pitchFamily="18" charset="0"/>
                            </a:rPr>
                            <m:t>=0 </m:t>
                          </m:r>
                        </m:e>
                      </m:nary>
                    </m:oMath>
                  </m:oMathPara>
                </a14:m>
                <a:endParaRPr lang="en-IN"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295353" y="1160274"/>
                <a:ext cx="6886757" cy="596253"/>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20792" y="2289246"/>
                <a:ext cx="3693319" cy="596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latin typeface="Cambria Math" panose="02040503050406030204" pitchFamily="18" charset="0"/>
                            </a:rPr>
                          </m:ctrlPr>
                        </m:naryPr>
                        <m:sub/>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𝐹</m:t>
                              </m:r>
                            </m:e>
                            <m:sub>
                              <m:r>
                                <a:rPr lang="en-IN" sz="1600" b="0" i="1" smtClean="0">
                                  <a:latin typeface="Cambria Math" panose="02040503050406030204" pitchFamily="18" charset="0"/>
                                </a:rPr>
                                <m:t>𝑥</m:t>
                              </m:r>
                            </m:sub>
                          </m:sSub>
                          <m:r>
                            <a:rPr lang="en-IN" sz="1600" b="0" i="1" smtClean="0">
                              <a:latin typeface="Cambria Math" panose="02040503050406030204" pitchFamily="18" charset="0"/>
                            </a:rPr>
                            <m:t>=0;     </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𝐸</m:t>
                              </m:r>
                            </m:e>
                            <m:sub>
                              <m:r>
                                <a:rPr lang="en-IN" sz="1600" b="0" i="1" smtClean="0">
                                  <a:latin typeface="Cambria Math" panose="02040503050406030204" pitchFamily="18" charset="0"/>
                                </a:rPr>
                                <m:t>𝑥</m:t>
                              </m:r>
                            </m:sub>
                          </m:sSub>
                          <m:r>
                            <a:rPr lang="en-IN" sz="1600" b="0" i="1" smtClean="0">
                              <a:latin typeface="Cambria Math" panose="02040503050406030204" pitchFamily="18" charset="0"/>
                            </a:rPr>
                            <m:t>−1000 −6832.5</m:t>
                          </m:r>
                          <m:r>
                            <a:rPr lang="en-IN" sz="1600" b="0" i="1" smtClean="0">
                              <a:latin typeface="Cambria Math" panose="02040503050406030204" pitchFamily="18" charset="0"/>
                            </a:rPr>
                            <m:t>𝑐𝑜𝑠</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30</m:t>
                              </m:r>
                            </m:e>
                            <m:sup>
                              <m:r>
                                <a:rPr lang="en-IN" sz="1600" b="0" i="1" smtClean="0">
                                  <a:latin typeface="Cambria Math" panose="02040503050406030204" pitchFamily="18" charset="0"/>
                                </a:rPr>
                                <m:t>𝑜</m:t>
                              </m:r>
                            </m:sup>
                          </m:sSup>
                        </m:e>
                      </m:nary>
                    </m:oMath>
                  </m:oMathPara>
                </a14:m>
                <a:endParaRPr lang="en-IN"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220792" y="2289246"/>
                <a:ext cx="3693319" cy="596253"/>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66606" y="3434486"/>
                <a:ext cx="4065537" cy="596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latin typeface="Cambria Math" panose="02040503050406030204" pitchFamily="18" charset="0"/>
                            </a:rPr>
                          </m:ctrlPr>
                        </m:naryPr>
                        <m:sub/>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𝐹</m:t>
                              </m:r>
                            </m:e>
                            <m:sub>
                              <m:r>
                                <a:rPr lang="en-IN" sz="1600" b="0" i="1" smtClean="0">
                                  <a:latin typeface="Cambria Math" panose="02040503050406030204" pitchFamily="18" charset="0"/>
                                </a:rPr>
                                <m:t>𝑦</m:t>
                              </m:r>
                            </m:sub>
                          </m:sSub>
                          <m:r>
                            <a:rPr lang="en-IN" sz="1600" b="0" i="1" smtClean="0">
                              <a:latin typeface="Cambria Math" panose="02040503050406030204" pitchFamily="18" charset="0"/>
                            </a:rPr>
                            <m:t>=0;     </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𝐸</m:t>
                              </m:r>
                            </m:e>
                            <m:sub>
                              <m:r>
                                <a:rPr lang="en-IN" sz="1600" b="0" i="1" smtClean="0">
                                  <a:latin typeface="Cambria Math" panose="02040503050406030204" pitchFamily="18" charset="0"/>
                                </a:rPr>
                                <m:t>𝑦</m:t>
                              </m:r>
                            </m:sub>
                          </m:sSub>
                          <m:r>
                            <a:rPr lang="en-IN" sz="1600" b="0" i="1" smtClean="0">
                              <a:latin typeface="Cambria Math" panose="02040503050406030204" pitchFamily="18" charset="0"/>
                            </a:rPr>
                            <m:t>+6832.5</m:t>
                          </m:r>
                          <m:r>
                            <a:rPr lang="en-IN" sz="1600" b="0" i="1" smtClean="0">
                              <a:latin typeface="Cambria Math" panose="02040503050406030204" pitchFamily="18" charset="0"/>
                            </a:rPr>
                            <m:t>𝑠𝑖𝑛</m:t>
                          </m:r>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30</m:t>
                              </m:r>
                            </m:e>
                            <m:sup>
                              <m:r>
                                <a:rPr lang="en-IN" sz="1600" b="0" i="1" smtClean="0">
                                  <a:latin typeface="Cambria Math" panose="02040503050406030204" pitchFamily="18" charset="0"/>
                                </a:rPr>
                                <m:t>𝑜</m:t>
                              </m:r>
                            </m:sup>
                          </m:sSup>
                          <m:r>
                            <a:rPr lang="en-IN" sz="1600" b="0" i="1" smtClean="0">
                              <a:latin typeface="Cambria Math" panose="02040503050406030204" pitchFamily="18" charset="0"/>
                            </a:rPr>
                            <m:t> −5000=0</m:t>
                          </m:r>
                        </m:e>
                      </m:nary>
                    </m:oMath>
                  </m:oMathPara>
                </a14:m>
                <a:endParaRPr lang="en-IN"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266606" y="3434486"/>
                <a:ext cx="4065537" cy="596253"/>
              </a:xfrm>
              <a:prstGeom prst="rect">
                <a:avLst/>
              </a:prstGeom>
              <a:blipFill rotWithShape="0">
                <a:blip r:embed="rId5"/>
                <a:stretch>
                  <a:fillRect/>
                </a:stretch>
              </a:blipFill>
            </p:spPr>
            <p:txBody>
              <a:bodyPr/>
              <a:lstStyle/>
              <a:p>
                <a:r>
                  <a:rPr lang="en-IN">
                    <a:noFill/>
                  </a:rPr>
                  <a:t> </a:t>
                </a:r>
              </a:p>
            </p:txBody>
          </p:sp>
        </mc:Fallback>
      </mc:AlternateContent>
      <p:sp>
        <p:nvSpPr>
          <p:cNvPr id="15" name="Rectangle 14"/>
          <p:cNvSpPr/>
          <p:nvPr/>
        </p:nvSpPr>
        <p:spPr>
          <a:xfrm>
            <a:off x="6320464" y="2306782"/>
            <a:ext cx="171780" cy="1097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900" baseline="-25000" dirty="0"/>
          </a:p>
        </p:txBody>
      </p:sp>
      <p:grpSp>
        <p:nvGrpSpPr>
          <p:cNvPr id="3" name="Group 2"/>
          <p:cNvGrpSpPr/>
          <p:nvPr/>
        </p:nvGrpSpPr>
        <p:grpSpPr>
          <a:xfrm>
            <a:off x="5583348" y="1743778"/>
            <a:ext cx="3093061" cy="2646451"/>
            <a:chOff x="5460093" y="729921"/>
            <a:chExt cx="3012307" cy="2514951"/>
          </a:xfrm>
        </p:grpSpPr>
        <p:grpSp>
          <p:nvGrpSpPr>
            <p:cNvPr id="2" name="Group 1"/>
            <p:cNvGrpSpPr/>
            <p:nvPr/>
          </p:nvGrpSpPr>
          <p:grpSpPr>
            <a:xfrm>
              <a:off x="5460093" y="729921"/>
              <a:ext cx="3012307" cy="2514951"/>
              <a:chOff x="5460093" y="729921"/>
              <a:chExt cx="3012307" cy="2514951"/>
            </a:xfrm>
          </p:grpSpPr>
          <p:pic>
            <p:nvPicPr>
              <p:cNvPr id="4" name="Picture 3"/>
              <p:cNvPicPr>
                <a:picLocks noChangeAspect="1"/>
              </p:cNvPicPr>
              <p:nvPr/>
            </p:nvPicPr>
            <p:blipFill>
              <a:blip r:embed="rId6"/>
              <a:stretch>
                <a:fillRect/>
              </a:stretch>
            </p:blipFill>
            <p:spPr>
              <a:xfrm>
                <a:off x="5824080" y="729921"/>
                <a:ext cx="2648320" cy="2514951"/>
              </a:xfrm>
              <a:prstGeom prst="rect">
                <a:avLst/>
              </a:prstGeom>
            </p:spPr>
          </p:pic>
          <p:sp>
            <p:nvSpPr>
              <p:cNvPr id="14" name="Rectangle 13"/>
              <p:cNvSpPr/>
              <p:nvPr/>
            </p:nvSpPr>
            <p:spPr>
              <a:xfrm>
                <a:off x="5460093" y="2182417"/>
                <a:ext cx="860371" cy="2249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err="1"/>
                  <a:t>A</a:t>
                </a:r>
                <a:r>
                  <a:rPr lang="en-IN" sz="900" baseline="-25000" dirty="0" err="1"/>
                  <a:t>x</a:t>
                </a:r>
                <a:r>
                  <a:rPr lang="en-IN" sz="900" baseline="-25000" dirty="0"/>
                  <a:t>  </a:t>
                </a:r>
                <a:r>
                  <a:rPr lang="en-IN" sz="900" dirty="0"/>
                  <a:t> = 1000 N</a:t>
                </a:r>
                <a:endParaRPr lang="en-IN" sz="900" baseline="-25000" dirty="0"/>
              </a:p>
            </p:txBody>
          </p:sp>
          <p:sp>
            <p:nvSpPr>
              <p:cNvPr id="16" name="Rectangle 15"/>
              <p:cNvSpPr/>
              <p:nvPr/>
            </p:nvSpPr>
            <p:spPr>
              <a:xfrm>
                <a:off x="6497415" y="2907784"/>
                <a:ext cx="860371" cy="3370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A</a:t>
                </a:r>
                <a:r>
                  <a:rPr lang="en-IN" sz="900" baseline="-25000" dirty="0"/>
                  <a:t>y  </a:t>
                </a:r>
                <a:r>
                  <a:rPr lang="en-IN" sz="900" dirty="0"/>
                  <a:t> = 5000 N</a:t>
                </a:r>
                <a:endParaRPr lang="en-IN" sz="900" baseline="-25000" dirty="0"/>
              </a:p>
            </p:txBody>
          </p:sp>
        </p:grpSp>
        <p:sp>
          <p:nvSpPr>
            <p:cNvPr id="18" name="Rectangle 17"/>
            <p:cNvSpPr/>
            <p:nvPr/>
          </p:nvSpPr>
          <p:spPr>
            <a:xfrm>
              <a:off x="6220354" y="2306782"/>
              <a:ext cx="200220" cy="1006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900" baseline="-25000" dirty="0"/>
            </a:p>
          </p:txBody>
        </p:sp>
      </p:grpSp>
      <p:grpSp>
        <p:nvGrpSpPr>
          <p:cNvPr id="9" name="Group 8"/>
          <p:cNvGrpSpPr/>
          <p:nvPr/>
        </p:nvGrpSpPr>
        <p:grpSpPr>
          <a:xfrm>
            <a:off x="324101" y="1743778"/>
            <a:ext cx="2114928" cy="337213"/>
            <a:chOff x="324101" y="1743778"/>
            <a:chExt cx="2114928" cy="337213"/>
          </a:xfrm>
        </p:grpSpPr>
        <mc:AlternateContent xmlns:mc="http://schemas.openxmlformats.org/markup-compatibility/2006" xmlns:a14="http://schemas.microsoft.com/office/drawing/2010/main">
          <mc:Choice Requires="a14">
            <p:sp>
              <p:nvSpPr>
                <p:cNvPr id="6" name="TextBox 5"/>
                <p:cNvSpPr txBox="1"/>
                <p:nvPr/>
              </p:nvSpPr>
              <p:spPr>
                <a:xfrm>
                  <a:off x="328245" y="1743778"/>
                  <a:ext cx="15953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𝐹</m:t>
                            </m:r>
                          </m:e>
                          <m:sub>
                            <m:r>
                              <a:rPr lang="en-IN" sz="1600" b="0" i="1" smtClean="0">
                                <a:latin typeface="Cambria Math" panose="02040503050406030204" pitchFamily="18" charset="0"/>
                              </a:rPr>
                              <m:t>𝐶𝐹</m:t>
                            </m:r>
                          </m:sub>
                        </m:sSub>
                        <m:r>
                          <a:rPr lang="en-IN" sz="1600" b="0" i="1" smtClean="0">
                            <a:latin typeface="Cambria Math" panose="02040503050406030204" pitchFamily="18" charset="0"/>
                          </a:rPr>
                          <m:t>=6832.5 </m:t>
                        </m:r>
                        <m:r>
                          <m:rPr>
                            <m:sty m:val="p"/>
                          </m:rPr>
                          <a:rPr lang="en-IN" sz="1600" b="0" i="0" smtClean="0">
                            <a:latin typeface="Cambria Math" panose="02040503050406030204" pitchFamily="18" charset="0"/>
                          </a:rPr>
                          <m:t>N</m:t>
                        </m:r>
                      </m:oMath>
                    </m:oMathPara>
                  </a14:m>
                  <a:endParaRPr lang="en-IN"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328245" y="1743778"/>
                  <a:ext cx="1595309" cy="246221"/>
                </a:xfrm>
                <a:prstGeom prst="rect">
                  <a:avLst/>
                </a:prstGeom>
                <a:blipFill rotWithShape="0">
                  <a:blip r:embed="rId7"/>
                  <a:stretch>
                    <a:fillRect l="-763" r="-1527" b="-17500"/>
                  </a:stretch>
                </a:blipFill>
              </p:spPr>
              <p:txBody>
                <a:bodyPr/>
                <a:lstStyle/>
                <a:p>
                  <a:r>
                    <a:rPr lang="en-IN">
                      <a:noFill/>
                    </a:rPr>
                    <a:t> </a:t>
                  </a:r>
                </a:p>
              </p:txBody>
            </p:sp>
          </mc:Fallback>
        </mc:AlternateContent>
        <p:sp>
          <p:nvSpPr>
            <p:cNvPr id="20" name="Rectangle 19"/>
            <p:cNvSpPr/>
            <p:nvPr/>
          </p:nvSpPr>
          <p:spPr>
            <a:xfrm>
              <a:off x="324101" y="1747370"/>
              <a:ext cx="2114928" cy="33362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grpSp>
        <p:nvGrpSpPr>
          <p:cNvPr id="10" name="Group 9"/>
          <p:cNvGrpSpPr/>
          <p:nvPr/>
        </p:nvGrpSpPr>
        <p:grpSpPr>
          <a:xfrm>
            <a:off x="260200" y="2945924"/>
            <a:ext cx="2178827" cy="329814"/>
            <a:chOff x="260203" y="2786671"/>
            <a:chExt cx="2178827" cy="329814"/>
          </a:xfrm>
        </p:grpSpPr>
        <mc:AlternateContent xmlns:mc="http://schemas.openxmlformats.org/markup-compatibility/2006" xmlns:a14="http://schemas.microsoft.com/office/drawing/2010/main">
          <mc:Choice Requires="a14">
            <p:sp>
              <p:nvSpPr>
                <p:cNvPr id="17" name="TextBox 16"/>
                <p:cNvSpPr txBox="1"/>
                <p:nvPr/>
              </p:nvSpPr>
              <p:spPr>
                <a:xfrm>
                  <a:off x="260203" y="2827192"/>
                  <a:ext cx="16264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𝐸</m:t>
                            </m:r>
                          </m:e>
                          <m:sub>
                            <m:r>
                              <a:rPr lang="en-IN" sz="1600" b="0" i="1" smtClean="0">
                                <a:latin typeface="Cambria Math" panose="02040503050406030204" pitchFamily="18" charset="0"/>
                              </a:rPr>
                              <m:t>𝑥</m:t>
                            </m:r>
                          </m:sub>
                        </m:sSub>
                        <m:r>
                          <a:rPr lang="en-IN" sz="1600" b="0" i="1" smtClean="0">
                            <a:latin typeface="Cambria Math" panose="02040503050406030204" pitchFamily="18" charset="0"/>
                          </a:rPr>
                          <m:t>=6785.66 </m:t>
                        </m:r>
                        <m:r>
                          <m:rPr>
                            <m:sty m:val="p"/>
                          </m:rPr>
                          <a:rPr lang="en-IN" sz="1600" b="0" i="0" smtClean="0">
                            <a:latin typeface="Cambria Math" panose="02040503050406030204" pitchFamily="18" charset="0"/>
                          </a:rPr>
                          <m:t>N</m:t>
                        </m:r>
                      </m:oMath>
                    </m:oMathPara>
                  </a14:m>
                  <a:endParaRPr lang="en-IN"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60203" y="2827192"/>
                  <a:ext cx="1626471" cy="246221"/>
                </a:xfrm>
                <a:prstGeom prst="rect">
                  <a:avLst/>
                </a:prstGeom>
                <a:blipFill rotWithShape="0">
                  <a:blip r:embed="rId8"/>
                  <a:stretch>
                    <a:fillRect l="-752" r="-1880" b="-15000"/>
                  </a:stretch>
                </a:blipFill>
              </p:spPr>
              <p:txBody>
                <a:bodyPr/>
                <a:lstStyle/>
                <a:p>
                  <a:r>
                    <a:rPr lang="en-IN">
                      <a:noFill/>
                    </a:rPr>
                    <a:t> </a:t>
                  </a:r>
                </a:p>
              </p:txBody>
            </p:sp>
          </mc:Fallback>
        </mc:AlternateContent>
        <p:sp>
          <p:nvSpPr>
            <p:cNvPr id="21" name="Rectangle 20"/>
            <p:cNvSpPr/>
            <p:nvPr/>
          </p:nvSpPr>
          <p:spPr>
            <a:xfrm>
              <a:off x="260204" y="2786671"/>
              <a:ext cx="2178826" cy="3298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grpSp>
        <p:nvGrpSpPr>
          <p:cNvPr id="11" name="Group 10"/>
          <p:cNvGrpSpPr/>
          <p:nvPr/>
        </p:nvGrpSpPr>
        <p:grpSpPr>
          <a:xfrm>
            <a:off x="266607" y="4082221"/>
            <a:ext cx="2172422" cy="381624"/>
            <a:chOff x="266607" y="4082221"/>
            <a:chExt cx="2172422" cy="381624"/>
          </a:xfrm>
        </p:grpSpPr>
        <mc:AlternateContent xmlns:mc="http://schemas.openxmlformats.org/markup-compatibility/2006" xmlns:a14="http://schemas.microsoft.com/office/drawing/2010/main">
          <mc:Choice Requires="a14">
            <p:sp>
              <p:nvSpPr>
                <p:cNvPr id="19" name="TextBox 18"/>
                <p:cNvSpPr txBox="1"/>
                <p:nvPr/>
              </p:nvSpPr>
              <p:spPr>
                <a:xfrm>
                  <a:off x="286682" y="4122437"/>
                  <a:ext cx="1632498" cy="265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𝐸</m:t>
                            </m:r>
                          </m:e>
                          <m:sub>
                            <m:r>
                              <a:rPr lang="en-IN" sz="1600" b="0" i="1" smtClean="0">
                                <a:latin typeface="Cambria Math" panose="02040503050406030204" pitchFamily="18" charset="0"/>
                              </a:rPr>
                              <m:t>𝑦</m:t>
                            </m:r>
                          </m:sub>
                        </m:sSub>
                        <m:r>
                          <a:rPr lang="en-IN" sz="1600" b="0" i="1" smtClean="0">
                            <a:latin typeface="Cambria Math" panose="02040503050406030204" pitchFamily="18" charset="0"/>
                          </a:rPr>
                          <m:t>=1583.75 </m:t>
                        </m:r>
                        <m:r>
                          <m:rPr>
                            <m:sty m:val="p"/>
                          </m:rPr>
                          <a:rPr lang="en-IN" sz="1600" b="0" i="0" smtClean="0">
                            <a:latin typeface="Cambria Math" panose="02040503050406030204" pitchFamily="18" charset="0"/>
                          </a:rPr>
                          <m:t>N</m:t>
                        </m:r>
                      </m:oMath>
                    </m:oMathPara>
                  </a14:m>
                  <a:endParaRPr lang="en-IN"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86682" y="4122437"/>
                  <a:ext cx="1632498" cy="265650"/>
                </a:xfrm>
                <a:prstGeom prst="rect">
                  <a:avLst/>
                </a:prstGeom>
                <a:blipFill rotWithShape="0">
                  <a:blip r:embed="rId9"/>
                  <a:stretch>
                    <a:fillRect l="-746" r="-1866" b="-20455"/>
                  </a:stretch>
                </a:blipFill>
              </p:spPr>
              <p:txBody>
                <a:bodyPr/>
                <a:lstStyle/>
                <a:p>
                  <a:r>
                    <a:rPr lang="en-IN">
                      <a:noFill/>
                    </a:rPr>
                    <a:t> </a:t>
                  </a:r>
                </a:p>
              </p:txBody>
            </p:sp>
          </mc:Fallback>
        </mc:AlternateContent>
        <p:sp>
          <p:nvSpPr>
            <p:cNvPr id="22" name="Rectangle 21"/>
            <p:cNvSpPr/>
            <p:nvPr/>
          </p:nvSpPr>
          <p:spPr>
            <a:xfrm>
              <a:off x="266607" y="4082221"/>
              <a:ext cx="2172422" cy="381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sp>
        <p:nvSpPr>
          <p:cNvPr id="24" name="TextBox 23"/>
          <p:cNvSpPr txBox="1"/>
          <p:nvPr/>
        </p:nvSpPr>
        <p:spPr>
          <a:xfrm>
            <a:off x="6852492" y="3591499"/>
            <a:ext cx="231354" cy="307777"/>
          </a:xfrm>
          <a:prstGeom prst="rect">
            <a:avLst/>
          </a:prstGeom>
          <a:noFill/>
        </p:spPr>
        <p:txBody>
          <a:bodyPr wrap="square" rtlCol="0">
            <a:spAutoFit/>
          </a:bodyPr>
          <a:lstStyle/>
          <a:p>
            <a:r>
              <a:rPr lang="en-IN" dirty="0"/>
              <a:t>A</a:t>
            </a:r>
            <a:endParaRPr lang="en-US" dirty="0"/>
          </a:p>
        </p:txBody>
      </p:sp>
      <p:sp>
        <p:nvSpPr>
          <p:cNvPr id="25" name="TextBox 24"/>
          <p:cNvSpPr txBox="1"/>
          <p:nvPr/>
        </p:nvSpPr>
        <p:spPr>
          <a:xfrm>
            <a:off x="8075364" y="2115239"/>
            <a:ext cx="209321" cy="307777"/>
          </a:xfrm>
          <a:prstGeom prst="rect">
            <a:avLst/>
          </a:prstGeom>
          <a:noFill/>
        </p:spPr>
        <p:txBody>
          <a:bodyPr wrap="square" rtlCol="0">
            <a:spAutoFit/>
          </a:bodyPr>
          <a:lstStyle/>
          <a:p>
            <a:r>
              <a:rPr lang="en-IN" dirty="0"/>
              <a:t>E</a:t>
            </a:r>
            <a:endParaRPr lang="en-US" dirty="0"/>
          </a:p>
        </p:txBody>
      </p:sp>
      <p:sp>
        <p:nvSpPr>
          <p:cNvPr id="26" name="TextBox 25"/>
          <p:cNvSpPr txBox="1"/>
          <p:nvPr/>
        </p:nvSpPr>
        <p:spPr>
          <a:xfrm>
            <a:off x="7381301" y="2908453"/>
            <a:ext cx="319489" cy="307777"/>
          </a:xfrm>
          <a:prstGeom prst="rect">
            <a:avLst/>
          </a:prstGeom>
          <a:noFill/>
        </p:spPr>
        <p:txBody>
          <a:bodyPr wrap="square" rtlCol="0">
            <a:spAutoFit/>
          </a:bodyPr>
          <a:lstStyle/>
          <a:p>
            <a:r>
              <a:rPr lang="en-IN" dirty="0"/>
              <a:t>C</a:t>
            </a:r>
            <a:endParaRPr lang="en-US" dirty="0"/>
          </a:p>
        </p:txBody>
      </p:sp>
    </p:spTree>
    <p:extLst>
      <p:ext uri="{BB962C8B-B14F-4D97-AF65-F5344CB8AC3E}">
        <p14:creationId xmlns:p14="http://schemas.microsoft.com/office/powerpoint/2010/main" val="227482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50"/>
        <p:cNvGrpSpPr/>
        <p:nvPr/>
      </p:nvGrpSpPr>
      <p:grpSpPr>
        <a:xfrm>
          <a:off x="0" y="0"/>
          <a:ext cx="0" cy="0"/>
          <a:chOff x="0" y="0"/>
          <a:chExt cx="0" cy="0"/>
        </a:xfrm>
      </p:grpSpPr>
      <p:pic>
        <p:nvPicPr>
          <p:cNvPr id="7" name="Picture 6">
            <a:extLst>
              <a:ext uri="{FF2B5EF4-FFF2-40B4-BE49-F238E27FC236}">
                <a16:creationId xmlns:a16="http://schemas.microsoft.com/office/drawing/2014/main" id="{7E8DB9E1-5C72-4393-9D0A-DAB0FADAB2D7}"/>
              </a:ext>
            </a:extLst>
          </p:cNvPr>
          <p:cNvPicPr>
            <a:picLocks noChangeAspect="1"/>
          </p:cNvPicPr>
          <p:nvPr/>
        </p:nvPicPr>
        <p:blipFill rotWithShape="1">
          <a:blip r:embed="rId3"/>
          <a:srcRect r="2591"/>
          <a:stretch/>
        </p:blipFill>
        <p:spPr>
          <a:xfrm>
            <a:off x="4504576" y="1102531"/>
            <a:ext cx="4639424" cy="3487914"/>
          </a:xfrm>
          <a:prstGeom prst="rect">
            <a:avLst/>
          </a:prstGeom>
        </p:spPr>
      </p:pic>
      <p:sp>
        <p:nvSpPr>
          <p:cNvPr id="152" name="Google Shape;152;p2"/>
          <p:cNvSpPr txBox="1"/>
          <p:nvPr/>
        </p:nvSpPr>
        <p:spPr>
          <a:xfrm>
            <a:off x="697125" y="383796"/>
            <a:ext cx="2637300" cy="489900"/>
          </a:xfrm>
          <a:prstGeom prst="rect">
            <a:avLst/>
          </a:prstGeom>
          <a:noFill/>
          <a:ln>
            <a:noFill/>
          </a:ln>
        </p:spPr>
        <p:txBody>
          <a:bodyPr spcFirstLastPara="1" wrap="square" lIns="68575" tIns="34275" rIns="68575" bIns="34275" anchor="t" anchorCtr="0">
            <a:normAutofit/>
          </a:bodyPr>
          <a:lstStyle/>
          <a:p>
            <a:pPr marL="0" marR="0" lvl="0" indent="0" algn="l" rtl="0">
              <a:lnSpc>
                <a:spcPct val="85000"/>
              </a:lnSpc>
              <a:spcBef>
                <a:spcPts val="0"/>
              </a:spcBef>
              <a:spcAft>
                <a:spcPts val="0"/>
              </a:spcAft>
              <a:buClr>
                <a:srgbClr val="3F3F3F"/>
              </a:buClr>
              <a:buSzPts val="3000"/>
              <a:buFont typeface="Times New Roman"/>
              <a:buNone/>
            </a:pPr>
            <a:r>
              <a:rPr lang="en" sz="3000" b="0" i="0" u="none" strike="noStrike" cap="none" dirty="0">
                <a:solidFill>
                  <a:srgbClr val="3F3F3F"/>
                </a:solidFill>
                <a:latin typeface="Times New Roman"/>
                <a:ea typeface="Times New Roman"/>
                <a:cs typeface="Times New Roman"/>
                <a:sym typeface="Times New Roman"/>
              </a:rPr>
              <a:t>Question # 1</a:t>
            </a:r>
            <a:endParaRPr sz="1100" b="0" i="0" u="none" strike="noStrike" cap="none" dirty="0">
              <a:solidFill>
                <a:srgbClr val="000000"/>
              </a:solidFill>
              <a:latin typeface="Arial"/>
              <a:ea typeface="Arial"/>
              <a:cs typeface="Arial"/>
              <a:sym typeface="Arial"/>
            </a:endParaRPr>
          </a:p>
        </p:txBody>
      </p:sp>
      <p:cxnSp>
        <p:nvCxnSpPr>
          <p:cNvPr id="153" name="Google Shape;153;p2"/>
          <p:cNvCxnSpPr/>
          <p:nvPr/>
        </p:nvCxnSpPr>
        <p:spPr>
          <a:xfrm rot="10800000" flipH="1">
            <a:off x="660166" y="980308"/>
            <a:ext cx="8148300" cy="600"/>
          </a:xfrm>
          <a:prstGeom prst="straightConnector1">
            <a:avLst/>
          </a:prstGeom>
          <a:noFill/>
          <a:ln w="12700" cap="flat" cmpd="sng">
            <a:solidFill>
              <a:srgbClr val="BD582C"/>
            </a:solidFill>
            <a:prstDash val="solid"/>
            <a:round/>
            <a:headEnd type="none" w="sm" len="sm"/>
            <a:tailEnd type="none" w="sm" len="sm"/>
          </a:ln>
        </p:spPr>
      </p:cxnSp>
      <p:sp>
        <p:nvSpPr>
          <p:cNvPr id="154" name="Google Shape;154;p2"/>
          <p:cNvSpPr txBox="1"/>
          <p:nvPr/>
        </p:nvSpPr>
        <p:spPr>
          <a:xfrm>
            <a:off x="609766" y="980307"/>
            <a:ext cx="3873600" cy="3731761"/>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 sz="2000" b="0" i="0" u="none" strike="noStrike" cap="none" dirty="0">
                <a:solidFill>
                  <a:srgbClr val="2F2A2B"/>
                </a:solidFill>
                <a:latin typeface="Times New Roman"/>
                <a:ea typeface="Times New Roman"/>
                <a:cs typeface="Times New Roman"/>
                <a:sym typeface="Times New Roman"/>
              </a:rPr>
              <a:t>A 500-kg concrete slab is supported by a chain and sling attached to the bucket of the front-end loader shown in Fig. 1. The action of the bucket is controlled by two identical mechanisms, only one of which is shown. Knowing that the mechanism supports half of the 500-kg slab, determine the force</a:t>
            </a:r>
            <a:endParaRPr sz="20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r>
              <a:rPr lang="en" sz="2000" b="0" i="0" u="none" strike="noStrike" cap="none" dirty="0">
                <a:solidFill>
                  <a:srgbClr val="2F2A2B"/>
                </a:solidFill>
                <a:latin typeface="Times New Roman"/>
                <a:ea typeface="Times New Roman"/>
                <a:cs typeface="Times New Roman"/>
                <a:sym typeface="Times New Roman"/>
              </a:rPr>
              <a:t>(a) in the cylinder CD, </a:t>
            </a:r>
            <a:endParaRPr sz="20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 sz="2000" b="0" i="0" u="none" strike="noStrike" cap="none" dirty="0">
                <a:solidFill>
                  <a:srgbClr val="2F2A2B"/>
                </a:solidFill>
                <a:latin typeface="Times New Roman"/>
                <a:ea typeface="Times New Roman"/>
                <a:cs typeface="Times New Roman"/>
                <a:sym typeface="Times New Roman"/>
              </a:rPr>
              <a:t>(b) in cylinder FH.</a:t>
            </a:r>
            <a:endParaRPr sz="20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2F2A2B"/>
              </a:solidFill>
              <a:latin typeface="Times New Roman"/>
              <a:ea typeface="Times New Roman"/>
              <a:cs typeface="Times New Roman"/>
              <a:sym typeface="Times New Roman"/>
            </a:endParaRPr>
          </a:p>
        </p:txBody>
      </p:sp>
      <p:sp>
        <p:nvSpPr>
          <p:cNvPr id="155" name="Google Shape;155;p2"/>
          <p:cNvSpPr txBox="1"/>
          <p:nvPr/>
        </p:nvSpPr>
        <p:spPr>
          <a:xfrm>
            <a:off x="7591109" y="4219285"/>
            <a:ext cx="8829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Fig. 1</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966828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chemeClr val="dk1"/>
                </a:solidFill>
                <a:latin typeface="Times New Roman"/>
                <a:ea typeface="Times New Roman"/>
                <a:cs typeface="Times New Roman"/>
                <a:sym typeface="Times New Roman"/>
              </a:rPr>
              <a:t>Solution # 4</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12" name="Google Shape;476;p9"/>
          <p:cNvSpPr txBox="1"/>
          <p:nvPr/>
        </p:nvSpPr>
        <p:spPr>
          <a:xfrm>
            <a:off x="295353" y="717022"/>
            <a:ext cx="4394719" cy="376996"/>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2000" i="0" u="none" strike="noStrike" cap="none" dirty="0">
                <a:solidFill>
                  <a:srgbClr val="2F2A2B"/>
                </a:solidFill>
                <a:latin typeface="Times New Roman"/>
                <a:ea typeface="Times New Roman"/>
                <a:cs typeface="Times New Roman"/>
                <a:sym typeface="Times New Roman"/>
              </a:rPr>
              <a:t>From FBD (c)</a:t>
            </a:r>
          </a:p>
        </p:txBody>
      </p:sp>
      <p:sp>
        <p:nvSpPr>
          <p:cNvPr id="2" name="TextBox 1"/>
          <p:cNvSpPr txBox="1"/>
          <p:nvPr/>
        </p:nvSpPr>
        <p:spPr>
          <a:xfrm>
            <a:off x="327130" y="2024419"/>
            <a:ext cx="174066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At point D: </a:t>
            </a:r>
          </a:p>
        </p:txBody>
      </p:sp>
      <mc:AlternateContent xmlns:mc="http://schemas.openxmlformats.org/markup-compatibility/2006" xmlns:a14="http://schemas.microsoft.com/office/drawing/2010/main">
        <mc:Choice Requires="a14">
          <p:sp>
            <p:nvSpPr>
              <p:cNvPr id="14" name="TextBox 13"/>
              <p:cNvSpPr txBox="1"/>
              <p:nvPr/>
            </p:nvSpPr>
            <p:spPr>
              <a:xfrm>
                <a:off x="324100" y="3110637"/>
                <a:ext cx="5013552" cy="331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𝐷</m:t>
                          </m:r>
                        </m:e>
                        <m:sub>
                          <m:r>
                            <a:rPr lang="en-IN" sz="2000" b="0" i="1" smtClean="0">
                              <a:latin typeface="Cambria Math" panose="02040503050406030204" pitchFamily="18" charset="0"/>
                            </a:rPr>
                            <m:t>𝑦</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𝐵𝐷</m:t>
                          </m:r>
                        </m:sub>
                      </m:sSub>
                      <m:r>
                        <a:rPr lang="en-IN" sz="2000" b="0" i="1" smtClean="0">
                          <a:latin typeface="Cambria Math" panose="02040503050406030204" pitchFamily="18" charset="0"/>
                        </a:rPr>
                        <m:t>𝑠𝑖𝑛</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45</m:t>
                          </m:r>
                        </m:e>
                        <m:sup>
                          <m:r>
                            <a:rPr lang="en-IN" sz="2000" b="0" i="1" smtClean="0">
                              <a:latin typeface="Cambria Math" panose="02040503050406030204" pitchFamily="18" charset="0"/>
                            </a:rPr>
                            <m:t>𝑜</m:t>
                          </m:r>
                        </m:sup>
                      </m:sSup>
                      <m:r>
                        <a:rPr lang="en-IN" sz="2000" b="0" i="1" smtClean="0">
                          <a:latin typeface="Cambria Math" panose="02040503050406030204" pitchFamily="18" charset="0"/>
                        </a:rPr>
                        <m:t>=1414.21</m:t>
                      </m:r>
                      <m:r>
                        <a:rPr lang="en-IN" sz="2000" b="0" i="1" smtClean="0">
                          <a:latin typeface="Cambria Math" panose="02040503050406030204" pitchFamily="18" charset="0"/>
                        </a:rPr>
                        <m:t>𝑠𝑖𝑛</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45</m:t>
                          </m:r>
                        </m:e>
                        <m:sup>
                          <m:r>
                            <a:rPr lang="en-IN" sz="2000" b="0" i="1" smtClean="0">
                              <a:latin typeface="Cambria Math" panose="02040503050406030204" pitchFamily="18" charset="0"/>
                            </a:rPr>
                            <m:t>𝑜</m:t>
                          </m:r>
                        </m:sup>
                      </m:sSup>
                      <m:r>
                        <a:rPr lang="en-IN" sz="2000" b="0" i="1" smtClean="0">
                          <a:latin typeface="Cambria Math" panose="02040503050406030204" pitchFamily="18" charset="0"/>
                        </a:rPr>
                        <m:t>=1000 </m:t>
                      </m:r>
                      <m:r>
                        <m:rPr>
                          <m:sty m:val="p"/>
                        </m:rPr>
                        <a:rPr lang="en-IN" sz="2000" b="0" i="0" smtClean="0">
                          <a:latin typeface="Cambria Math" panose="02040503050406030204" pitchFamily="18" charset="0"/>
                        </a:rPr>
                        <m:t>N</m:t>
                      </m:r>
                    </m:oMath>
                  </m:oMathPara>
                </a14:m>
                <a:endParaRPr lang="en-IN"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24100" y="3110637"/>
                <a:ext cx="5013552" cy="331950"/>
              </a:xfrm>
              <a:prstGeom prst="rect">
                <a:avLst/>
              </a:prstGeom>
              <a:blipFill rotWithShape="0">
                <a:blip r:embed="rId3"/>
                <a:stretch>
                  <a:fillRect l="-486" r="-608"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4101" y="2611752"/>
                <a:ext cx="50590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𝐷</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𝐵𝐷</m:t>
                          </m:r>
                        </m:sub>
                      </m:sSub>
                      <m:r>
                        <a:rPr lang="en-IN" sz="2000" b="0" i="1" smtClean="0">
                          <a:latin typeface="Cambria Math" panose="02040503050406030204" pitchFamily="18" charset="0"/>
                        </a:rPr>
                        <m:t>𝑐𝑜𝑠</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45</m:t>
                          </m:r>
                        </m:e>
                        <m:sup>
                          <m:r>
                            <a:rPr lang="en-IN" sz="2000" b="0" i="1" smtClean="0">
                              <a:latin typeface="Cambria Math" panose="02040503050406030204" pitchFamily="18" charset="0"/>
                            </a:rPr>
                            <m:t>𝑜</m:t>
                          </m:r>
                        </m:sup>
                      </m:sSup>
                      <m:r>
                        <a:rPr lang="en-IN" sz="2000" b="0" i="1" smtClean="0">
                          <a:latin typeface="Cambria Math" panose="02040503050406030204" pitchFamily="18" charset="0"/>
                        </a:rPr>
                        <m:t>=1414.21</m:t>
                      </m:r>
                      <m:r>
                        <a:rPr lang="en-IN" sz="2000" b="0" i="1" smtClean="0">
                          <a:latin typeface="Cambria Math" panose="02040503050406030204" pitchFamily="18" charset="0"/>
                        </a:rPr>
                        <m:t>𝑐𝑜𝑠</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45</m:t>
                          </m:r>
                        </m:e>
                        <m:sup>
                          <m:r>
                            <a:rPr lang="en-IN" sz="2000" b="0" i="1" smtClean="0">
                              <a:latin typeface="Cambria Math" panose="02040503050406030204" pitchFamily="18" charset="0"/>
                            </a:rPr>
                            <m:t>𝑜</m:t>
                          </m:r>
                        </m:sup>
                      </m:sSup>
                      <m:r>
                        <a:rPr lang="en-IN" sz="2000" b="0" i="1" smtClean="0">
                          <a:latin typeface="Cambria Math" panose="02040503050406030204" pitchFamily="18" charset="0"/>
                        </a:rPr>
                        <m:t>=1000 </m:t>
                      </m:r>
                      <m:r>
                        <m:rPr>
                          <m:sty m:val="p"/>
                        </m:rPr>
                        <a:rPr lang="en-IN" sz="2000" b="0" i="0" smtClean="0">
                          <a:latin typeface="Cambria Math" panose="02040503050406030204" pitchFamily="18" charset="0"/>
                        </a:rPr>
                        <m:t>N</m:t>
                      </m:r>
                    </m:oMath>
                  </m:oMathPara>
                </a14:m>
                <a:endParaRPr lang="en-I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324101" y="2611752"/>
                <a:ext cx="5059077" cy="307777"/>
              </a:xfrm>
              <a:prstGeom prst="rect">
                <a:avLst/>
              </a:prstGeom>
              <a:blipFill rotWithShape="0">
                <a:blip r:embed="rId4"/>
                <a:stretch>
                  <a:fillRect l="-482" r="-723" b="-19608"/>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E5B4C82C-FBD5-40D2-8866-1796C010F9F3}"/>
              </a:ext>
            </a:extLst>
          </p:cNvPr>
          <p:cNvSpPr txBox="1"/>
          <p:nvPr/>
        </p:nvSpPr>
        <p:spPr>
          <a:xfrm>
            <a:off x="295353" y="1359163"/>
            <a:ext cx="2939131" cy="400110"/>
          </a:xfrm>
          <a:prstGeom prst="rect">
            <a:avLst/>
          </a:prstGeom>
          <a:noFill/>
        </p:spPr>
        <p:txBody>
          <a:bodyPr wrap="square" rtlCol="0">
            <a:spAutoFit/>
          </a:bodyPr>
          <a:lstStyle/>
          <a:p>
            <a:r>
              <a:rPr lang="en-IN" sz="2000" dirty="0">
                <a:solidFill>
                  <a:schemeClr val="tx1"/>
                </a:solidFill>
                <a:latin typeface="Times New Roman" panose="02020603050405020304" pitchFamily="18" charset="0"/>
                <a:cs typeface="Times New Roman" panose="02020603050405020304" pitchFamily="18" charset="0"/>
              </a:rPr>
              <a:t> BD is a two force member </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32360" t="15503" r="18511" b="51422"/>
          <a:stretch/>
        </p:blipFill>
        <p:spPr>
          <a:xfrm>
            <a:off x="5608787" y="1063240"/>
            <a:ext cx="2863613" cy="2570471"/>
          </a:xfrm>
          <a:prstGeom prst="rect">
            <a:avLst/>
          </a:prstGeom>
        </p:spPr>
      </p:pic>
    </p:spTree>
    <p:extLst>
      <p:ext uri="{BB962C8B-B14F-4D97-AF65-F5344CB8AC3E}">
        <p14:creationId xmlns:p14="http://schemas.microsoft.com/office/powerpoint/2010/main" val="46413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4" grpId="0" animBg="1"/>
      <p:bldP spid="3"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dirty="0">
                <a:solidFill>
                  <a:schemeClr val="dk1"/>
                </a:solidFill>
                <a:latin typeface="Times New Roman"/>
                <a:ea typeface="Times New Roman"/>
                <a:cs typeface="Times New Roman"/>
                <a:sym typeface="Times New Roman"/>
              </a:rPr>
              <a:t>Problem</a:t>
            </a:r>
            <a:r>
              <a:rPr lang="en" sz="2400" b="1" i="0" u="none" strike="noStrike" cap="none" dirty="0">
                <a:solidFill>
                  <a:schemeClr val="dk1"/>
                </a:solidFill>
                <a:latin typeface="Times New Roman"/>
                <a:ea typeface="Times New Roman"/>
                <a:cs typeface="Times New Roman"/>
                <a:sym typeface="Times New Roman"/>
              </a:rPr>
              <a:t> # 5</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pic>
        <p:nvPicPr>
          <p:cNvPr id="5" name="Picture 4"/>
          <p:cNvPicPr>
            <a:picLocks noChangeAspect="1"/>
          </p:cNvPicPr>
          <p:nvPr/>
        </p:nvPicPr>
        <p:blipFill>
          <a:blip r:embed="rId3"/>
          <a:stretch>
            <a:fillRect/>
          </a:stretch>
        </p:blipFill>
        <p:spPr>
          <a:xfrm>
            <a:off x="4712727" y="811658"/>
            <a:ext cx="3759673" cy="3027060"/>
          </a:xfrm>
          <a:prstGeom prst="rect">
            <a:avLst/>
          </a:prstGeom>
        </p:spPr>
      </p:pic>
      <p:sp>
        <p:nvSpPr>
          <p:cNvPr id="7" name="TextBox 6"/>
          <p:cNvSpPr txBox="1"/>
          <p:nvPr/>
        </p:nvSpPr>
        <p:spPr>
          <a:xfrm>
            <a:off x="565079" y="1586524"/>
            <a:ext cx="3830276" cy="163121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four bar linkage operates the forks of a fork lift truck. The force supported by the forks is </a:t>
            </a:r>
            <a:r>
              <a:rPr lang="en-IN" sz="2000" i="1" dirty="0">
                <a:latin typeface="Times New Roman" panose="02020603050405020304" pitchFamily="18" charset="0"/>
                <a:cs typeface="Times New Roman" panose="02020603050405020304" pitchFamily="18" charset="0"/>
              </a:rPr>
              <a:t>W</a:t>
            </a:r>
            <a:r>
              <a:rPr lang="en-IN" sz="2000" dirty="0">
                <a:latin typeface="Times New Roman" panose="02020603050405020304" pitchFamily="18" charset="0"/>
                <a:cs typeface="Times New Roman" panose="02020603050405020304" pitchFamily="18" charset="0"/>
              </a:rPr>
              <a:t> = 8 </a:t>
            </a:r>
            <a:r>
              <a:rPr lang="en-IN" sz="2000" dirty="0" err="1">
                <a:latin typeface="Times New Roman" panose="02020603050405020304" pitchFamily="18" charset="0"/>
                <a:cs typeface="Times New Roman" panose="02020603050405020304" pitchFamily="18" charset="0"/>
              </a:rPr>
              <a:t>kN.</a:t>
            </a:r>
            <a:r>
              <a:rPr lang="en-IN" sz="2000" dirty="0">
                <a:latin typeface="Times New Roman" panose="02020603050405020304" pitchFamily="18" charset="0"/>
                <a:cs typeface="Times New Roman" panose="02020603050405020304" pitchFamily="18" charset="0"/>
              </a:rPr>
              <a:t> Determine reaction on member CDE. </a:t>
            </a:r>
          </a:p>
        </p:txBody>
      </p:sp>
    </p:spTree>
    <p:extLst>
      <p:ext uri="{BB962C8B-B14F-4D97-AF65-F5344CB8AC3E}">
        <p14:creationId xmlns:p14="http://schemas.microsoft.com/office/powerpoint/2010/main" val="333325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dirty="0">
                <a:solidFill>
                  <a:schemeClr val="dk1"/>
                </a:solidFill>
                <a:latin typeface="Times New Roman"/>
                <a:ea typeface="Times New Roman"/>
                <a:cs typeface="Times New Roman"/>
                <a:sym typeface="Times New Roman"/>
              </a:rPr>
              <a:t>Solution</a:t>
            </a:r>
            <a:r>
              <a:rPr lang="en" sz="2400" b="1" i="0" u="none" strike="noStrike" cap="none" dirty="0">
                <a:solidFill>
                  <a:schemeClr val="dk1"/>
                </a:solidFill>
                <a:latin typeface="Times New Roman"/>
                <a:ea typeface="Times New Roman"/>
                <a:cs typeface="Times New Roman"/>
                <a:sym typeface="Times New Roman"/>
              </a:rPr>
              <a:t> # 5</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2" name="TextBox 1"/>
          <p:cNvSpPr txBox="1"/>
          <p:nvPr/>
        </p:nvSpPr>
        <p:spPr>
          <a:xfrm>
            <a:off x="295353" y="1171259"/>
            <a:ext cx="291786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Consider Body </a:t>
            </a:r>
            <a:r>
              <a:rPr lang="en-IN" sz="2000" i="1" dirty="0">
                <a:latin typeface="Times New Roman" panose="02020603050405020304" pitchFamily="18" charset="0"/>
                <a:cs typeface="Times New Roman" panose="02020603050405020304" pitchFamily="18" charset="0"/>
              </a:rPr>
              <a:t>BC. </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324100" y="1750696"/>
                <a:ext cx="2488117"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=0;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𝐶</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=0</m:t>
                          </m:r>
                        </m:e>
                      </m:nary>
                    </m:oMath>
                  </m:oMathPara>
                </a14:m>
                <a:endParaRPr lang="en-IN"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100" y="1750696"/>
                <a:ext cx="2488117" cy="745332"/>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24100" y="2536244"/>
                <a:ext cx="4158959"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𝑀</m:t>
                              </m:r>
                            </m:e>
                            <m:sub>
                              <m:r>
                                <a:rPr lang="en-IN" sz="2000" b="0" i="1" smtClean="0">
                                  <a:latin typeface="Cambria Math" panose="02040503050406030204" pitchFamily="18" charset="0"/>
                                </a:rPr>
                                <m:t>𝐵</m:t>
                              </m:r>
                            </m:sub>
                          </m:sSub>
                          <m:r>
                            <a:rPr lang="en-IN" sz="2000" b="0" i="1" smtClean="0">
                              <a:latin typeface="Cambria Math" panose="02040503050406030204" pitchFamily="18" charset="0"/>
                            </a:rPr>
                            <m:t>=0;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𝐶</m:t>
                              </m:r>
                            </m:e>
                            <m:sub>
                              <m:r>
                                <a:rPr lang="en-IN" sz="2000" b="0" i="1" smtClean="0">
                                  <a:latin typeface="Cambria Math" panose="02040503050406030204" pitchFamily="18" charset="0"/>
                                </a:rPr>
                                <m:t>𝑦</m:t>
                              </m:r>
                            </m:sub>
                          </m:sSub>
                          <m:d>
                            <m:dPr>
                              <m:ctrlPr>
                                <a:rPr lang="en-IN" sz="2000" b="0" i="1" smtClean="0">
                                  <a:latin typeface="Cambria Math" panose="02040503050406030204" pitchFamily="18" charset="0"/>
                                </a:rPr>
                              </m:ctrlPr>
                            </m:dPr>
                            <m:e>
                              <m:r>
                                <a:rPr lang="en-IN" sz="2000" b="0" i="1" smtClean="0">
                                  <a:latin typeface="Cambria Math" panose="02040503050406030204" pitchFamily="18" charset="0"/>
                                </a:rPr>
                                <m:t>0.2</m:t>
                              </m:r>
                            </m:e>
                          </m:d>
                          <m:r>
                            <a:rPr lang="en-IN" sz="2000" b="0" i="1" smtClean="0">
                              <a:latin typeface="Cambria Math" panose="02040503050406030204" pitchFamily="18" charset="0"/>
                            </a:rPr>
                            <m:t>−8</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0.9</m:t>
                              </m:r>
                            </m:e>
                          </m:d>
                          <m:r>
                            <a:rPr lang="en-IN" sz="2000" b="0" i="1" smtClean="0">
                              <a:latin typeface="Cambria Math" panose="02040503050406030204" pitchFamily="18" charset="0"/>
                            </a:rPr>
                            <m:t>=0</m:t>
                          </m:r>
                        </m:e>
                      </m:nary>
                    </m:oMath>
                  </m:oMathPara>
                </a14:m>
                <a:endParaRPr lang="en-IN"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24100" y="2536244"/>
                <a:ext cx="4158959" cy="745332"/>
              </a:xfrm>
              <a:prstGeom prst="rect">
                <a:avLst/>
              </a:prstGeom>
              <a:blipFill rotWithShape="0">
                <a:blip r:embed="rId4"/>
                <a:stretch>
                  <a:fillRect/>
                </a:stretch>
              </a:blipFill>
            </p:spPr>
            <p:txBody>
              <a:bodyPr/>
              <a:lstStyle/>
              <a:p>
                <a:r>
                  <a:rPr lang="en-IN">
                    <a:noFill/>
                  </a:rPr>
                  <a:t> </a:t>
                </a:r>
              </a:p>
            </p:txBody>
          </p:sp>
        </mc:Fallback>
      </mc:AlternateContent>
      <p:grpSp>
        <p:nvGrpSpPr>
          <p:cNvPr id="5" name="Group 4"/>
          <p:cNvGrpSpPr/>
          <p:nvPr/>
        </p:nvGrpSpPr>
        <p:grpSpPr>
          <a:xfrm>
            <a:off x="295353" y="3592608"/>
            <a:ext cx="1667123" cy="409120"/>
            <a:chOff x="295353" y="3592608"/>
            <a:chExt cx="1667123" cy="409120"/>
          </a:xfrm>
        </p:grpSpPr>
        <mc:AlternateContent xmlns:mc="http://schemas.openxmlformats.org/markup-compatibility/2006" xmlns:a14="http://schemas.microsoft.com/office/drawing/2010/main">
          <mc:Choice Requires="a14">
            <p:sp>
              <p:nvSpPr>
                <p:cNvPr id="8" name="TextBox 7"/>
                <p:cNvSpPr txBox="1"/>
                <p:nvPr/>
              </p:nvSpPr>
              <p:spPr>
                <a:xfrm>
                  <a:off x="295353" y="3592608"/>
                  <a:ext cx="1667123" cy="331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m:t>
                            </m:r>
                            <m:r>
                              <a:rPr lang="en-IN" sz="2000" b="0" i="1" smtClean="0">
                                <a:latin typeface="Cambria Math" panose="02040503050406030204" pitchFamily="18" charset="0"/>
                              </a:rPr>
                              <m:t>𝐶</m:t>
                            </m:r>
                          </m:e>
                          <m:sub>
                            <m:r>
                              <a:rPr lang="en-IN" sz="2000" b="0" i="1" smtClean="0">
                                <a:latin typeface="Cambria Math" panose="02040503050406030204" pitchFamily="18" charset="0"/>
                              </a:rPr>
                              <m:t>𝑦</m:t>
                            </m:r>
                          </m:sub>
                        </m:sSub>
                        <m:r>
                          <a:rPr lang="en-IN" sz="2000" b="0" i="1" smtClean="0">
                            <a:latin typeface="Cambria Math" panose="02040503050406030204" pitchFamily="18" charset="0"/>
                          </a:rPr>
                          <m:t>=−36 </m:t>
                        </m:r>
                        <m:r>
                          <m:rPr>
                            <m:sty m:val="p"/>
                          </m:rPr>
                          <a:rPr lang="en-IN" sz="2000" b="0" i="0" smtClean="0">
                            <a:latin typeface="Cambria Math" panose="02040503050406030204" pitchFamily="18" charset="0"/>
                          </a:rPr>
                          <m:t>kN</m:t>
                        </m:r>
                      </m:oMath>
                    </m:oMathPara>
                  </a14:m>
                  <a:endParaRPr lang="en-I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295353" y="3592608"/>
                  <a:ext cx="1667123" cy="331950"/>
                </a:xfrm>
                <a:prstGeom prst="rect">
                  <a:avLst/>
                </a:prstGeom>
                <a:blipFill rotWithShape="0">
                  <a:blip r:embed="rId5"/>
                  <a:stretch>
                    <a:fillRect l="-1460" r="-2920" b="-20000"/>
                  </a:stretch>
                </a:blipFill>
              </p:spPr>
              <p:txBody>
                <a:bodyPr/>
                <a:lstStyle/>
                <a:p>
                  <a:r>
                    <a:rPr lang="en-IN">
                      <a:noFill/>
                    </a:rPr>
                    <a:t> </a:t>
                  </a:r>
                </a:p>
              </p:txBody>
            </p:sp>
          </mc:Fallback>
        </mc:AlternateContent>
        <p:sp>
          <p:nvSpPr>
            <p:cNvPr id="10" name="Rectangle 9"/>
            <p:cNvSpPr/>
            <p:nvPr/>
          </p:nvSpPr>
          <p:spPr>
            <a:xfrm>
              <a:off x="295353" y="3594975"/>
              <a:ext cx="1667123" cy="4067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pic>
        <p:nvPicPr>
          <p:cNvPr id="19" name="Picture 18"/>
          <p:cNvPicPr>
            <a:picLocks noChangeAspect="1"/>
          </p:cNvPicPr>
          <p:nvPr/>
        </p:nvPicPr>
        <p:blipFill rotWithShape="1">
          <a:blip r:embed="rId6">
            <a:extLst>
              <a:ext uri="{28A0092B-C50C-407E-A947-70E740481C1C}">
                <a14:useLocalDpi xmlns:a14="http://schemas.microsoft.com/office/drawing/2010/main" val="0"/>
              </a:ext>
            </a:extLst>
          </a:blip>
          <a:srcRect l="12058" t="16583" r="33693" b="45351"/>
          <a:stretch/>
        </p:blipFill>
        <p:spPr>
          <a:xfrm>
            <a:off x="5423975" y="1286317"/>
            <a:ext cx="3048425" cy="2852128"/>
          </a:xfrm>
          <a:prstGeom prst="rect">
            <a:avLst/>
          </a:prstGeom>
        </p:spPr>
      </p:pic>
    </p:spTree>
    <p:extLst>
      <p:ext uri="{BB962C8B-B14F-4D97-AF65-F5344CB8AC3E}">
        <p14:creationId xmlns:p14="http://schemas.microsoft.com/office/powerpoint/2010/main" val="323883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dirty="0">
                <a:solidFill>
                  <a:schemeClr val="dk1"/>
                </a:solidFill>
                <a:latin typeface="Times New Roman"/>
                <a:ea typeface="Times New Roman"/>
                <a:cs typeface="Times New Roman"/>
                <a:sym typeface="Times New Roman"/>
              </a:rPr>
              <a:t>Solution</a:t>
            </a:r>
            <a:r>
              <a:rPr lang="en" sz="2400" b="1" i="0" u="none" strike="noStrike" cap="none" dirty="0">
                <a:solidFill>
                  <a:schemeClr val="dk1"/>
                </a:solidFill>
                <a:latin typeface="Times New Roman"/>
                <a:ea typeface="Times New Roman"/>
                <a:cs typeface="Times New Roman"/>
                <a:sym typeface="Times New Roman"/>
              </a:rPr>
              <a:t> # 5</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13" name="TextBox 12"/>
          <p:cNvSpPr txBox="1"/>
          <p:nvPr/>
        </p:nvSpPr>
        <p:spPr>
          <a:xfrm>
            <a:off x="295353" y="1389796"/>
            <a:ext cx="291786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Now examine </a:t>
            </a:r>
            <a:r>
              <a:rPr lang="en-IN" sz="2000" i="1" dirty="0">
                <a:latin typeface="Times New Roman" panose="02020603050405020304" pitchFamily="18" charset="0"/>
                <a:cs typeface="Times New Roman" panose="02020603050405020304" pitchFamily="18" charset="0"/>
              </a:rPr>
              <a:t>CDE. </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295353" y="1789906"/>
                <a:ext cx="6213602" cy="745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𝑀</m:t>
                              </m:r>
                            </m:e>
                            <m:sub>
                              <m:r>
                                <a:rPr lang="en-IN" sz="2000" b="0" i="1" smtClean="0">
                                  <a:latin typeface="Cambria Math" panose="02040503050406030204" pitchFamily="18" charset="0"/>
                                </a:rPr>
                                <m:t>𝐸</m:t>
                              </m:r>
                            </m:sub>
                          </m:sSub>
                          <m:r>
                            <a:rPr lang="en-IN" sz="2000" b="0" i="1" smtClean="0">
                              <a:latin typeface="Cambria Math" panose="02040503050406030204" pitchFamily="18" charset="0"/>
                            </a:rPr>
                            <m:t>=0;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𝐶</m:t>
                              </m:r>
                            </m:e>
                            <m:sub>
                              <m:r>
                                <a:rPr lang="en-IN" sz="2000" b="0" i="1" smtClean="0">
                                  <a:latin typeface="Cambria Math" panose="02040503050406030204" pitchFamily="18" charset="0"/>
                                </a:rPr>
                                <m:t>𝑦</m:t>
                              </m:r>
                            </m:sub>
                          </m:sSub>
                          <m:d>
                            <m:dPr>
                              <m:ctrlPr>
                                <a:rPr lang="en-IN" sz="2000" b="0" i="1" smtClean="0">
                                  <a:latin typeface="Cambria Math" panose="02040503050406030204" pitchFamily="18" charset="0"/>
                                </a:rPr>
                              </m:ctrlPr>
                            </m:dPr>
                            <m:e>
                              <m:r>
                                <a:rPr lang="en-IN" sz="2000" b="0" i="1" smtClean="0">
                                  <a:latin typeface="Cambria Math" panose="02040503050406030204" pitchFamily="18" charset="0"/>
                                </a:rPr>
                                <m:t>0.15</m:t>
                              </m:r>
                            </m:e>
                          </m:d>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𝐶</m:t>
                              </m:r>
                            </m:e>
                            <m:sub>
                              <m:r>
                                <a:rPr lang="en-IN" sz="2000" b="0" i="1" smtClean="0">
                                  <a:latin typeface="Cambria Math" panose="02040503050406030204" pitchFamily="18" charset="0"/>
                                </a:rPr>
                                <m:t>𝑥</m:t>
                              </m:r>
                            </m:sub>
                          </m:sSub>
                          <m:d>
                            <m:dPr>
                              <m:ctrlPr>
                                <a:rPr lang="en-IN" sz="2000" b="0" i="1" smtClean="0">
                                  <a:latin typeface="Cambria Math" panose="02040503050406030204" pitchFamily="18" charset="0"/>
                                </a:rPr>
                              </m:ctrlPr>
                            </m:dPr>
                            <m:e>
                              <m:r>
                                <a:rPr lang="en-IN" sz="2000" b="0" i="1" smtClean="0">
                                  <a:latin typeface="Cambria Math" panose="02040503050406030204" pitchFamily="18" charset="0"/>
                                </a:rPr>
                                <m:t>0.15</m:t>
                              </m:r>
                            </m:e>
                          </m:d>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3</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13</m:t>
                                  </m:r>
                                </m:e>
                              </m:rad>
                            </m:den>
                          </m:f>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𝐷𝐹</m:t>
                              </m:r>
                            </m:sub>
                          </m:sSub>
                          <m:d>
                            <m:dPr>
                              <m:ctrlPr>
                                <a:rPr lang="en-IN" sz="2000" b="0" i="1" smtClean="0">
                                  <a:latin typeface="Cambria Math" panose="02040503050406030204" pitchFamily="18" charset="0"/>
                                </a:rPr>
                              </m:ctrlPr>
                            </m:dPr>
                            <m:e>
                              <m:r>
                                <a:rPr lang="en-IN" sz="2000" b="0" i="1" smtClean="0">
                                  <a:latin typeface="Cambria Math" panose="02040503050406030204" pitchFamily="18" charset="0"/>
                                </a:rPr>
                                <m:t>0.15</m:t>
                              </m:r>
                            </m:e>
                          </m:d>
                          <m:r>
                            <a:rPr lang="en-IN" sz="2000" b="0" i="1" smtClean="0">
                              <a:latin typeface="Cambria Math" panose="02040503050406030204" pitchFamily="18" charset="0"/>
                            </a:rPr>
                            <m:t>=0</m:t>
                          </m:r>
                        </m:e>
                      </m:nary>
                    </m:oMath>
                  </m:oMathPara>
                </a14:m>
                <a:endParaRPr lang="en-IN"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95353" y="1789906"/>
                <a:ext cx="6213602" cy="745332"/>
              </a:xfrm>
              <a:prstGeom prst="rect">
                <a:avLst/>
              </a:prstGeom>
              <a:blipFill rotWithShape="0">
                <a:blip r:embed="rId3"/>
                <a:stretch>
                  <a:fillRect r="-2451"/>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6981150" y="1017990"/>
            <a:ext cx="2162850" cy="2451852"/>
          </a:xfrm>
          <a:prstGeom prst="rect">
            <a:avLst/>
          </a:prstGeom>
        </p:spPr>
      </p:pic>
      <p:sp>
        <p:nvSpPr>
          <p:cNvPr id="21" name="TextBox 20"/>
          <p:cNvSpPr txBox="1"/>
          <p:nvPr/>
        </p:nvSpPr>
        <p:spPr>
          <a:xfrm>
            <a:off x="6533003" y="1949985"/>
            <a:ext cx="407624" cy="369332"/>
          </a:xfrm>
          <a:prstGeom prst="rect">
            <a:avLst/>
          </a:prstGeom>
          <a:noFill/>
        </p:spPr>
        <p:txBody>
          <a:bodyPr wrap="square" rtlCol="0">
            <a:spAutoFit/>
          </a:bodyPr>
          <a:lstStyle/>
          <a:p>
            <a:r>
              <a:rPr lang="en-IN" sz="1800" dirty="0"/>
              <a:t>0</a:t>
            </a:r>
            <a:endParaRPr lang="en-US" sz="2000" dirty="0"/>
          </a:p>
        </p:txBody>
      </p:sp>
      <p:sp>
        <p:nvSpPr>
          <p:cNvPr id="22" name="TextBox 21"/>
          <p:cNvSpPr txBox="1"/>
          <p:nvPr/>
        </p:nvSpPr>
        <p:spPr>
          <a:xfrm>
            <a:off x="473727" y="2809301"/>
            <a:ext cx="2016086" cy="400110"/>
          </a:xfrm>
          <a:prstGeom prst="rect">
            <a:avLst/>
          </a:prstGeom>
          <a:noFill/>
        </p:spPr>
        <p:txBody>
          <a:bodyPr wrap="square" rtlCol="0">
            <a:spAutoFit/>
          </a:bodyPr>
          <a:lstStyle/>
          <a:p>
            <a:r>
              <a:rPr lang="en-IN" sz="2000" i="1" dirty="0"/>
              <a:t>F</a:t>
            </a:r>
            <a:r>
              <a:rPr lang="en-IN" sz="1200" i="1" dirty="0"/>
              <a:t>DF</a:t>
            </a:r>
            <a:r>
              <a:rPr lang="en-IN" sz="2000" i="1" dirty="0"/>
              <a:t> = - </a:t>
            </a:r>
            <a:r>
              <a:rPr lang="en-IN" sz="2000" dirty="0"/>
              <a:t>43.3</a:t>
            </a:r>
            <a:r>
              <a:rPr lang="en-IN" sz="2000" i="1" dirty="0"/>
              <a:t> </a:t>
            </a:r>
            <a:r>
              <a:rPr lang="en-IN" sz="2000" dirty="0" err="1"/>
              <a:t>kN</a:t>
            </a:r>
            <a:endParaRPr lang="en-US" sz="2000" i="1" dirty="0"/>
          </a:p>
        </p:txBody>
      </p:sp>
    </p:spTree>
    <p:extLst>
      <p:ext uri="{BB962C8B-B14F-4D97-AF65-F5344CB8AC3E}">
        <p14:creationId xmlns:p14="http://schemas.microsoft.com/office/powerpoint/2010/main" val="35218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dirty="0">
                <a:solidFill>
                  <a:schemeClr val="dk1"/>
                </a:solidFill>
                <a:latin typeface="Times New Roman"/>
                <a:ea typeface="Times New Roman"/>
                <a:cs typeface="Times New Roman"/>
                <a:sym typeface="Times New Roman"/>
              </a:rPr>
              <a:t>Solution</a:t>
            </a:r>
            <a:r>
              <a:rPr lang="en" sz="2400" b="1" i="0" u="none" strike="noStrike" cap="none" dirty="0">
                <a:solidFill>
                  <a:schemeClr val="dk1"/>
                </a:solidFill>
                <a:latin typeface="Times New Roman"/>
                <a:ea typeface="Times New Roman"/>
                <a:cs typeface="Times New Roman"/>
                <a:sym typeface="Times New Roman"/>
              </a:rPr>
              <a:t> # 5</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17" name="TextBox 16"/>
          <p:cNvSpPr txBox="1">
            <a:spLocks noRot="1" noChangeAspect="1" noMove="1" noResize="1" noEditPoints="1" noAdjustHandles="1" noChangeArrowheads="1" noChangeShapeType="1" noTextEdit="1"/>
          </p:cNvSpPr>
          <p:nvPr/>
        </p:nvSpPr>
        <p:spPr>
          <a:xfrm>
            <a:off x="218819" y="1151804"/>
            <a:ext cx="4412234" cy="745332"/>
          </a:xfrm>
          <a:prstGeom prst="rect">
            <a:avLst/>
          </a:prstGeom>
          <a:blipFill rotWithShape="0">
            <a:blip r:embed="rId3"/>
            <a:stretch>
              <a:fillRect/>
            </a:stretch>
          </a:blipFill>
        </p:spPr>
        <p:txBody>
          <a:bodyPr/>
          <a:lstStyle/>
          <a:p>
            <a:endParaRPr lang="en-IN" dirty="0">
              <a:noFill/>
            </a:endParaRPr>
          </a:p>
        </p:txBody>
      </p:sp>
      <mc:AlternateContent xmlns:mc="http://schemas.openxmlformats.org/markup-compatibility/2006" xmlns:a14="http://schemas.microsoft.com/office/drawing/2010/main">
        <mc:Choice Requires="a14">
          <p:sp>
            <p:nvSpPr>
              <p:cNvPr id="3" name="TextBox 2"/>
              <p:cNvSpPr txBox="1"/>
              <p:nvPr/>
            </p:nvSpPr>
            <p:spPr>
              <a:xfrm>
                <a:off x="218819" y="2565478"/>
                <a:ext cx="4210512"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𝑦</m:t>
                              </m:r>
                            </m:sub>
                          </m:sSub>
                          <m:r>
                            <a:rPr lang="en-IN" sz="2000" b="0" i="1" smtClean="0">
                              <a:latin typeface="Cambria Math" panose="02040503050406030204" pitchFamily="18" charset="0"/>
                            </a:rPr>
                            <m:t>=0;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𝐶</m:t>
                              </m:r>
                            </m:e>
                            <m:sub>
                              <m:r>
                                <a:rPr lang="en-IN" sz="2000" b="0" i="1" smtClean="0">
                                  <a:latin typeface="Cambria Math" panose="02040503050406030204" pitchFamily="18" charset="0"/>
                                </a:rPr>
                                <m:t>𝑦</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𝐸</m:t>
                              </m:r>
                            </m:e>
                            <m:sub>
                              <m:r>
                                <a:rPr lang="en-IN" sz="2000" b="0" i="1" smtClean="0">
                                  <a:latin typeface="Cambria Math" panose="02040503050406030204" pitchFamily="18" charset="0"/>
                                </a:rPr>
                                <m:t>𝑦</m:t>
                              </m:r>
                            </m:sub>
                          </m:sSub>
                          <m:r>
                            <a:rPr lang="en-IN" sz="2000" b="0" i="1" smtClean="0">
                              <a:latin typeface="Cambria Math" panose="02040503050406030204" pitchFamily="18" charset="0"/>
                            </a:rPr>
                            <m:t> −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3</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13</m:t>
                                  </m:r>
                                </m:e>
                              </m:rad>
                            </m:den>
                          </m:f>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𝐷𝐹</m:t>
                              </m:r>
                            </m:sub>
                          </m:sSub>
                          <m:r>
                            <a:rPr lang="en-IN" sz="2000" b="0" i="1" smtClean="0">
                              <a:latin typeface="Cambria Math" panose="02040503050406030204" pitchFamily="18" charset="0"/>
                            </a:rPr>
                            <m:t>=0</m:t>
                          </m:r>
                        </m:e>
                      </m:nary>
                    </m:oMath>
                  </m:oMathPara>
                </a14:m>
                <a:endParaRPr lang="en-I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218819" y="2565478"/>
                <a:ext cx="4210512" cy="745332"/>
              </a:xfrm>
              <a:prstGeom prst="rect">
                <a:avLst/>
              </a:prstGeom>
              <a:blipFill rotWithShape="0">
                <a:blip r:embed="rId4"/>
                <a:stretch>
                  <a:fillRect/>
                </a:stretch>
              </a:blipFill>
            </p:spPr>
            <p:txBody>
              <a:bodyPr/>
              <a:lstStyle/>
              <a:p>
                <a:r>
                  <a:rPr lang="en-IN">
                    <a:noFill/>
                  </a:rPr>
                  <a:t> </a:t>
                </a:r>
              </a:p>
            </p:txBody>
          </p:sp>
        </mc:Fallback>
      </mc:AlternateContent>
      <p:grpSp>
        <p:nvGrpSpPr>
          <p:cNvPr id="4" name="Group 3"/>
          <p:cNvGrpSpPr/>
          <p:nvPr/>
        </p:nvGrpSpPr>
        <p:grpSpPr>
          <a:xfrm>
            <a:off x="218819" y="2004372"/>
            <a:ext cx="1618868" cy="346082"/>
            <a:chOff x="324100" y="2640322"/>
            <a:chExt cx="1618868" cy="346082"/>
          </a:xfrm>
        </p:grpSpPr>
        <mc:AlternateContent xmlns:mc="http://schemas.openxmlformats.org/markup-compatibility/2006" xmlns:a14="http://schemas.microsoft.com/office/drawing/2010/main">
          <mc:Choice Requires="a14">
            <p:sp>
              <p:nvSpPr>
                <p:cNvPr id="18" name="TextBox 17"/>
                <p:cNvSpPr txBox="1"/>
                <p:nvPr/>
              </p:nvSpPr>
              <p:spPr>
                <a:xfrm>
                  <a:off x="324100" y="2673656"/>
                  <a:ext cx="147643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m:t>
                            </m:r>
                            <m:r>
                              <a:rPr lang="en-IN" sz="2000" b="0" i="1" smtClean="0">
                                <a:latin typeface="Cambria Math" panose="02040503050406030204" pitchFamily="18" charset="0"/>
                              </a:rPr>
                              <m:t>𝐸</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=24 </m:t>
                        </m:r>
                        <m:r>
                          <m:rPr>
                            <m:sty m:val="p"/>
                          </m:rPr>
                          <a:rPr lang="en-IN" sz="2000" b="0" i="0" smtClean="0">
                            <a:latin typeface="Cambria Math" panose="02040503050406030204" pitchFamily="18" charset="0"/>
                          </a:rPr>
                          <m:t>kN</m:t>
                        </m:r>
                      </m:oMath>
                    </m:oMathPara>
                  </a14:m>
                  <a:endParaRPr lang="en-IN"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24100" y="2673656"/>
                  <a:ext cx="1476430" cy="307777"/>
                </a:xfrm>
                <a:prstGeom prst="rect">
                  <a:avLst/>
                </a:prstGeom>
                <a:blipFill rotWithShape="0">
                  <a:blip r:embed="rId5"/>
                  <a:stretch>
                    <a:fillRect l="-2066" r="-3719" b="-16000"/>
                  </a:stretch>
                </a:blipFill>
              </p:spPr>
              <p:txBody>
                <a:bodyPr/>
                <a:lstStyle/>
                <a:p>
                  <a:r>
                    <a:rPr lang="en-IN">
                      <a:noFill/>
                    </a:rPr>
                    <a:t> </a:t>
                  </a:r>
                </a:p>
              </p:txBody>
            </p:sp>
          </mc:Fallback>
        </mc:AlternateContent>
        <p:sp>
          <p:nvSpPr>
            <p:cNvPr id="20" name="Rectangle 19"/>
            <p:cNvSpPr/>
            <p:nvPr/>
          </p:nvSpPr>
          <p:spPr>
            <a:xfrm>
              <a:off x="568195" y="2640322"/>
              <a:ext cx="1374773"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grpSp>
        <p:nvGrpSpPr>
          <p:cNvPr id="5" name="Group 4"/>
          <p:cNvGrpSpPr/>
          <p:nvPr/>
        </p:nvGrpSpPr>
        <p:grpSpPr>
          <a:xfrm>
            <a:off x="235375" y="3310810"/>
            <a:ext cx="1513447" cy="358764"/>
            <a:chOff x="324100" y="3659521"/>
            <a:chExt cx="1513447" cy="358764"/>
          </a:xfrm>
        </p:grpSpPr>
        <mc:AlternateContent xmlns:mc="http://schemas.openxmlformats.org/markup-compatibility/2006" xmlns:a14="http://schemas.microsoft.com/office/drawing/2010/main">
          <mc:Choice Requires="a14">
            <p:sp>
              <p:nvSpPr>
                <p:cNvPr id="19" name="TextBox 18"/>
                <p:cNvSpPr txBox="1"/>
                <p:nvPr/>
              </p:nvSpPr>
              <p:spPr>
                <a:xfrm>
                  <a:off x="324100" y="3686335"/>
                  <a:ext cx="1341329" cy="331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m:t>
                            </m:r>
                            <m:r>
                              <a:rPr lang="en-IN" sz="2000" b="0" i="1" smtClean="0">
                                <a:latin typeface="Cambria Math" panose="02040503050406030204" pitchFamily="18" charset="0"/>
                              </a:rPr>
                              <m:t>𝐸</m:t>
                            </m:r>
                          </m:e>
                          <m:sub>
                            <m:r>
                              <a:rPr lang="en-IN" sz="2000" b="0" i="1" smtClean="0">
                                <a:latin typeface="Cambria Math" panose="02040503050406030204" pitchFamily="18" charset="0"/>
                              </a:rPr>
                              <m:t>𝑦</m:t>
                            </m:r>
                          </m:sub>
                        </m:sSub>
                        <m:r>
                          <a:rPr lang="en-IN" sz="2000" b="0" i="1" smtClean="0">
                            <a:latin typeface="Cambria Math" panose="02040503050406030204" pitchFamily="18" charset="0"/>
                          </a:rPr>
                          <m:t>=0 </m:t>
                        </m:r>
                        <m:r>
                          <m:rPr>
                            <m:sty m:val="p"/>
                          </m:rPr>
                          <a:rPr lang="en-IN" sz="2000" b="0" i="0" smtClean="0">
                            <a:latin typeface="Cambria Math" panose="02040503050406030204" pitchFamily="18" charset="0"/>
                          </a:rPr>
                          <m:t>kN</m:t>
                        </m:r>
                      </m:oMath>
                    </m:oMathPara>
                  </a14:m>
                  <a:endParaRPr lang="en-IN"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24100" y="3686335"/>
                  <a:ext cx="1341329" cy="331950"/>
                </a:xfrm>
                <a:prstGeom prst="rect">
                  <a:avLst/>
                </a:prstGeom>
                <a:blipFill rotWithShape="0">
                  <a:blip r:embed="rId6"/>
                  <a:stretch>
                    <a:fillRect l="-2273" r="-4091" b="-22222"/>
                  </a:stretch>
                </a:blipFill>
              </p:spPr>
              <p:txBody>
                <a:bodyPr/>
                <a:lstStyle/>
                <a:p>
                  <a:r>
                    <a:rPr lang="en-IN">
                      <a:noFill/>
                    </a:rPr>
                    <a:t> </a:t>
                  </a:r>
                </a:p>
              </p:txBody>
            </p:sp>
          </mc:Fallback>
        </mc:AlternateContent>
        <p:sp>
          <p:nvSpPr>
            <p:cNvPr id="21" name="Rectangle 20"/>
            <p:cNvSpPr/>
            <p:nvPr/>
          </p:nvSpPr>
          <p:spPr>
            <a:xfrm>
              <a:off x="533043" y="3659521"/>
              <a:ext cx="1304504" cy="35876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pic>
        <p:nvPicPr>
          <p:cNvPr id="24" name="Picture 23"/>
          <p:cNvPicPr>
            <a:picLocks noChangeAspect="1"/>
          </p:cNvPicPr>
          <p:nvPr/>
        </p:nvPicPr>
        <p:blipFill>
          <a:blip r:embed="rId7"/>
          <a:stretch>
            <a:fillRect/>
          </a:stretch>
        </p:blipFill>
        <p:spPr>
          <a:xfrm>
            <a:off x="6810995" y="1106124"/>
            <a:ext cx="2162850" cy="2451852"/>
          </a:xfrm>
          <a:prstGeom prst="rect">
            <a:avLst/>
          </a:prstGeom>
        </p:spPr>
      </p:pic>
      <p:sp>
        <p:nvSpPr>
          <p:cNvPr id="14" name="TextBox 13"/>
          <p:cNvSpPr txBox="1"/>
          <p:nvPr/>
        </p:nvSpPr>
        <p:spPr>
          <a:xfrm>
            <a:off x="3073706" y="1090669"/>
            <a:ext cx="341523" cy="369332"/>
          </a:xfrm>
          <a:prstGeom prst="rect">
            <a:avLst/>
          </a:prstGeom>
          <a:solidFill>
            <a:schemeClr val="bg1"/>
          </a:solidFill>
        </p:spPr>
        <p:txBody>
          <a:bodyPr wrap="square" rtlCol="0">
            <a:spAutoFit/>
          </a:bodyPr>
          <a:lstStyle/>
          <a:p>
            <a:pPr algn="ctr"/>
            <a:r>
              <a:rPr lang="en-IN" sz="1800" dirty="0"/>
              <a:t>2</a:t>
            </a:r>
            <a:endParaRPr lang="en-US" sz="1800" dirty="0"/>
          </a:p>
        </p:txBody>
      </p:sp>
    </p:spTree>
    <p:extLst>
      <p:ext uri="{BB962C8B-B14F-4D97-AF65-F5344CB8AC3E}">
        <p14:creationId xmlns:p14="http://schemas.microsoft.com/office/powerpoint/2010/main" val="39028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dirty="0">
                <a:solidFill>
                  <a:schemeClr val="dk1"/>
                </a:solidFill>
                <a:latin typeface="Times New Roman"/>
                <a:ea typeface="Times New Roman"/>
                <a:cs typeface="Times New Roman"/>
                <a:sym typeface="Times New Roman"/>
              </a:rPr>
              <a:t>Solution</a:t>
            </a:r>
            <a:r>
              <a:rPr lang="en" sz="2400" b="1" i="0" u="none" strike="noStrike" cap="none" dirty="0">
                <a:solidFill>
                  <a:schemeClr val="dk1"/>
                </a:solidFill>
                <a:latin typeface="Times New Roman"/>
                <a:ea typeface="Times New Roman"/>
                <a:cs typeface="Times New Roman"/>
                <a:sym typeface="Times New Roman"/>
              </a:rPr>
              <a:t> # 5</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pic>
        <p:nvPicPr>
          <p:cNvPr id="7" name="Picture 6"/>
          <p:cNvPicPr>
            <a:picLocks noChangeAspect="1"/>
          </p:cNvPicPr>
          <p:nvPr/>
        </p:nvPicPr>
        <p:blipFill>
          <a:blip r:embed="rId3"/>
          <a:stretch>
            <a:fillRect/>
          </a:stretch>
        </p:blipFill>
        <p:spPr>
          <a:xfrm>
            <a:off x="3996647" y="2402678"/>
            <a:ext cx="1985854" cy="2251206"/>
          </a:xfrm>
          <a:prstGeom prst="rect">
            <a:avLst/>
          </a:prstGeom>
        </p:spPr>
      </p:pic>
      <p:grpSp>
        <p:nvGrpSpPr>
          <p:cNvPr id="12" name="Group 11"/>
          <p:cNvGrpSpPr/>
          <p:nvPr/>
        </p:nvGrpSpPr>
        <p:grpSpPr>
          <a:xfrm>
            <a:off x="244578" y="1741979"/>
            <a:ext cx="3156441" cy="635751"/>
            <a:chOff x="74981" y="1741979"/>
            <a:chExt cx="3156441" cy="635751"/>
          </a:xfrm>
        </p:grpSpPr>
        <mc:AlternateContent xmlns:mc="http://schemas.openxmlformats.org/markup-compatibility/2006" xmlns:a14="http://schemas.microsoft.com/office/drawing/2010/main">
          <mc:Choice Requires="a14">
            <p:sp>
              <p:nvSpPr>
                <p:cNvPr id="10" name="TextBox 9"/>
                <p:cNvSpPr txBox="1"/>
                <p:nvPr/>
              </p:nvSpPr>
              <p:spPr>
                <a:xfrm>
                  <a:off x="74981" y="1741979"/>
                  <a:ext cx="3156441" cy="635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𝐷</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2</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13</m:t>
                                </m:r>
                              </m:e>
                            </m:rad>
                          </m:den>
                        </m:f>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𝐷𝐹</m:t>
                            </m:r>
                          </m:sub>
                        </m:sSub>
                        <m:r>
                          <a:rPr lang="en-IN" sz="2000" b="0" i="1" smtClean="0">
                            <a:latin typeface="Cambria Math" panose="02040503050406030204" pitchFamily="18" charset="0"/>
                          </a:rPr>
                          <m:t>=−24 </m:t>
                        </m:r>
                        <m:r>
                          <m:rPr>
                            <m:sty m:val="p"/>
                          </m:rPr>
                          <a:rPr lang="en-IN" sz="2000" b="0" i="0" smtClean="0">
                            <a:latin typeface="Cambria Math" panose="02040503050406030204" pitchFamily="18" charset="0"/>
                          </a:rPr>
                          <m:t>kN</m:t>
                        </m:r>
                        <m:r>
                          <a:rPr lang="en-IN" sz="2000" b="0" i="0" smtClean="0">
                            <a:latin typeface="Cambria Math" panose="02040503050406030204" pitchFamily="18" charset="0"/>
                          </a:rPr>
                          <m:t>,       </m:t>
                        </m:r>
                      </m:oMath>
                    </m:oMathPara>
                  </a14:m>
                  <a:endParaRPr lang="en-IN"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4981" y="1741979"/>
                  <a:ext cx="3156441" cy="635751"/>
                </a:xfrm>
                <a:prstGeom prst="rect">
                  <a:avLst/>
                </a:prstGeom>
                <a:blipFill rotWithShape="0">
                  <a:blip r:embed="rId4"/>
                  <a:stretch>
                    <a:fillRect/>
                  </a:stretch>
                </a:blipFill>
              </p:spPr>
              <p:txBody>
                <a:bodyPr/>
                <a:lstStyle/>
                <a:p>
                  <a:r>
                    <a:rPr lang="en-IN">
                      <a:noFill/>
                    </a:rPr>
                    <a:t> </a:t>
                  </a:r>
                </a:p>
              </p:txBody>
            </p:sp>
          </mc:Fallback>
        </mc:AlternateContent>
        <p:sp>
          <p:nvSpPr>
            <p:cNvPr id="22" name="Rectangle 21"/>
            <p:cNvSpPr/>
            <p:nvPr/>
          </p:nvSpPr>
          <p:spPr>
            <a:xfrm>
              <a:off x="2053215" y="1886813"/>
              <a:ext cx="1008726"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sp>
        <p:nvSpPr>
          <p:cNvPr id="8" name="TextBox 7"/>
          <p:cNvSpPr txBox="1"/>
          <p:nvPr/>
        </p:nvSpPr>
        <p:spPr>
          <a:xfrm>
            <a:off x="324100" y="974717"/>
            <a:ext cx="383317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DF is a two force member.</a:t>
            </a:r>
          </a:p>
        </p:txBody>
      </p:sp>
      <p:grpSp>
        <p:nvGrpSpPr>
          <p:cNvPr id="13" name="Group 12"/>
          <p:cNvGrpSpPr/>
          <p:nvPr/>
        </p:nvGrpSpPr>
        <p:grpSpPr>
          <a:xfrm>
            <a:off x="244578" y="2744882"/>
            <a:ext cx="2986960" cy="943528"/>
            <a:chOff x="244578" y="2744882"/>
            <a:chExt cx="2986960" cy="943528"/>
          </a:xfrm>
        </p:grpSpPr>
        <p:sp>
          <p:nvSpPr>
            <p:cNvPr id="23" name="Rectangle 22"/>
            <p:cNvSpPr/>
            <p:nvPr/>
          </p:nvSpPr>
          <p:spPr>
            <a:xfrm>
              <a:off x="2324287" y="2870564"/>
              <a:ext cx="907251"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mc:AlternateContent xmlns:mc="http://schemas.openxmlformats.org/markup-compatibility/2006" xmlns:a14="http://schemas.microsoft.com/office/drawing/2010/main">
          <mc:Choice Requires="a14">
            <p:sp>
              <p:nvSpPr>
                <p:cNvPr id="9" name="TextBox 8"/>
                <p:cNvSpPr txBox="1"/>
                <p:nvPr/>
              </p:nvSpPr>
              <p:spPr>
                <a:xfrm>
                  <a:off x="244578" y="2744882"/>
                  <a:ext cx="2817246" cy="943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𝐷</m:t>
                            </m:r>
                          </m:e>
                          <m:sub>
                            <m:r>
                              <a:rPr lang="en-IN" sz="2000" i="1">
                                <a:latin typeface="Cambria Math" panose="02040503050406030204" pitchFamily="18" charset="0"/>
                              </a:rPr>
                              <m:t>𝑦</m:t>
                            </m:r>
                          </m:sub>
                        </m:sSub>
                        <m:r>
                          <a:rPr lang="en-IN" sz="200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3</m:t>
                            </m:r>
                          </m:num>
                          <m:den>
                            <m:rad>
                              <m:radPr>
                                <m:degHide m:val="on"/>
                                <m:ctrlPr>
                                  <a:rPr lang="en-IN" sz="2000" i="1">
                                    <a:latin typeface="Cambria Math" panose="02040503050406030204" pitchFamily="18" charset="0"/>
                                  </a:rPr>
                                </m:ctrlPr>
                              </m:radPr>
                              <m:deg/>
                              <m:e>
                                <m:r>
                                  <a:rPr lang="en-IN" sz="2000" i="1">
                                    <a:latin typeface="Cambria Math" panose="02040503050406030204" pitchFamily="18" charset="0"/>
                                  </a:rPr>
                                  <m:t>13</m:t>
                                </m:r>
                              </m:e>
                            </m:rad>
                          </m:den>
                        </m:f>
                        <m:sSub>
                          <m:sSubPr>
                            <m:ctrlPr>
                              <a:rPr lang="en-IN" sz="2000" i="1">
                                <a:latin typeface="Cambria Math" panose="02040503050406030204" pitchFamily="18" charset="0"/>
                              </a:rPr>
                            </m:ctrlPr>
                          </m:sSubPr>
                          <m:e>
                            <m:r>
                              <a:rPr lang="en-IN" sz="2000" i="1">
                                <a:latin typeface="Cambria Math" panose="02040503050406030204" pitchFamily="18" charset="0"/>
                              </a:rPr>
                              <m:t>𝐹</m:t>
                            </m:r>
                          </m:e>
                          <m:sub>
                            <m:r>
                              <a:rPr lang="en-IN" sz="2000" i="1">
                                <a:latin typeface="Cambria Math" panose="02040503050406030204" pitchFamily="18" charset="0"/>
                              </a:rPr>
                              <m:t>𝐷𝐹</m:t>
                            </m:r>
                          </m:sub>
                        </m:sSub>
                        <m:r>
                          <a:rPr lang="en-IN" sz="2000" i="1">
                            <a:latin typeface="Cambria Math" panose="02040503050406030204" pitchFamily="18" charset="0"/>
                          </a:rPr>
                          <m:t>=36 </m:t>
                        </m:r>
                        <m:r>
                          <m:rPr>
                            <m:sty m:val="p"/>
                          </m:rPr>
                          <a:rPr lang="en-IN" sz="2000">
                            <a:latin typeface="Cambria Math" panose="02040503050406030204" pitchFamily="18" charset="0"/>
                          </a:rPr>
                          <m:t>kN</m:t>
                        </m:r>
                      </m:oMath>
                    </m:oMathPara>
                  </a14:m>
                  <a:endParaRPr lang="en-IN" sz="2000" dirty="0"/>
                </a:p>
                <a:p>
                  <a:endParaRPr lang="en-IN"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44578" y="2744882"/>
                  <a:ext cx="2817246" cy="943528"/>
                </a:xfrm>
                <a:prstGeom prst="rect">
                  <a:avLst/>
                </a:prstGeom>
                <a:blipFill rotWithShape="0">
                  <a:blip r:embed="rId5"/>
                  <a:stretch>
                    <a:fillRect/>
                  </a:stretch>
                </a:blipFill>
              </p:spPr>
              <p:txBody>
                <a:bodyPr/>
                <a:lstStyle/>
                <a:p>
                  <a:r>
                    <a:rPr lang="en-IN">
                      <a:noFill/>
                    </a:rPr>
                    <a:t> </a:t>
                  </a:r>
                </a:p>
              </p:txBody>
            </p:sp>
          </mc:Fallback>
        </mc:AlternateContent>
      </p:grpSp>
      <p:pic>
        <p:nvPicPr>
          <p:cNvPr id="24" name="Picture 23"/>
          <p:cNvPicPr>
            <a:picLocks noChangeAspect="1"/>
          </p:cNvPicPr>
          <p:nvPr/>
        </p:nvPicPr>
        <p:blipFill>
          <a:blip r:embed="rId6"/>
          <a:stretch>
            <a:fillRect/>
          </a:stretch>
        </p:blipFill>
        <p:spPr>
          <a:xfrm>
            <a:off x="5480728" y="807934"/>
            <a:ext cx="2991672" cy="2408712"/>
          </a:xfrm>
          <a:prstGeom prst="rect">
            <a:avLst/>
          </a:prstGeom>
        </p:spPr>
      </p:pic>
    </p:spTree>
    <p:extLst>
      <p:ext uri="{BB962C8B-B14F-4D97-AF65-F5344CB8AC3E}">
        <p14:creationId xmlns:p14="http://schemas.microsoft.com/office/powerpoint/2010/main" val="35568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dirty="0">
                <a:solidFill>
                  <a:schemeClr val="dk1"/>
                </a:solidFill>
                <a:latin typeface="Times New Roman"/>
                <a:ea typeface="Times New Roman"/>
                <a:cs typeface="Times New Roman"/>
                <a:sym typeface="Times New Roman"/>
              </a:rPr>
              <a:t>Q</a:t>
            </a:r>
            <a:r>
              <a:rPr lang="en" sz="2400" b="1" dirty="0">
                <a:solidFill>
                  <a:schemeClr val="dk1"/>
                </a:solidFill>
                <a:latin typeface="Times New Roman"/>
                <a:ea typeface="Times New Roman"/>
                <a:cs typeface="Times New Roman"/>
                <a:sym typeface="Times New Roman"/>
              </a:rPr>
              <a:t>uestion </a:t>
            </a:r>
            <a:r>
              <a:rPr lang="en" sz="2400" b="1" i="0" u="none" strike="noStrike" cap="none" dirty="0">
                <a:solidFill>
                  <a:schemeClr val="dk1"/>
                </a:solidFill>
                <a:latin typeface="Times New Roman"/>
                <a:ea typeface="Times New Roman"/>
                <a:cs typeface="Times New Roman"/>
                <a:sym typeface="Times New Roman"/>
              </a:rPr>
              <a:t># 6</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pic>
        <p:nvPicPr>
          <p:cNvPr id="9" name="Google Shape;193;p15"/>
          <p:cNvPicPr preferRelativeResize="0"/>
          <p:nvPr/>
        </p:nvPicPr>
        <p:blipFill rotWithShape="1">
          <a:blip r:embed="rId3">
            <a:alphaModFix/>
          </a:blip>
          <a:srcRect/>
          <a:stretch/>
        </p:blipFill>
        <p:spPr>
          <a:xfrm>
            <a:off x="4398250" y="924789"/>
            <a:ext cx="4482811" cy="2983923"/>
          </a:xfrm>
          <a:prstGeom prst="rect">
            <a:avLst/>
          </a:prstGeom>
          <a:noFill/>
          <a:ln>
            <a:noFill/>
          </a:ln>
        </p:spPr>
      </p:pic>
      <p:sp>
        <p:nvSpPr>
          <p:cNvPr id="10" name="Google Shape;476;p9"/>
          <p:cNvSpPr txBox="1"/>
          <p:nvPr/>
        </p:nvSpPr>
        <p:spPr>
          <a:xfrm>
            <a:off x="295353" y="1135645"/>
            <a:ext cx="3873600" cy="1608102"/>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2000" b="0" i="0" u="none" strike="noStrike" cap="none" dirty="0">
                <a:solidFill>
                  <a:srgbClr val="2F2A2B"/>
                </a:solidFill>
                <a:latin typeface="Times New Roman"/>
                <a:ea typeface="Times New Roman"/>
                <a:cs typeface="Times New Roman"/>
                <a:sym typeface="Times New Roman"/>
              </a:rPr>
              <a:t>Members </a:t>
            </a:r>
            <a:r>
              <a:rPr lang="en-IN" sz="2000" b="0" i="1" u="none" strike="noStrike" cap="none" dirty="0">
                <a:solidFill>
                  <a:srgbClr val="2F2A2B"/>
                </a:solidFill>
                <a:latin typeface="Times New Roman"/>
                <a:ea typeface="Times New Roman"/>
                <a:cs typeface="Times New Roman"/>
                <a:sym typeface="Times New Roman"/>
              </a:rPr>
              <a:t>ACE </a:t>
            </a:r>
            <a:r>
              <a:rPr lang="en-IN" sz="2000" b="0" u="none" strike="noStrike" cap="none" dirty="0">
                <a:solidFill>
                  <a:srgbClr val="2F2A2B"/>
                </a:solidFill>
                <a:latin typeface="Times New Roman"/>
                <a:ea typeface="Times New Roman"/>
                <a:cs typeface="Times New Roman"/>
                <a:sym typeface="Times New Roman"/>
              </a:rPr>
              <a:t>and </a:t>
            </a:r>
            <a:r>
              <a:rPr lang="en-IN" sz="2000" b="0" i="1" u="none" strike="noStrike" cap="none" dirty="0">
                <a:solidFill>
                  <a:srgbClr val="2F2A2B"/>
                </a:solidFill>
                <a:latin typeface="Times New Roman"/>
                <a:ea typeface="Times New Roman"/>
                <a:cs typeface="Times New Roman"/>
                <a:sym typeface="Times New Roman"/>
              </a:rPr>
              <a:t>BCD </a:t>
            </a:r>
            <a:r>
              <a:rPr lang="en-IN" sz="2000" b="0" u="none" strike="noStrike" cap="none" dirty="0">
                <a:solidFill>
                  <a:srgbClr val="2F2A2B"/>
                </a:solidFill>
                <a:latin typeface="Times New Roman"/>
                <a:ea typeface="Times New Roman"/>
                <a:cs typeface="Times New Roman"/>
                <a:sym typeface="Times New Roman"/>
              </a:rPr>
              <a:t>are connected at </a:t>
            </a:r>
            <a:r>
              <a:rPr lang="en-IN" sz="2000" b="0" i="1" u="none" strike="noStrike" cap="none" dirty="0">
                <a:solidFill>
                  <a:srgbClr val="2F2A2B"/>
                </a:solidFill>
                <a:latin typeface="Times New Roman"/>
                <a:ea typeface="Times New Roman"/>
                <a:cs typeface="Times New Roman"/>
                <a:sym typeface="Times New Roman"/>
              </a:rPr>
              <a:t>C </a:t>
            </a:r>
            <a:r>
              <a:rPr lang="en-IN" sz="2000" b="0" u="none" strike="noStrike" cap="none" dirty="0">
                <a:solidFill>
                  <a:srgbClr val="2F2A2B"/>
                </a:solidFill>
                <a:latin typeface="Times New Roman"/>
                <a:ea typeface="Times New Roman"/>
                <a:cs typeface="Times New Roman"/>
                <a:sym typeface="Times New Roman"/>
              </a:rPr>
              <a:t>by a pin, as shown in Fig 6. Find the supporting forces at </a:t>
            </a:r>
            <a:r>
              <a:rPr lang="en-IN" sz="2000" b="0" i="1" u="none" strike="noStrike" cap="none" dirty="0">
                <a:solidFill>
                  <a:srgbClr val="2F2A2B"/>
                </a:solidFill>
                <a:latin typeface="Times New Roman"/>
                <a:ea typeface="Times New Roman"/>
                <a:cs typeface="Times New Roman"/>
                <a:sym typeface="Times New Roman"/>
              </a:rPr>
              <a:t>A </a:t>
            </a:r>
            <a:r>
              <a:rPr lang="en-IN" sz="2000" b="0" u="none" strike="noStrike" cap="none" dirty="0">
                <a:solidFill>
                  <a:srgbClr val="2F2A2B"/>
                </a:solidFill>
                <a:latin typeface="Times New Roman"/>
                <a:ea typeface="Times New Roman"/>
                <a:cs typeface="Times New Roman"/>
                <a:sym typeface="Times New Roman"/>
              </a:rPr>
              <a:t>and </a:t>
            </a:r>
            <a:r>
              <a:rPr lang="en-IN" sz="2000" i="1" dirty="0">
                <a:solidFill>
                  <a:srgbClr val="2F2A2B"/>
                </a:solidFill>
                <a:latin typeface="Times New Roman"/>
                <a:ea typeface="Times New Roman"/>
                <a:cs typeface="Times New Roman"/>
                <a:sym typeface="Times New Roman"/>
              </a:rPr>
              <a:t>B</a:t>
            </a:r>
            <a:r>
              <a:rPr lang="en-IN" sz="2000" dirty="0">
                <a:solidFill>
                  <a:srgbClr val="2F2A2B"/>
                </a:solidFill>
                <a:latin typeface="Times New Roman"/>
                <a:ea typeface="Times New Roman"/>
                <a:cs typeface="Times New Roman"/>
                <a:sym typeface="Times New Roman"/>
              </a:rPr>
              <a:t>. Note that circular cylinder attached at </a:t>
            </a:r>
            <a:r>
              <a:rPr lang="en-IN" sz="2000" i="1" dirty="0">
                <a:solidFill>
                  <a:srgbClr val="2F2A2B"/>
                </a:solidFill>
                <a:latin typeface="Times New Roman"/>
                <a:ea typeface="Times New Roman"/>
                <a:cs typeface="Times New Roman"/>
                <a:sym typeface="Times New Roman"/>
              </a:rPr>
              <a:t>D</a:t>
            </a:r>
            <a:r>
              <a:rPr lang="en-IN" sz="2000" dirty="0">
                <a:solidFill>
                  <a:srgbClr val="2F2A2B"/>
                </a:solidFill>
                <a:latin typeface="Times New Roman"/>
                <a:ea typeface="Times New Roman"/>
                <a:cs typeface="Times New Roman"/>
                <a:sym typeface="Times New Roman"/>
              </a:rPr>
              <a:t> weighs 1000 N.</a:t>
            </a:r>
            <a:endParaRPr sz="2000" b="0" i="0" u="none" strike="noStrike" cap="none" dirty="0">
              <a:solidFill>
                <a:srgbClr val="2F2A2B"/>
              </a:solidFill>
              <a:latin typeface="Times New Roman"/>
              <a:ea typeface="Times New Roman"/>
              <a:cs typeface="Times New Roman"/>
              <a:sym typeface="Times New Roman"/>
            </a:endParaRPr>
          </a:p>
        </p:txBody>
      </p:sp>
      <p:sp>
        <p:nvSpPr>
          <p:cNvPr id="11" name="Google Shape;477;p9"/>
          <p:cNvSpPr txBox="1"/>
          <p:nvPr/>
        </p:nvSpPr>
        <p:spPr>
          <a:xfrm>
            <a:off x="7378555" y="4121557"/>
            <a:ext cx="88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000000"/>
                </a:solidFill>
                <a:latin typeface="Arial"/>
                <a:ea typeface="Arial"/>
                <a:cs typeface="Arial"/>
                <a:sym typeface="Arial"/>
              </a:rPr>
              <a:t>Fig. </a:t>
            </a:r>
            <a:r>
              <a:rPr lang="en" sz="1600" dirty="0"/>
              <a:t>6</a:t>
            </a:r>
            <a:endParaRPr sz="16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06367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dirty="0">
                <a:solidFill>
                  <a:schemeClr val="dk1"/>
                </a:solidFill>
                <a:latin typeface="Times New Roman"/>
                <a:ea typeface="Times New Roman"/>
                <a:cs typeface="Times New Roman"/>
                <a:sym typeface="Times New Roman"/>
              </a:rPr>
              <a:t>Solution</a:t>
            </a:r>
            <a:r>
              <a:rPr lang="en" sz="2400" b="1" dirty="0">
                <a:solidFill>
                  <a:schemeClr val="dk1"/>
                </a:solidFill>
                <a:latin typeface="Times New Roman"/>
                <a:ea typeface="Times New Roman"/>
                <a:cs typeface="Times New Roman"/>
                <a:sym typeface="Times New Roman"/>
              </a:rPr>
              <a:t> </a:t>
            </a:r>
            <a:r>
              <a:rPr lang="en" sz="2400" b="1" i="0" u="none" strike="noStrike" cap="none" dirty="0">
                <a:solidFill>
                  <a:schemeClr val="dk1"/>
                </a:solidFill>
                <a:latin typeface="Times New Roman"/>
                <a:ea typeface="Times New Roman"/>
                <a:cs typeface="Times New Roman"/>
                <a:sym typeface="Times New Roman"/>
              </a:rPr>
              <a:t># 6</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4" name="TextBox 3"/>
          <p:cNvSpPr txBox="1"/>
          <p:nvPr/>
        </p:nvSpPr>
        <p:spPr>
          <a:xfrm>
            <a:off x="324100" y="945573"/>
            <a:ext cx="262691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FBD of system</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5074" t="30707" r="12862" b="1818"/>
          <a:stretch/>
        </p:blipFill>
        <p:spPr>
          <a:xfrm>
            <a:off x="4647057" y="945573"/>
            <a:ext cx="4053903" cy="2969306"/>
          </a:xfrm>
          <a:prstGeom prst="rect">
            <a:avLst/>
          </a:prstGeom>
        </p:spPr>
      </p:pic>
      <p:sp>
        <p:nvSpPr>
          <p:cNvPr id="10" name="TextBox 9"/>
          <p:cNvSpPr txBox="1"/>
          <p:nvPr/>
        </p:nvSpPr>
        <p:spPr>
          <a:xfrm>
            <a:off x="341523" y="1575411"/>
            <a:ext cx="4549966" cy="892552"/>
          </a:xfrm>
          <a:prstGeom prst="rect">
            <a:avLst/>
          </a:prstGeom>
          <a:noFill/>
        </p:spPr>
        <p:txBody>
          <a:bodyPr wrap="square" rtlCol="0">
            <a:spAutoFit/>
          </a:bodyPr>
          <a:lstStyle/>
          <a:p>
            <a:r>
              <a:rPr lang="en-US" sz="3200" dirty="0"/>
              <a:t>Ʃ</a:t>
            </a:r>
            <a:r>
              <a:rPr lang="en-US" sz="2000" i="1" dirty="0"/>
              <a:t>M</a:t>
            </a:r>
            <a:r>
              <a:rPr lang="en-US" sz="1100" i="1" dirty="0"/>
              <a:t>A </a:t>
            </a:r>
            <a:r>
              <a:rPr lang="en-US" sz="2000" i="1" dirty="0"/>
              <a:t>= 0;</a:t>
            </a:r>
          </a:p>
          <a:p>
            <a:r>
              <a:rPr lang="en-US" sz="2000" i="1" dirty="0"/>
              <a:t>   </a:t>
            </a:r>
            <a:r>
              <a:rPr lang="en-US" sz="2000" i="1" dirty="0" err="1"/>
              <a:t>B</a:t>
            </a:r>
            <a:r>
              <a:rPr lang="en-US" i="1" dirty="0" err="1"/>
              <a:t>x</a:t>
            </a:r>
            <a:r>
              <a:rPr lang="en-US" sz="2000" i="1" dirty="0"/>
              <a:t> </a:t>
            </a:r>
            <a:r>
              <a:rPr lang="el-GR" sz="1600" i="1" dirty="0"/>
              <a:t>Χ</a:t>
            </a:r>
            <a:r>
              <a:rPr lang="en-IN" sz="1600" i="1" dirty="0"/>
              <a:t> </a:t>
            </a:r>
            <a:r>
              <a:rPr lang="en-IN" sz="2000" i="1" dirty="0"/>
              <a:t>3 – 1000 </a:t>
            </a:r>
            <a:r>
              <a:rPr lang="el-GR" sz="1600" i="1" dirty="0"/>
              <a:t>Χ</a:t>
            </a:r>
            <a:r>
              <a:rPr lang="en-IN" sz="2000" i="1" dirty="0"/>
              <a:t> 10 - 1000 </a:t>
            </a:r>
            <a:r>
              <a:rPr lang="el-GR" sz="1600" i="1" dirty="0"/>
              <a:t>Χ</a:t>
            </a:r>
            <a:r>
              <a:rPr lang="en-IN" sz="2000" i="1" dirty="0"/>
              <a:t> 9 = 0</a:t>
            </a:r>
            <a:endParaRPr lang="en-US" dirty="0"/>
          </a:p>
        </p:txBody>
      </p:sp>
      <p:sp>
        <p:nvSpPr>
          <p:cNvPr id="11" name="TextBox 10"/>
          <p:cNvSpPr txBox="1"/>
          <p:nvPr/>
        </p:nvSpPr>
        <p:spPr>
          <a:xfrm>
            <a:off x="506776" y="2831335"/>
            <a:ext cx="2423711" cy="400110"/>
          </a:xfrm>
          <a:prstGeom prst="rect">
            <a:avLst/>
          </a:prstGeom>
          <a:noFill/>
        </p:spPr>
        <p:txBody>
          <a:bodyPr wrap="square" rtlCol="0">
            <a:spAutoFit/>
          </a:bodyPr>
          <a:lstStyle/>
          <a:p>
            <a:r>
              <a:rPr lang="en-IN" sz="2000" i="1" dirty="0" err="1"/>
              <a:t>B</a:t>
            </a:r>
            <a:r>
              <a:rPr lang="en-IN" i="1" dirty="0" err="1"/>
              <a:t>x</a:t>
            </a:r>
            <a:r>
              <a:rPr lang="en-IN" sz="2000" i="1" dirty="0"/>
              <a:t> = </a:t>
            </a:r>
            <a:r>
              <a:rPr lang="en-IN" sz="2000" dirty="0"/>
              <a:t>6333.33</a:t>
            </a:r>
            <a:r>
              <a:rPr lang="en-IN" sz="2000" i="1" dirty="0"/>
              <a:t> </a:t>
            </a:r>
            <a:r>
              <a:rPr lang="en-IN" sz="2000" dirty="0"/>
              <a:t>N</a:t>
            </a:r>
            <a:endParaRPr lang="en-US" sz="1800" i="1" dirty="0"/>
          </a:p>
        </p:txBody>
      </p:sp>
      <p:cxnSp>
        <p:nvCxnSpPr>
          <p:cNvPr id="9" name="Straight Arrow Connector 8"/>
          <p:cNvCxnSpPr/>
          <p:nvPr/>
        </p:nvCxnSpPr>
        <p:spPr>
          <a:xfrm rot="5400000">
            <a:off x="7397827" y="3530906"/>
            <a:ext cx="8703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89773" y="3966072"/>
            <a:ext cx="771181" cy="261610"/>
          </a:xfrm>
          <a:prstGeom prst="rect">
            <a:avLst/>
          </a:prstGeom>
          <a:noFill/>
        </p:spPr>
        <p:txBody>
          <a:bodyPr wrap="square" rtlCol="0">
            <a:spAutoFit/>
          </a:bodyPr>
          <a:lstStyle/>
          <a:p>
            <a:r>
              <a:rPr lang="en-IN" sz="1100" dirty="0"/>
              <a:t>1000N</a:t>
            </a:r>
            <a:endParaRPr lang="en-US" dirty="0"/>
          </a:p>
        </p:txBody>
      </p:sp>
    </p:spTree>
    <p:extLst>
      <p:ext uri="{BB962C8B-B14F-4D97-AF65-F5344CB8AC3E}">
        <p14:creationId xmlns:p14="http://schemas.microsoft.com/office/powerpoint/2010/main" val="39149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dirty="0">
                <a:solidFill>
                  <a:schemeClr val="dk1"/>
                </a:solidFill>
                <a:latin typeface="Times New Roman"/>
                <a:ea typeface="Times New Roman"/>
                <a:cs typeface="Times New Roman"/>
                <a:sym typeface="Times New Roman"/>
              </a:rPr>
              <a:t>Solution</a:t>
            </a:r>
            <a:r>
              <a:rPr lang="en" sz="2400" b="1" dirty="0">
                <a:solidFill>
                  <a:schemeClr val="dk1"/>
                </a:solidFill>
                <a:latin typeface="Times New Roman"/>
                <a:ea typeface="Times New Roman"/>
                <a:cs typeface="Times New Roman"/>
                <a:sym typeface="Times New Roman"/>
              </a:rPr>
              <a:t> </a:t>
            </a:r>
            <a:r>
              <a:rPr lang="en" sz="2400" b="1" i="0" u="none" strike="noStrike" cap="none" dirty="0">
                <a:solidFill>
                  <a:schemeClr val="dk1"/>
                </a:solidFill>
                <a:latin typeface="Times New Roman"/>
                <a:ea typeface="Times New Roman"/>
                <a:cs typeface="Times New Roman"/>
                <a:sym typeface="Times New Roman"/>
              </a:rPr>
              <a:t># 6</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mc:AlternateContent xmlns:mc="http://schemas.openxmlformats.org/markup-compatibility/2006" xmlns:a14="http://schemas.microsoft.com/office/drawing/2010/main">
        <mc:Choice Requires="a14">
          <p:sp>
            <p:nvSpPr>
              <p:cNvPr id="8" name="TextBox 7"/>
              <p:cNvSpPr txBox="1"/>
              <p:nvPr/>
            </p:nvSpPr>
            <p:spPr>
              <a:xfrm>
                <a:off x="295353" y="1184385"/>
                <a:ext cx="2898742"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𝐹</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=0;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𝐴</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=0</m:t>
                          </m:r>
                        </m:e>
                      </m:nary>
                    </m:oMath>
                  </m:oMathPara>
                </a14:m>
                <a:endParaRPr lang="en-I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295353" y="1184385"/>
                <a:ext cx="2898742" cy="745332"/>
              </a:xfrm>
              <a:prstGeom prst="rect">
                <a:avLst/>
              </a:prstGeom>
              <a:blipFill rotWithShape="0">
                <a:blip r:embed="rId3"/>
                <a:stretch>
                  <a:fillRect/>
                </a:stretch>
              </a:blipFill>
            </p:spPr>
            <p:txBody>
              <a:bodyPr/>
              <a:lstStyle/>
              <a:p>
                <a:r>
                  <a:rPr lang="en-IN">
                    <a:noFill/>
                  </a:rPr>
                  <a:t> </a:t>
                </a:r>
              </a:p>
            </p:txBody>
          </p:sp>
        </mc:Fallback>
      </mc:AlternateContent>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15074" t="30707" r="12862" b="1818"/>
          <a:stretch/>
        </p:blipFill>
        <p:spPr>
          <a:xfrm>
            <a:off x="4136838" y="807142"/>
            <a:ext cx="4582205" cy="3356264"/>
          </a:xfrm>
          <a:prstGeom prst="rect">
            <a:avLst/>
          </a:prstGeom>
        </p:spPr>
      </p:pic>
      <p:sp>
        <p:nvSpPr>
          <p:cNvPr id="10" name="TextBox 9"/>
          <p:cNvSpPr txBox="1"/>
          <p:nvPr/>
        </p:nvSpPr>
        <p:spPr>
          <a:xfrm>
            <a:off x="396607" y="2049137"/>
            <a:ext cx="2721166" cy="369332"/>
          </a:xfrm>
          <a:prstGeom prst="rect">
            <a:avLst/>
          </a:prstGeom>
          <a:noFill/>
        </p:spPr>
        <p:txBody>
          <a:bodyPr wrap="square" rtlCol="0">
            <a:spAutoFit/>
          </a:bodyPr>
          <a:lstStyle/>
          <a:p>
            <a:r>
              <a:rPr lang="en-IN" sz="1800" i="1" dirty="0" err="1"/>
              <a:t>A</a:t>
            </a:r>
            <a:r>
              <a:rPr lang="en-IN" i="1" dirty="0" err="1"/>
              <a:t>x</a:t>
            </a:r>
            <a:r>
              <a:rPr lang="en-IN" sz="1800" i="1" dirty="0"/>
              <a:t> = -</a:t>
            </a:r>
            <a:r>
              <a:rPr lang="en-IN" sz="1800" dirty="0"/>
              <a:t>6333.33</a:t>
            </a:r>
            <a:r>
              <a:rPr lang="en-IN" sz="1800" i="1" dirty="0"/>
              <a:t> N</a:t>
            </a:r>
            <a:endParaRPr lang="en-US" sz="1800" i="1" dirty="0"/>
          </a:p>
        </p:txBody>
      </p:sp>
      <p:sp>
        <p:nvSpPr>
          <p:cNvPr id="12" name="TextBox 11"/>
          <p:cNvSpPr txBox="1"/>
          <p:nvPr/>
        </p:nvSpPr>
        <p:spPr>
          <a:xfrm>
            <a:off x="341523" y="3249976"/>
            <a:ext cx="4594033" cy="523220"/>
          </a:xfrm>
          <a:prstGeom prst="rect">
            <a:avLst/>
          </a:prstGeom>
          <a:noFill/>
        </p:spPr>
        <p:txBody>
          <a:bodyPr wrap="square" rtlCol="0">
            <a:spAutoFit/>
          </a:bodyPr>
          <a:lstStyle/>
          <a:p>
            <a:r>
              <a:rPr lang="en-US" sz="2800" dirty="0"/>
              <a:t>Ʃ</a:t>
            </a:r>
            <a:r>
              <a:rPr lang="en-US" sz="2000" dirty="0"/>
              <a:t> </a:t>
            </a:r>
            <a:r>
              <a:rPr lang="en-US" sz="2000" i="1" dirty="0" err="1"/>
              <a:t>F</a:t>
            </a:r>
            <a:r>
              <a:rPr lang="en-US" i="1" dirty="0" err="1"/>
              <a:t>y</a:t>
            </a:r>
            <a:r>
              <a:rPr lang="en-US" sz="2000" i="1" dirty="0"/>
              <a:t> = </a:t>
            </a:r>
            <a:r>
              <a:rPr lang="en-US" sz="2000" dirty="0"/>
              <a:t>0; </a:t>
            </a:r>
            <a:r>
              <a:rPr lang="en-US" sz="2000" i="1" dirty="0"/>
              <a:t>A</a:t>
            </a:r>
            <a:r>
              <a:rPr lang="en-US" dirty="0"/>
              <a:t>y</a:t>
            </a:r>
            <a:r>
              <a:rPr lang="en-US" sz="2000" dirty="0"/>
              <a:t> + </a:t>
            </a:r>
            <a:r>
              <a:rPr lang="en-US" sz="2000" i="1" dirty="0"/>
              <a:t>B</a:t>
            </a:r>
            <a:r>
              <a:rPr lang="en-US" dirty="0"/>
              <a:t>y</a:t>
            </a:r>
            <a:r>
              <a:rPr lang="en-US" sz="2000" dirty="0"/>
              <a:t> – 1000 – 1000 = 0</a:t>
            </a:r>
          </a:p>
        </p:txBody>
      </p:sp>
      <p:cxnSp>
        <p:nvCxnSpPr>
          <p:cNvPr id="11" name="Straight Arrow Connector 10"/>
          <p:cNvCxnSpPr/>
          <p:nvPr/>
        </p:nvCxnSpPr>
        <p:spPr>
          <a:xfrm rot="16200000" flipH="1">
            <a:off x="7227065" y="3723701"/>
            <a:ext cx="1013552" cy="22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80453" y="4208443"/>
            <a:ext cx="1112704" cy="276999"/>
          </a:xfrm>
          <a:prstGeom prst="rect">
            <a:avLst/>
          </a:prstGeom>
          <a:noFill/>
        </p:spPr>
        <p:txBody>
          <a:bodyPr wrap="square" rtlCol="0">
            <a:spAutoFit/>
          </a:bodyPr>
          <a:lstStyle/>
          <a:p>
            <a:r>
              <a:rPr lang="en-IN" sz="1200" dirty="0"/>
              <a:t>1000N</a:t>
            </a:r>
            <a:endParaRPr lang="en-US" dirty="0"/>
          </a:p>
        </p:txBody>
      </p:sp>
    </p:spTree>
    <p:extLst>
      <p:ext uri="{BB962C8B-B14F-4D97-AF65-F5344CB8AC3E}">
        <p14:creationId xmlns:p14="http://schemas.microsoft.com/office/powerpoint/2010/main" val="363210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dirty="0">
                <a:solidFill>
                  <a:schemeClr val="dk1"/>
                </a:solidFill>
                <a:latin typeface="Times New Roman"/>
                <a:ea typeface="Times New Roman"/>
                <a:cs typeface="Times New Roman"/>
                <a:sym typeface="Times New Roman"/>
              </a:rPr>
              <a:t>Solution</a:t>
            </a:r>
            <a:r>
              <a:rPr lang="en" sz="2400" b="1" dirty="0">
                <a:solidFill>
                  <a:schemeClr val="dk1"/>
                </a:solidFill>
                <a:latin typeface="Times New Roman"/>
                <a:ea typeface="Times New Roman"/>
                <a:cs typeface="Times New Roman"/>
                <a:sym typeface="Times New Roman"/>
              </a:rPr>
              <a:t> </a:t>
            </a:r>
            <a:r>
              <a:rPr lang="en" sz="2400" b="1" i="0" u="none" strike="noStrike" cap="none" dirty="0">
                <a:solidFill>
                  <a:schemeClr val="dk1"/>
                </a:solidFill>
                <a:latin typeface="Times New Roman"/>
                <a:ea typeface="Times New Roman"/>
                <a:cs typeface="Times New Roman"/>
                <a:sym typeface="Times New Roman"/>
              </a:rPr>
              <a:t># 6</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mc:AlternateContent xmlns:mc="http://schemas.openxmlformats.org/markup-compatibility/2006" xmlns:a14="http://schemas.microsoft.com/office/drawing/2010/main">
        <mc:Choice Requires="a14">
          <p:sp>
            <p:nvSpPr>
              <p:cNvPr id="2" name="TextBox 1"/>
              <p:cNvSpPr txBox="1"/>
              <p:nvPr/>
            </p:nvSpPr>
            <p:spPr>
              <a:xfrm>
                <a:off x="324100" y="999635"/>
                <a:ext cx="7101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FBD</m:t>
                      </m:r>
                      <m:r>
                        <a:rPr lang="en-IN" sz="2000" b="0" i="0" smtClean="0">
                          <a:latin typeface="Cambria Math" panose="02040503050406030204" pitchFamily="18" charset="0"/>
                        </a:rPr>
                        <m:t> </m:t>
                      </m:r>
                      <m:r>
                        <a:rPr lang="en-IN" sz="2000" b="0" i="1" smtClean="0">
                          <a:latin typeface="Cambria Math" panose="02040503050406030204" pitchFamily="18" charset="0"/>
                        </a:rPr>
                        <m:t>𝐴𝐶𝐸</m:t>
                      </m:r>
                    </m:oMath>
                  </m:oMathPara>
                </a14:m>
                <a:endParaRPr lang="en-IN"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24100" y="999635"/>
                <a:ext cx="710198" cy="307777"/>
              </a:xfrm>
              <a:prstGeom prst="rect">
                <a:avLst/>
              </a:prstGeom>
              <a:blipFill rotWithShape="0">
                <a:blip r:embed="rId3"/>
                <a:stretch>
                  <a:fillRect l="-11966" r="-52137"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4100" y="2021339"/>
                <a:ext cx="4842031"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𝑀</m:t>
                              </m:r>
                            </m:e>
                            <m:sub>
                              <m:r>
                                <a:rPr lang="en-IN" sz="2000" b="0" i="1" smtClean="0">
                                  <a:latin typeface="Cambria Math" panose="02040503050406030204" pitchFamily="18" charset="0"/>
                                </a:rPr>
                                <m:t>𝑐</m:t>
                              </m:r>
                            </m:sub>
                          </m:sSub>
                          <m:r>
                            <a:rPr lang="en-IN" sz="2000" b="0" i="1" smtClean="0">
                              <a:latin typeface="Cambria Math" panose="02040503050406030204" pitchFamily="18" charset="0"/>
                            </a:rPr>
                            <m:t>=0;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𝐴</m:t>
                              </m:r>
                            </m:e>
                            <m:sub>
                              <m:r>
                                <a:rPr lang="en-IN" sz="2000" b="0" i="1" smtClean="0">
                                  <a:latin typeface="Cambria Math" panose="02040503050406030204" pitchFamily="18" charset="0"/>
                                </a:rPr>
                                <m:t>𝑦</m:t>
                              </m:r>
                            </m:sub>
                          </m:sSub>
                          <m:r>
                            <a:rPr lang="en-IN" sz="2000" b="0" i="1" smtClean="0">
                              <a:latin typeface="Cambria Math" panose="02040503050406030204" pitchFamily="18" charset="0"/>
                            </a:rPr>
                            <m:t>×5+</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𝐴</m:t>
                              </m:r>
                            </m:e>
                            <m:sub>
                              <m:r>
                                <a:rPr lang="en-IN" sz="2000" b="0" i="1" smtClean="0">
                                  <a:latin typeface="Cambria Math" panose="02040503050406030204" pitchFamily="18" charset="0"/>
                                </a:rPr>
                                <m:t>𝑥</m:t>
                              </m:r>
                            </m:sub>
                          </m:sSub>
                          <m:r>
                            <a:rPr lang="en-IN" sz="2000" b="0" i="1" smtClean="0">
                              <a:latin typeface="Cambria Math" panose="02040503050406030204" pitchFamily="18" charset="0"/>
                            </a:rPr>
                            <m:t>×3 −</m:t>
                          </m:r>
                          <m:r>
                            <a:rPr lang="en-IN" sz="2000" b="0" i="1" smtClean="0">
                              <a:latin typeface="Cambria Math" panose="02040503050406030204" pitchFamily="18" charset="0"/>
                            </a:rPr>
                            <m:t>𝑇</m:t>
                          </m:r>
                          <m:r>
                            <a:rPr lang="en-IN" sz="2000" b="0" i="1" smtClean="0">
                              <a:latin typeface="Cambria Math" panose="02040503050406030204" pitchFamily="18" charset="0"/>
                            </a:rPr>
                            <m:t>×3=0</m:t>
                          </m:r>
                        </m:e>
                      </m:nary>
                    </m:oMath>
                  </m:oMathPara>
                </a14:m>
                <a:endParaRPr lang="en-I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324100" y="2021339"/>
                <a:ext cx="4842031" cy="745332"/>
              </a:xfrm>
              <a:prstGeom prst="rect">
                <a:avLst/>
              </a:prstGeom>
              <a:blipFill rotWithShape="0">
                <a:blip r:embed="rId4"/>
                <a:stretch>
                  <a:fillRect/>
                </a:stretch>
              </a:blipFill>
            </p:spPr>
            <p:txBody>
              <a:bodyPr/>
              <a:lstStyle/>
              <a:p>
                <a:r>
                  <a:rPr lang="en-IN">
                    <a:noFill/>
                  </a:rPr>
                  <a:t> </a:t>
                </a:r>
              </a:p>
            </p:txBody>
          </p:sp>
        </mc:Fallback>
      </mc:AlternateContent>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17817" t="21123" r="22430" b="9785"/>
          <a:stretch/>
        </p:blipFill>
        <p:spPr>
          <a:xfrm>
            <a:off x="5370874" y="882898"/>
            <a:ext cx="3550296" cy="3246528"/>
          </a:xfrm>
          <a:prstGeom prst="rect">
            <a:avLst/>
          </a:prstGeom>
        </p:spPr>
      </p:pic>
      <p:sp>
        <p:nvSpPr>
          <p:cNvPr id="21" name="TextBox 20"/>
          <p:cNvSpPr txBox="1"/>
          <p:nvPr/>
        </p:nvSpPr>
        <p:spPr>
          <a:xfrm>
            <a:off x="295353" y="1542598"/>
            <a:ext cx="299302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Pinned connection at </a:t>
            </a:r>
            <a:r>
              <a:rPr lang="en-IN" sz="2000" i="1" dirty="0">
                <a:latin typeface="Times New Roman" panose="02020603050405020304" pitchFamily="18" charset="0"/>
                <a:cs typeface="Times New Roman" panose="02020603050405020304" pitchFamily="18" charset="0"/>
              </a:rPr>
              <a:t>C</a:t>
            </a:r>
            <a:endParaRPr lang="en-I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96607" y="3084722"/>
            <a:ext cx="1828800" cy="369332"/>
          </a:xfrm>
          <a:prstGeom prst="rect">
            <a:avLst/>
          </a:prstGeom>
          <a:noFill/>
        </p:spPr>
        <p:txBody>
          <a:bodyPr wrap="square" rtlCol="0">
            <a:spAutoFit/>
          </a:bodyPr>
          <a:lstStyle/>
          <a:p>
            <a:r>
              <a:rPr lang="en-IN" sz="1800" i="1" dirty="0"/>
              <a:t>A</a:t>
            </a:r>
            <a:r>
              <a:rPr lang="en-IN" i="1" dirty="0"/>
              <a:t>y</a:t>
            </a:r>
            <a:r>
              <a:rPr lang="en-IN" sz="1800" i="1" dirty="0"/>
              <a:t> = </a:t>
            </a:r>
            <a:r>
              <a:rPr lang="en-IN" sz="1800" dirty="0"/>
              <a:t>4400</a:t>
            </a:r>
            <a:r>
              <a:rPr lang="en-IN" sz="1800" i="1" dirty="0"/>
              <a:t> </a:t>
            </a:r>
            <a:r>
              <a:rPr lang="en-IN" sz="1800" dirty="0"/>
              <a:t>N</a:t>
            </a:r>
            <a:endParaRPr lang="en-US" sz="1800" i="1" dirty="0"/>
          </a:p>
        </p:txBody>
      </p:sp>
    </p:spTree>
    <p:extLst>
      <p:ext uri="{BB962C8B-B14F-4D97-AF65-F5344CB8AC3E}">
        <p14:creationId xmlns:p14="http://schemas.microsoft.com/office/powerpoint/2010/main" val="58143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743" y="990771"/>
            <a:ext cx="1805554" cy="1903683"/>
          </a:xfrm>
          <a:prstGeom prst="rect">
            <a:avLst/>
          </a:prstGeom>
        </p:spPr>
      </p:pic>
      <p:sp>
        <p:nvSpPr>
          <p:cNvPr id="160" name="Google Shape;160;p3"/>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1</a:t>
            </a:r>
            <a:endParaRPr sz="1100" b="0" i="0" u="none" strike="noStrike" cap="none">
              <a:solidFill>
                <a:srgbClr val="000000"/>
              </a:solidFill>
              <a:latin typeface="Arial"/>
              <a:ea typeface="Arial"/>
              <a:cs typeface="Arial"/>
              <a:sym typeface="Arial"/>
            </a:endParaRPr>
          </a:p>
        </p:txBody>
      </p:sp>
      <p:cxnSp>
        <p:nvCxnSpPr>
          <p:cNvPr id="161" name="Google Shape;161;p3"/>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grpSp>
        <p:nvGrpSpPr>
          <p:cNvPr id="163" name="Google Shape;163;p3"/>
          <p:cNvGrpSpPr/>
          <p:nvPr/>
        </p:nvGrpSpPr>
        <p:grpSpPr>
          <a:xfrm>
            <a:off x="6173366" y="2715700"/>
            <a:ext cx="914952" cy="1117748"/>
            <a:chOff x="898437" y="3015389"/>
            <a:chExt cx="914952" cy="1117748"/>
          </a:xfrm>
        </p:grpSpPr>
        <p:cxnSp>
          <p:nvCxnSpPr>
            <p:cNvPr id="164" name="Google Shape;164;p3"/>
            <p:cNvCxnSpPr/>
            <p:nvPr/>
          </p:nvCxnSpPr>
          <p:spPr>
            <a:xfrm>
              <a:off x="1187747" y="3015389"/>
              <a:ext cx="15403" cy="714311"/>
            </a:xfrm>
            <a:prstGeom prst="straightConnector1">
              <a:avLst/>
            </a:prstGeom>
            <a:noFill/>
            <a:ln w="28575" cap="flat" cmpd="sng">
              <a:solidFill>
                <a:srgbClr val="212121"/>
              </a:solidFill>
              <a:prstDash val="solid"/>
              <a:round/>
              <a:headEnd type="none" w="sm" len="sm"/>
              <a:tailEnd type="triangle" w="med" len="med"/>
            </a:ln>
          </p:spPr>
        </p:cxnSp>
        <p:sp>
          <p:nvSpPr>
            <p:cNvPr id="165" name="Google Shape;165;p3"/>
            <p:cNvSpPr txBox="1"/>
            <p:nvPr/>
          </p:nvSpPr>
          <p:spPr>
            <a:xfrm>
              <a:off x="898437" y="3640725"/>
              <a:ext cx="914952"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dirty="0">
                  <a:latin typeface="Times New Roman" panose="02020603050405020304" pitchFamily="18" charset="0"/>
                  <a:cs typeface="Times New Roman" panose="02020603050405020304" pitchFamily="18" charset="0"/>
                </a:rPr>
                <a:t>250</a:t>
              </a:r>
              <a:r>
                <a:rPr lang="en" sz="2000" i="1" dirty="0">
                  <a:latin typeface="Times New Roman" panose="02020603050405020304" pitchFamily="18" charset="0"/>
                  <a:cs typeface="Times New Roman" panose="02020603050405020304" pitchFamily="18" charset="0"/>
                </a:rPr>
                <a:t>g</a:t>
              </a:r>
              <a:endParaRPr sz="2000" b="0" i="1"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166" name="Google Shape;166;p3"/>
          <p:cNvGrpSpPr/>
          <p:nvPr/>
        </p:nvGrpSpPr>
        <p:grpSpPr>
          <a:xfrm>
            <a:off x="7372725" y="1644420"/>
            <a:ext cx="1504050" cy="492412"/>
            <a:chOff x="2255925" y="1586600"/>
            <a:chExt cx="1504050" cy="492412"/>
          </a:xfrm>
        </p:grpSpPr>
        <p:cxnSp>
          <p:nvCxnSpPr>
            <p:cNvPr id="167" name="Google Shape;167;p3"/>
            <p:cNvCxnSpPr/>
            <p:nvPr/>
          </p:nvCxnSpPr>
          <p:spPr>
            <a:xfrm>
              <a:off x="2255925" y="1834825"/>
              <a:ext cx="802200" cy="0"/>
            </a:xfrm>
            <a:prstGeom prst="straightConnector1">
              <a:avLst/>
            </a:prstGeom>
            <a:noFill/>
            <a:ln w="28575" cap="flat" cmpd="sng">
              <a:solidFill>
                <a:srgbClr val="FF0000"/>
              </a:solidFill>
              <a:prstDash val="solid"/>
              <a:round/>
              <a:headEnd type="none" w="sm" len="sm"/>
              <a:tailEnd type="triangle" w="med" len="med"/>
            </a:ln>
          </p:spPr>
        </p:cxnSp>
        <p:sp>
          <p:nvSpPr>
            <p:cNvPr id="168" name="Google Shape;168;p3"/>
            <p:cNvSpPr txBox="1"/>
            <p:nvPr/>
          </p:nvSpPr>
          <p:spPr>
            <a:xfrm>
              <a:off x="2997975" y="1586600"/>
              <a:ext cx="7620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AB</a:t>
              </a:r>
              <a:endParaRPr sz="200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169" name="Google Shape;169;p3"/>
          <p:cNvGrpSpPr/>
          <p:nvPr/>
        </p:nvGrpSpPr>
        <p:grpSpPr>
          <a:xfrm>
            <a:off x="7384512" y="2196620"/>
            <a:ext cx="1343382" cy="492412"/>
            <a:chOff x="2267712" y="2235050"/>
            <a:chExt cx="1343382" cy="492412"/>
          </a:xfrm>
        </p:grpSpPr>
        <p:cxnSp>
          <p:nvCxnSpPr>
            <p:cNvPr id="170" name="Google Shape;170;p3"/>
            <p:cNvCxnSpPr/>
            <p:nvPr/>
          </p:nvCxnSpPr>
          <p:spPr>
            <a:xfrm>
              <a:off x="2267712" y="2450592"/>
              <a:ext cx="447000" cy="0"/>
            </a:xfrm>
            <a:prstGeom prst="straightConnector1">
              <a:avLst/>
            </a:prstGeom>
            <a:noFill/>
            <a:ln w="28575" cap="flat" cmpd="sng">
              <a:solidFill>
                <a:srgbClr val="FF0000"/>
              </a:solidFill>
              <a:prstDash val="solid"/>
              <a:round/>
              <a:headEnd type="none" w="sm" len="sm"/>
              <a:tailEnd type="triangle" w="med" len="med"/>
            </a:ln>
          </p:spPr>
        </p:cxnSp>
        <p:sp>
          <p:nvSpPr>
            <p:cNvPr id="171" name="Google Shape;171;p3"/>
            <p:cNvSpPr txBox="1"/>
            <p:nvPr/>
          </p:nvSpPr>
          <p:spPr>
            <a:xfrm>
              <a:off x="2638494" y="2235050"/>
              <a:ext cx="9726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172" name="Google Shape;172;p3"/>
          <p:cNvGrpSpPr/>
          <p:nvPr/>
        </p:nvGrpSpPr>
        <p:grpSpPr>
          <a:xfrm>
            <a:off x="7372725" y="1789519"/>
            <a:ext cx="546300" cy="621625"/>
            <a:chOff x="2255925" y="1834825"/>
            <a:chExt cx="546300" cy="621625"/>
          </a:xfrm>
        </p:grpSpPr>
        <p:cxnSp>
          <p:nvCxnSpPr>
            <p:cNvPr id="173" name="Google Shape;173;p3"/>
            <p:cNvCxnSpPr/>
            <p:nvPr/>
          </p:nvCxnSpPr>
          <p:spPr>
            <a:xfrm rot="10800000" flipH="1">
              <a:off x="2276856" y="1995350"/>
              <a:ext cx="9900" cy="461100"/>
            </a:xfrm>
            <a:prstGeom prst="straightConnector1">
              <a:avLst/>
            </a:prstGeom>
            <a:noFill/>
            <a:ln w="28575" cap="flat" cmpd="sng">
              <a:solidFill>
                <a:srgbClr val="FF0000"/>
              </a:solidFill>
              <a:prstDash val="solid"/>
              <a:round/>
              <a:headEnd type="none" w="sm" len="sm"/>
              <a:tailEnd type="triangle" w="med" len="med"/>
            </a:ln>
          </p:spPr>
        </p:cxnSp>
        <p:sp>
          <p:nvSpPr>
            <p:cNvPr id="174" name="Google Shape;174;p3"/>
            <p:cNvSpPr txBox="1"/>
            <p:nvPr/>
          </p:nvSpPr>
          <p:spPr>
            <a:xfrm>
              <a:off x="2255925" y="1834825"/>
              <a:ext cx="5463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y</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176" name="Google Shape;176;p3"/>
          <p:cNvSpPr txBox="1"/>
          <p:nvPr/>
        </p:nvSpPr>
        <p:spPr>
          <a:xfrm>
            <a:off x="141000" y="743500"/>
            <a:ext cx="7107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mc:AlternateContent xmlns:mc="http://schemas.openxmlformats.org/markup-compatibility/2006" xmlns:a14="http://schemas.microsoft.com/office/drawing/2010/main">
        <mc:Choice Requires="a14">
          <p:sp>
            <p:nvSpPr>
              <p:cNvPr id="2" name="TextBox 1"/>
              <p:cNvSpPr txBox="1"/>
              <p:nvPr/>
            </p:nvSpPr>
            <p:spPr>
              <a:xfrm>
                <a:off x="601210" y="3352457"/>
                <a:ext cx="292163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250</m:t>
                      </m:r>
                      <m:r>
                        <a:rPr lang="en-US" sz="2000" b="0" i="1" smtClean="0">
                          <a:latin typeface="Cambria Math" panose="02040503050406030204" pitchFamily="18" charset="0"/>
                          <a:cs typeface="Times New Roman" panose="02020603050405020304" pitchFamily="18" charset="0"/>
                        </a:rPr>
                        <m:t>𝑔</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0.8</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𝐹</m:t>
                          </m:r>
                        </m:e>
                        <m:sub>
                          <m:r>
                            <a:rPr lang="en-US" sz="2000" b="0" i="1" smtClean="0">
                              <a:latin typeface="Cambria Math" panose="02040503050406030204" pitchFamily="18" charset="0"/>
                              <a:cs typeface="Times New Roman" panose="02020603050405020304" pitchFamily="18" charset="0"/>
                            </a:rPr>
                            <m:t>𝐴𝐵</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0.5</m:t>
                          </m:r>
                        </m:e>
                      </m:d>
                      <m:r>
                        <a:rPr lang="en-US" sz="2000" b="0" i="1" smtClean="0">
                          <a:latin typeface="Cambria Math" panose="02040503050406030204" pitchFamily="18" charset="0"/>
                          <a:cs typeface="Times New Roman" panose="02020603050405020304" pitchFamily="18" charset="0"/>
                        </a:rPr>
                        <m:t>=0</m:t>
                      </m:r>
                    </m:oMath>
                  </m:oMathPara>
                </a14:m>
                <a:endParaRPr lang="en-IN" sz="2000" i="1"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01210" y="3352457"/>
                <a:ext cx="2921634" cy="307777"/>
              </a:xfrm>
              <a:prstGeom prst="rect">
                <a:avLst/>
              </a:prstGeom>
              <a:blipFill>
                <a:blip r:embed="rId4"/>
                <a:stretch>
                  <a:fillRect l="-2714" r="-1461" b="-3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28558" y="2556321"/>
                <a:ext cx="1433469"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𝐷</m:t>
                              </m:r>
                            </m:sub>
                          </m:sSub>
                          <m:r>
                            <a:rPr lang="en-US" sz="2000" b="0" i="1" smtClean="0">
                              <a:latin typeface="Cambria Math" panose="02040503050406030204" pitchFamily="18" charset="0"/>
                            </a:rPr>
                            <m:t>=0 :</m:t>
                          </m:r>
                        </m:e>
                      </m:nary>
                    </m:oMath>
                  </m:oMathPara>
                </a14:m>
                <a:endParaRPr lang="en-I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28558" y="2556321"/>
                <a:ext cx="1433469" cy="745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28558" y="3869937"/>
                <a:ext cx="16267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𝐴𝐵</m:t>
                          </m:r>
                        </m:sub>
                      </m:sSub>
                      <m:r>
                        <a:rPr lang="en-US" sz="2000" b="0" i="1" smtClean="0">
                          <a:latin typeface="Cambria Math" panose="02040503050406030204" pitchFamily="18" charset="0"/>
                        </a:rPr>
                        <m:t>=400</m:t>
                      </m:r>
                      <m:r>
                        <a:rPr lang="en-US" sz="2000" b="0" i="1" smtClean="0">
                          <a:latin typeface="Cambria Math" panose="02040503050406030204" pitchFamily="18" charset="0"/>
                        </a:rPr>
                        <m:t>𝑔</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N</m:t>
                      </m:r>
                    </m:oMath>
                  </m:oMathPara>
                </a14:m>
                <a:endParaRPr lang="en-IN"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28558" y="3869937"/>
                <a:ext cx="1626727" cy="307777"/>
              </a:xfrm>
              <a:prstGeom prst="rect">
                <a:avLst/>
              </a:prstGeom>
              <a:blipFill>
                <a:blip r:embed="rId6"/>
                <a:stretch>
                  <a:fillRect l="-2247" r="-2622" b="-38000"/>
                </a:stretch>
              </a:blipFill>
            </p:spPr>
            <p:txBody>
              <a:bodyPr/>
              <a:lstStyle/>
              <a:p>
                <a:r>
                  <a:rPr lang="en-IN">
                    <a:noFill/>
                  </a:rPr>
                  <a:t> </a:t>
                </a:r>
              </a:p>
            </p:txBody>
          </p:sp>
        </mc:Fallback>
      </mc:AlternateContent>
      <p:sp>
        <p:nvSpPr>
          <p:cNvPr id="28" name="Google Shape;335;p7"/>
          <p:cNvSpPr txBox="1"/>
          <p:nvPr/>
        </p:nvSpPr>
        <p:spPr>
          <a:xfrm>
            <a:off x="628559" y="748680"/>
            <a:ext cx="4895941"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We know that if a system is in equilibrium, then any part of it will also be in equilibrium.</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9" name="Google Shape;335;p7"/>
          <p:cNvSpPr txBox="1"/>
          <p:nvPr/>
        </p:nvSpPr>
        <p:spPr>
          <a:xfrm>
            <a:off x="601210" y="1743500"/>
            <a:ext cx="4895941"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Also, the line of action of </a:t>
            </a:r>
            <a:r>
              <a:rPr lang="en" sz="2000" i="1" dirty="0">
                <a:latin typeface="Times New Roman" panose="02020603050405020304" pitchFamily="18" charset="0"/>
                <a:ea typeface="Calibri"/>
                <a:cs typeface="Times New Roman" panose="02020603050405020304" pitchFamily="18" charset="0"/>
                <a:sym typeface="Calibri"/>
              </a:rPr>
              <a:t>F</a:t>
            </a:r>
            <a:r>
              <a:rPr lang="en" sz="2000" i="1" baseline="-25000" dirty="0">
                <a:latin typeface="Times New Roman" panose="02020603050405020304" pitchFamily="18" charset="0"/>
                <a:ea typeface="Calibri"/>
                <a:cs typeface="Times New Roman" panose="02020603050405020304" pitchFamily="18" charset="0"/>
                <a:sym typeface="Calibri"/>
              </a:rPr>
              <a:t>AB</a:t>
            </a:r>
            <a:r>
              <a:rPr lang="en" sz="2000" baseline="-25000" dirty="0">
                <a:latin typeface="Times New Roman" panose="02020603050405020304" pitchFamily="18" charset="0"/>
                <a:ea typeface="Calibri"/>
                <a:cs typeface="Times New Roman" panose="02020603050405020304" pitchFamily="18" charset="0"/>
                <a:sym typeface="Calibri"/>
              </a:rPr>
              <a:t> </a:t>
            </a:r>
            <a:r>
              <a:rPr lang="en" sz="2000" dirty="0">
                <a:latin typeface="Times New Roman" panose="02020603050405020304" pitchFamily="18" charset="0"/>
                <a:ea typeface="Calibri"/>
                <a:cs typeface="Times New Roman" panose="02020603050405020304" pitchFamily="18" charset="0"/>
                <a:sym typeface="Calibri"/>
              </a:rPr>
              <a:t>is known, since it is a two force member.</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5" name="Google Shape;335;p7"/>
          <p:cNvSpPr txBox="1"/>
          <p:nvPr/>
        </p:nvSpPr>
        <p:spPr>
          <a:xfrm>
            <a:off x="4493718" y="3760654"/>
            <a:ext cx="4895941" cy="492412"/>
          </a:xfrm>
          <a:prstGeom prst="rect">
            <a:avLst/>
          </a:prstGeom>
          <a:noFill/>
          <a:ln>
            <a:noFill/>
          </a:ln>
        </p:spPr>
        <p:txBody>
          <a:bodyPr spcFirstLastPara="1" wrap="square" lIns="91425" tIns="91425" rIns="91425" bIns="91425" anchor="t" anchorCtr="0">
            <a:spAutoFit/>
          </a:bodyPr>
          <a:lstStyle/>
          <a:p>
            <a:pPr lvl="0">
              <a:buSzPts val="1800"/>
            </a:pPr>
            <a:r>
              <a:rPr lang="en" sz="2000" dirty="0">
                <a:latin typeface="Times New Roman" panose="02020603050405020304" pitchFamily="18" charset="0"/>
                <a:ea typeface="Calibri"/>
                <a:cs typeface="Times New Roman" panose="02020603050405020304" pitchFamily="18" charset="0"/>
                <a:sym typeface="Calibri"/>
              </a:rPr>
              <a:t>FBD of </a:t>
            </a:r>
            <a:r>
              <a:rPr lang="en" sz="2000" dirty="0">
                <a:solidFill>
                  <a:srgbClr val="2F2A2B"/>
                </a:solidFill>
                <a:latin typeface="Times New Roman"/>
                <a:ea typeface="Times New Roman"/>
                <a:cs typeface="Times New Roman"/>
                <a:sym typeface="Times New Roman"/>
              </a:rPr>
              <a:t>bucket of the front-end loader</a:t>
            </a:r>
            <a:r>
              <a:rPr lang="en" sz="2000" dirty="0">
                <a:latin typeface="Times New Roman" panose="02020603050405020304" pitchFamily="18" charset="0"/>
                <a:ea typeface="Calibri"/>
                <a:cs typeface="Times New Roman" panose="02020603050405020304" pitchFamily="18" charset="0"/>
                <a:sym typeface="Calibri"/>
              </a:rPr>
              <a:t> </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fade">
                                      <p:cBhvr>
                                        <p:cTn id="17" dur="500"/>
                                        <p:tgtEl>
                                          <p:spTgt spid="1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fade">
                                      <p:cBhvr>
                                        <p:cTn id="22" dur="500"/>
                                        <p:tgtEl>
                                          <p:spTgt spid="1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fade">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6"/>
                                        </p:tgtEl>
                                        <p:attrNameLst>
                                          <p:attrName>style.visibility</p:attrName>
                                        </p:attrNameLst>
                                      </p:cBhvr>
                                      <p:to>
                                        <p:strVal val="visible"/>
                                      </p:to>
                                    </p:set>
                                    <p:animEffect transition="in" filter="fade">
                                      <p:cBhvr>
                                        <p:cTn id="32" dur="500"/>
                                        <p:tgtEl>
                                          <p:spTgt spid="1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28" grpId="0"/>
      <p:bldP spid="29"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481"/>
        <p:cNvGrpSpPr/>
        <p:nvPr/>
      </p:nvGrpSpPr>
      <p:grpSpPr>
        <a:xfrm>
          <a:off x="0" y="0"/>
          <a:ext cx="0" cy="0"/>
          <a:chOff x="0" y="0"/>
          <a:chExt cx="0" cy="0"/>
        </a:xfrm>
      </p:grpSpPr>
      <p:sp>
        <p:nvSpPr>
          <p:cNvPr id="482" name="Google Shape;482;p10"/>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dirty="0">
                <a:solidFill>
                  <a:schemeClr val="dk1"/>
                </a:solidFill>
                <a:latin typeface="Times New Roman"/>
                <a:ea typeface="Times New Roman"/>
                <a:cs typeface="Times New Roman"/>
                <a:sym typeface="Times New Roman"/>
              </a:rPr>
              <a:t>Solution</a:t>
            </a:r>
            <a:r>
              <a:rPr lang="en" sz="2400" b="1" dirty="0">
                <a:solidFill>
                  <a:schemeClr val="dk1"/>
                </a:solidFill>
                <a:latin typeface="Times New Roman"/>
                <a:ea typeface="Times New Roman"/>
                <a:cs typeface="Times New Roman"/>
                <a:sym typeface="Times New Roman"/>
              </a:rPr>
              <a:t> </a:t>
            </a:r>
            <a:r>
              <a:rPr lang="en" sz="2400" b="1" i="0" u="none" strike="noStrike" cap="none" dirty="0">
                <a:solidFill>
                  <a:schemeClr val="dk1"/>
                </a:solidFill>
                <a:latin typeface="Times New Roman"/>
                <a:ea typeface="Times New Roman"/>
                <a:cs typeface="Times New Roman"/>
                <a:sym typeface="Times New Roman"/>
              </a:rPr>
              <a:t># 6</a:t>
            </a:r>
            <a:endParaRPr sz="1100" b="0" i="0" u="none" strike="noStrike" cap="none" dirty="0">
              <a:solidFill>
                <a:srgbClr val="000000"/>
              </a:solidFill>
              <a:latin typeface="Arial"/>
              <a:ea typeface="Arial"/>
              <a:cs typeface="Arial"/>
              <a:sym typeface="Arial"/>
            </a:endParaRPr>
          </a:p>
        </p:txBody>
      </p:sp>
      <p:cxnSp>
        <p:nvCxnSpPr>
          <p:cNvPr id="483" name="Google Shape;483;p10"/>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17817" t="21123" r="22430" b="9785"/>
          <a:stretch/>
        </p:blipFill>
        <p:spPr>
          <a:xfrm>
            <a:off x="5165595" y="949228"/>
            <a:ext cx="3550296" cy="3246528"/>
          </a:xfrm>
          <a:prstGeom prst="rect">
            <a:avLst/>
          </a:prstGeom>
        </p:spPr>
      </p:pic>
      <p:grpSp>
        <p:nvGrpSpPr>
          <p:cNvPr id="8" name="Group 7"/>
          <p:cNvGrpSpPr/>
          <p:nvPr/>
        </p:nvGrpSpPr>
        <p:grpSpPr>
          <a:xfrm>
            <a:off x="352847" y="2507616"/>
            <a:ext cx="5271571" cy="626325"/>
            <a:chOff x="295353" y="3305709"/>
            <a:chExt cx="5271571" cy="626325"/>
          </a:xfrm>
        </p:grpSpPr>
        <mc:AlternateContent xmlns:mc="http://schemas.openxmlformats.org/markup-compatibility/2006" xmlns:a14="http://schemas.microsoft.com/office/drawing/2010/main">
          <mc:Choice Requires="a14">
            <p:sp>
              <p:nvSpPr>
                <p:cNvPr id="11" name="TextBox 10"/>
                <p:cNvSpPr txBox="1"/>
                <p:nvPr/>
              </p:nvSpPr>
              <p:spPr>
                <a:xfrm>
                  <a:off x="295353" y="3305709"/>
                  <a:ext cx="5271571" cy="6263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Resultant</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Reaction</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at</m:t>
                        </m:r>
                        <m:r>
                          <a:rPr lang="en-IN" sz="2000" b="0" i="0" smtClean="0">
                            <a:latin typeface="Cambria Math" panose="02040503050406030204" pitchFamily="18" charset="0"/>
                          </a:rPr>
                          <m:t> </m:t>
                        </m:r>
                        <m:r>
                          <a:rPr lang="en-IN" sz="2000" b="0" i="1" smtClean="0">
                            <a:latin typeface="Cambria Math" panose="02040503050406030204" pitchFamily="18" charset="0"/>
                          </a:rPr>
                          <m:t>𝐴</m:t>
                        </m:r>
                        <m:r>
                          <a:rPr lang="en-IN" sz="2000" b="0" i="1" smtClean="0">
                            <a:latin typeface="Cambria Math" panose="02040503050406030204" pitchFamily="18" charset="0"/>
                          </a:rPr>
                          <m:t>, </m:t>
                        </m:r>
                        <m:rad>
                          <m:radPr>
                            <m:degHide m:val="on"/>
                            <m:ctrlPr>
                              <a:rPr lang="en-IN" sz="2000" b="0" i="1" smtClean="0">
                                <a:latin typeface="Cambria Math" panose="02040503050406030204" pitchFamily="18" charset="0"/>
                              </a:rPr>
                            </m:ctrlPr>
                          </m:radPr>
                          <m:deg/>
                          <m:e>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𝐴</m:t>
                                </m:r>
                              </m:e>
                              <m:sub>
                                <m:r>
                                  <a:rPr lang="en-IN" sz="2000" b="0" i="1" smtClean="0">
                                    <a:latin typeface="Cambria Math" panose="02040503050406030204" pitchFamily="18" charset="0"/>
                                  </a:rPr>
                                  <m:t>𝑥</m:t>
                                </m:r>
                              </m:sub>
                              <m:sup>
                                <m:r>
                                  <a:rPr lang="en-IN" sz="2000" b="0" i="1" smtClean="0">
                                    <a:latin typeface="Cambria Math" panose="02040503050406030204" pitchFamily="18" charset="0"/>
                                  </a:rPr>
                                  <m:t>2</m:t>
                                </m:r>
                              </m:sup>
                            </m:sSubSup>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𝐴</m:t>
                                </m:r>
                              </m:e>
                              <m:sub>
                                <m:r>
                                  <a:rPr lang="en-IN" sz="2000" b="0" i="1" smtClean="0">
                                    <a:latin typeface="Cambria Math" panose="02040503050406030204" pitchFamily="18" charset="0"/>
                                  </a:rPr>
                                  <m:t>𝑦</m:t>
                                </m:r>
                              </m:sub>
                              <m:sup>
                                <m:r>
                                  <a:rPr lang="en-IN" sz="2000" b="0" i="1" smtClean="0">
                                    <a:latin typeface="Cambria Math" panose="02040503050406030204" pitchFamily="18" charset="0"/>
                                  </a:rPr>
                                  <m:t>2</m:t>
                                </m:r>
                              </m:sup>
                            </m:sSubSup>
                          </m:e>
                        </m:rad>
                        <m:r>
                          <a:rPr lang="en-IN" sz="2000" b="0" i="1" smtClean="0">
                            <a:latin typeface="Cambria Math" panose="02040503050406030204" pitchFamily="18" charset="0"/>
                          </a:rPr>
                          <m:t>=4227.43 </m:t>
                        </m:r>
                        <m:r>
                          <m:rPr>
                            <m:sty m:val="p"/>
                          </m:rPr>
                          <a:rPr lang="en-IN" sz="2000" b="0" i="0" smtClean="0">
                            <a:latin typeface="Cambria Math" panose="02040503050406030204" pitchFamily="18" charset="0"/>
                          </a:rPr>
                          <m:t>N</m:t>
                        </m:r>
                      </m:oMath>
                    </m:oMathPara>
                  </a14:m>
                  <a:endParaRPr lang="en-IN"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95353" y="3305709"/>
                  <a:ext cx="5271571" cy="626325"/>
                </a:xfrm>
                <a:prstGeom prst="rect">
                  <a:avLst/>
                </a:prstGeom>
                <a:blipFill rotWithShape="0">
                  <a:blip r:embed="rId4"/>
                  <a:stretch>
                    <a:fillRect/>
                  </a:stretch>
                </a:blipFill>
              </p:spPr>
              <p:txBody>
                <a:bodyPr/>
                <a:lstStyle/>
                <a:p>
                  <a:r>
                    <a:rPr lang="en-IN">
                      <a:noFill/>
                    </a:rPr>
                    <a:t> </a:t>
                  </a:r>
                </a:p>
              </p:txBody>
            </p:sp>
          </mc:Fallback>
        </mc:AlternateContent>
        <p:sp>
          <p:nvSpPr>
            <p:cNvPr id="14" name="Rectangle 13"/>
            <p:cNvSpPr/>
            <p:nvPr/>
          </p:nvSpPr>
          <p:spPr>
            <a:xfrm>
              <a:off x="4365530" y="3477895"/>
              <a:ext cx="1201394"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grpSp>
        <p:nvGrpSpPr>
          <p:cNvPr id="12" name="Group 11"/>
          <p:cNvGrpSpPr/>
          <p:nvPr/>
        </p:nvGrpSpPr>
        <p:grpSpPr>
          <a:xfrm>
            <a:off x="352847" y="3218991"/>
            <a:ext cx="5288114" cy="626325"/>
            <a:chOff x="295353" y="3834373"/>
            <a:chExt cx="5288114" cy="626325"/>
          </a:xfrm>
        </p:grpSpPr>
        <mc:AlternateContent xmlns:mc="http://schemas.openxmlformats.org/markup-compatibility/2006" xmlns:a14="http://schemas.microsoft.com/office/drawing/2010/main">
          <mc:Choice Requires="a14">
            <p:sp>
              <p:nvSpPr>
                <p:cNvPr id="17" name="TextBox 16"/>
                <p:cNvSpPr txBox="1"/>
                <p:nvPr/>
              </p:nvSpPr>
              <p:spPr>
                <a:xfrm>
                  <a:off x="295353" y="3834373"/>
                  <a:ext cx="5288114" cy="6263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Resultant</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Reaction</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at</m:t>
                        </m:r>
                        <m:r>
                          <a:rPr lang="en-IN" sz="2000" b="0" i="0" smtClean="0">
                            <a:latin typeface="Cambria Math" panose="02040503050406030204" pitchFamily="18" charset="0"/>
                          </a:rPr>
                          <m:t> </m:t>
                        </m:r>
                        <m:r>
                          <a:rPr lang="en-IN" sz="2000" b="0" i="1" smtClean="0">
                            <a:latin typeface="Cambria Math" panose="02040503050406030204" pitchFamily="18" charset="0"/>
                          </a:rPr>
                          <m:t>𝐵</m:t>
                        </m:r>
                        <m:r>
                          <a:rPr lang="en-IN" sz="2000" b="0" i="1" smtClean="0">
                            <a:latin typeface="Cambria Math" panose="02040503050406030204" pitchFamily="18" charset="0"/>
                          </a:rPr>
                          <m:t>, </m:t>
                        </m:r>
                        <m:rad>
                          <m:radPr>
                            <m:degHide m:val="on"/>
                            <m:ctrlPr>
                              <a:rPr lang="en-IN" sz="2000" b="0" i="1" smtClean="0">
                                <a:latin typeface="Cambria Math" panose="02040503050406030204" pitchFamily="18" charset="0"/>
                              </a:rPr>
                            </m:ctrlPr>
                          </m:radPr>
                          <m:deg/>
                          <m:e>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𝐵</m:t>
                                </m:r>
                              </m:e>
                              <m:sub>
                                <m:r>
                                  <a:rPr lang="en-IN" sz="2000" b="0" i="1" smtClean="0">
                                    <a:latin typeface="Cambria Math" panose="02040503050406030204" pitchFamily="18" charset="0"/>
                                  </a:rPr>
                                  <m:t>𝑥</m:t>
                                </m:r>
                              </m:sub>
                              <m:sup>
                                <m:r>
                                  <a:rPr lang="en-IN" sz="2000" b="0" i="1" smtClean="0">
                                    <a:latin typeface="Cambria Math" panose="02040503050406030204" pitchFamily="18" charset="0"/>
                                  </a:rPr>
                                  <m:t>2</m:t>
                                </m:r>
                              </m:sup>
                            </m:sSubSup>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𝐵</m:t>
                                </m:r>
                              </m:e>
                              <m:sub>
                                <m:r>
                                  <a:rPr lang="en-IN" sz="2000" b="0" i="1" smtClean="0">
                                    <a:latin typeface="Cambria Math" panose="02040503050406030204" pitchFamily="18" charset="0"/>
                                  </a:rPr>
                                  <m:t>𝑦</m:t>
                                </m:r>
                              </m:sub>
                              <m:sup>
                                <m:r>
                                  <a:rPr lang="en-IN" sz="2000" b="0" i="1" smtClean="0">
                                    <a:latin typeface="Cambria Math" panose="02040503050406030204" pitchFamily="18" charset="0"/>
                                  </a:rPr>
                                  <m:t>2</m:t>
                                </m:r>
                              </m:sup>
                            </m:sSubSup>
                          </m:e>
                        </m:rad>
                        <m:r>
                          <a:rPr lang="en-IN" sz="2000" b="0" i="1" smtClean="0">
                            <a:latin typeface="Cambria Math" panose="02040503050406030204" pitchFamily="18" charset="0"/>
                          </a:rPr>
                          <m:t>=3697.45 </m:t>
                        </m:r>
                        <m:r>
                          <m:rPr>
                            <m:sty m:val="p"/>
                          </m:rPr>
                          <a:rPr lang="en-IN" sz="2000" b="0" i="0" smtClean="0">
                            <a:latin typeface="Cambria Math" panose="02040503050406030204" pitchFamily="18" charset="0"/>
                          </a:rPr>
                          <m:t>N</m:t>
                        </m:r>
                      </m:oMath>
                    </m:oMathPara>
                  </a14:m>
                  <a:endParaRPr lang="en-IN"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95353" y="3834373"/>
                  <a:ext cx="5288114" cy="626325"/>
                </a:xfrm>
                <a:prstGeom prst="rect">
                  <a:avLst/>
                </a:prstGeom>
                <a:blipFill rotWithShape="0">
                  <a:blip r:embed="rId5"/>
                  <a:stretch>
                    <a:fillRect/>
                  </a:stretch>
                </a:blipFill>
              </p:spPr>
              <p:txBody>
                <a:bodyPr/>
                <a:lstStyle/>
                <a:p>
                  <a:r>
                    <a:rPr lang="en-IN">
                      <a:noFill/>
                    </a:rPr>
                    <a:t> </a:t>
                  </a:r>
                </a:p>
              </p:txBody>
            </p:sp>
          </mc:Fallback>
        </mc:AlternateContent>
        <p:sp>
          <p:nvSpPr>
            <p:cNvPr id="15" name="Rectangle 14"/>
            <p:cNvSpPr/>
            <p:nvPr/>
          </p:nvSpPr>
          <p:spPr>
            <a:xfrm>
              <a:off x="4381441" y="3984649"/>
              <a:ext cx="1156736"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grpSp>
      <p:sp>
        <p:nvSpPr>
          <p:cNvPr id="18" name="TextBox 17"/>
          <p:cNvSpPr txBox="1"/>
          <p:nvPr/>
        </p:nvSpPr>
        <p:spPr>
          <a:xfrm>
            <a:off x="539828" y="925417"/>
            <a:ext cx="2644048" cy="369332"/>
          </a:xfrm>
          <a:prstGeom prst="rect">
            <a:avLst/>
          </a:prstGeom>
          <a:noFill/>
        </p:spPr>
        <p:txBody>
          <a:bodyPr wrap="square" rtlCol="0">
            <a:spAutoFit/>
          </a:bodyPr>
          <a:lstStyle/>
          <a:p>
            <a:r>
              <a:rPr lang="en-IN" sz="1800" i="1" dirty="0"/>
              <a:t>From, A</a:t>
            </a:r>
            <a:r>
              <a:rPr lang="en-IN" i="1" dirty="0"/>
              <a:t>y</a:t>
            </a:r>
            <a:r>
              <a:rPr lang="en-IN" sz="1800" i="1" dirty="0"/>
              <a:t> + B</a:t>
            </a:r>
            <a:r>
              <a:rPr lang="en-IN" i="1" dirty="0"/>
              <a:t>y</a:t>
            </a:r>
            <a:r>
              <a:rPr lang="en-IN" sz="1800" i="1" dirty="0"/>
              <a:t> = </a:t>
            </a:r>
            <a:r>
              <a:rPr lang="en-IN" sz="1800" dirty="0"/>
              <a:t>2000 N</a:t>
            </a:r>
            <a:endParaRPr lang="en-US" dirty="0"/>
          </a:p>
        </p:txBody>
      </p:sp>
      <p:sp>
        <p:nvSpPr>
          <p:cNvPr id="19" name="TextBox 18"/>
          <p:cNvSpPr txBox="1"/>
          <p:nvPr/>
        </p:nvSpPr>
        <p:spPr>
          <a:xfrm>
            <a:off x="572877" y="1531345"/>
            <a:ext cx="2423711" cy="369332"/>
          </a:xfrm>
          <a:prstGeom prst="rect">
            <a:avLst/>
          </a:prstGeom>
          <a:noFill/>
        </p:spPr>
        <p:txBody>
          <a:bodyPr wrap="square" rtlCol="0">
            <a:spAutoFit/>
          </a:bodyPr>
          <a:lstStyle/>
          <a:p>
            <a:r>
              <a:rPr lang="en-IN" sz="1800" i="1" dirty="0"/>
              <a:t>B</a:t>
            </a:r>
            <a:r>
              <a:rPr lang="en-IN" i="1" dirty="0"/>
              <a:t>y = </a:t>
            </a:r>
            <a:r>
              <a:rPr lang="en-IN" sz="1800" dirty="0"/>
              <a:t>-2400 N</a:t>
            </a:r>
            <a:endParaRPr lang="en-US" sz="1800" i="1" dirty="0"/>
          </a:p>
        </p:txBody>
      </p:sp>
      <p:sp>
        <p:nvSpPr>
          <p:cNvPr id="20" name="TextBox 19"/>
          <p:cNvSpPr txBox="1"/>
          <p:nvPr/>
        </p:nvSpPr>
        <p:spPr>
          <a:xfrm>
            <a:off x="4406748" y="2666082"/>
            <a:ext cx="1883884" cy="369332"/>
          </a:xfrm>
          <a:prstGeom prst="rect">
            <a:avLst/>
          </a:prstGeom>
          <a:solidFill>
            <a:schemeClr val="bg1"/>
          </a:solidFill>
        </p:spPr>
        <p:txBody>
          <a:bodyPr wrap="square" rtlCol="0">
            <a:spAutoFit/>
          </a:bodyPr>
          <a:lstStyle/>
          <a:p>
            <a:r>
              <a:rPr lang="en-IN" sz="1800" dirty="0"/>
              <a:t>7711.75 N</a:t>
            </a:r>
            <a:endParaRPr lang="en-US" sz="1800" dirty="0"/>
          </a:p>
        </p:txBody>
      </p:sp>
      <p:sp>
        <p:nvSpPr>
          <p:cNvPr id="22" name="TextBox 21"/>
          <p:cNvSpPr txBox="1"/>
          <p:nvPr/>
        </p:nvSpPr>
        <p:spPr>
          <a:xfrm>
            <a:off x="4439799" y="3360144"/>
            <a:ext cx="1255922" cy="369332"/>
          </a:xfrm>
          <a:prstGeom prst="rect">
            <a:avLst/>
          </a:prstGeom>
          <a:solidFill>
            <a:schemeClr val="bg1"/>
          </a:solidFill>
        </p:spPr>
        <p:txBody>
          <a:bodyPr wrap="square" rtlCol="0">
            <a:spAutoFit/>
          </a:bodyPr>
          <a:lstStyle/>
          <a:p>
            <a:r>
              <a:rPr lang="en-IN" sz="1800" dirty="0"/>
              <a:t>6772.82 N</a:t>
            </a:r>
            <a:endParaRPr lang="en-US" sz="1800" dirty="0"/>
          </a:p>
        </p:txBody>
      </p:sp>
    </p:spTree>
    <p:extLst>
      <p:ext uri="{BB962C8B-B14F-4D97-AF65-F5344CB8AC3E}">
        <p14:creationId xmlns:p14="http://schemas.microsoft.com/office/powerpoint/2010/main" val="318913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pic>
        <p:nvPicPr>
          <p:cNvPr id="23" name="Picture 22">
            <a:extLst>
              <a:ext uri="{FF2B5EF4-FFF2-40B4-BE49-F238E27FC236}">
                <a16:creationId xmlns:a16="http://schemas.microsoft.com/office/drawing/2014/main" id="{7E8DB9E1-5C72-4393-9D0A-DAB0FADAB2D7}"/>
              </a:ext>
            </a:extLst>
          </p:cNvPr>
          <p:cNvPicPr>
            <a:picLocks noChangeAspect="1"/>
          </p:cNvPicPr>
          <p:nvPr/>
        </p:nvPicPr>
        <p:blipFill rotWithShape="1">
          <a:blip r:embed="rId3"/>
          <a:srcRect r="2591"/>
          <a:stretch/>
        </p:blipFill>
        <p:spPr>
          <a:xfrm>
            <a:off x="4413868" y="1037911"/>
            <a:ext cx="4540297" cy="3413391"/>
          </a:xfrm>
          <a:prstGeom prst="rect">
            <a:avLst/>
          </a:prstGeom>
        </p:spPr>
      </p:pic>
      <p:sp>
        <p:nvSpPr>
          <p:cNvPr id="160" name="Google Shape;160;p3"/>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1</a:t>
            </a:r>
            <a:endParaRPr sz="1100" b="0" i="0" u="none" strike="noStrike" cap="none">
              <a:solidFill>
                <a:srgbClr val="000000"/>
              </a:solidFill>
              <a:latin typeface="Arial"/>
              <a:ea typeface="Arial"/>
              <a:cs typeface="Arial"/>
              <a:sym typeface="Arial"/>
            </a:endParaRPr>
          </a:p>
        </p:txBody>
      </p:sp>
      <p:cxnSp>
        <p:nvCxnSpPr>
          <p:cNvPr id="161" name="Google Shape;161;p3"/>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28" name="Google Shape;335;p7"/>
          <p:cNvSpPr txBox="1"/>
          <p:nvPr/>
        </p:nvSpPr>
        <p:spPr>
          <a:xfrm>
            <a:off x="236673" y="1284942"/>
            <a:ext cx="4335327" cy="254425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Now, if we isolate BCE from here, and draw its fbd, there will be three external forces on it ; F</a:t>
            </a:r>
            <a:r>
              <a:rPr lang="en" sz="2000" baseline="-25000" dirty="0">
                <a:latin typeface="Times New Roman" panose="02020603050405020304" pitchFamily="18" charset="0"/>
                <a:ea typeface="Calibri"/>
                <a:cs typeface="Times New Roman" panose="02020603050405020304" pitchFamily="18" charset="0"/>
                <a:sym typeface="Calibri"/>
              </a:rPr>
              <a:t>AB</a:t>
            </a:r>
            <a:r>
              <a:rPr lang="en" sz="2000" dirty="0">
                <a:latin typeface="Times New Roman" panose="02020603050405020304" pitchFamily="18" charset="0"/>
                <a:ea typeface="Calibri"/>
                <a:cs typeface="Times New Roman" panose="02020603050405020304" pitchFamily="18" charset="0"/>
                <a:sym typeface="Calibri"/>
              </a:rPr>
              <a:t> , F</a:t>
            </a:r>
            <a:r>
              <a:rPr lang="en" sz="2000" baseline="-25000" dirty="0">
                <a:latin typeface="Times New Roman" panose="02020603050405020304" pitchFamily="18" charset="0"/>
                <a:ea typeface="Calibri"/>
                <a:cs typeface="Times New Roman" panose="02020603050405020304" pitchFamily="18" charset="0"/>
                <a:sym typeface="Calibri"/>
              </a:rPr>
              <a:t>CD</a:t>
            </a:r>
            <a:r>
              <a:rPr lang="en" sz="2000" dirty="0">
                <a:latin typeface="Times New Roman" panose="02020603050405020304" pitchFamily="18" charset="0"/>
                <a:ea typeface="Calibri"/>
                <a:cs typeface="Times New Roman" panose="02020603050405020304" pitchFamily="18" charset="0"/>
                <a:sym typeface="Calibri"/>
              </a:rPr>
              <a:t> , and reactions at E.</a:t>
            </a:r>
          </a:p>
          <a:p>
            <a:pPr marL="0" marR="0" lvl="0" indent="0" algn="l" rtl="0">
              <a:lnSpc>
                <a:spcPct val="100000"/>
              </a:lnSpc>
              <a:spcBef>
                <a:spcPts val="0"/>
              </a:spcBef>
              <a:spcAft>
                <a:spcPts val="0"/>
              </a:spcAft>
              <a:buClr>
                <a:srgbClr val="000000"/>
              </a:buClr>
              <a:buSzPts val="1800"/>
              <a:buFont typeface="Arial"/>
              <a:buNone/>
            </a:pPr>
            <a:endParaRPr lang="en" sz="2000" baseline="-25000" dirty="0">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We have calculated F</a:t>
            </a:r>
            <a:r>
              <a:rPr lang="en" sz="2000" baseline="-25000" dirty="0">
                <a:latin typeface="Times New Roman" panose="02020603050405020304" pitchFamily="18" charset="0"/>
                <a:ea typeface="Calibri"/>
                <a:cs typeface="Times New Roman" panose="02020603050405020304" pitchFamily="18" charset="0"/>
                <a:sym typeface="Calibri"/>
              </a:rPr>
              <a:t>AB</a:t>
            </a:r>
            <a:r>
              <a:rPr lang="en" sz="2000" dirty="0">
                <a:latin typeface="Times New Roman" panose="02020603050405020304" pitchFamily="18" charset="0"/>
                <a:ea typeface="Calibri"/>
                <a:cs typeface="Times New Roman" panose="02020603050405020304" pitchFamily="18" charset="0"/>
                <a:sym typeface="Calibri"/>
              </a:rPr>
              <a:t> , and CD is a two force member, so we also know the line of action of F</a:t>
            </a:r>
            <a:r>
              <a:rPr lang="en" sz="2000" baseline="-25000" dirty="0">
                <a:latin typeface="Times New Roman" panose="02020603050405020304" pitchFamily="18" charset="0"/>
                <a:ea typeface="Calibri"/>
                <a:cs typeface="Times New Roman" panose="02020603050405020304" pitchFamily="18" charset="0"/>
                <a:sym typeface="Calibri"/>
              </a:rPr>
              <a:t>CD</a:t>
            </a:r>
            <a:r>
              <a:rPr lang="en" sz="2000" dirty="0">
                <a:latin typeface="Times New Roman" panose="02020603050405020304" pitchFamily="18" charset="0"/>
                <a:ea typeface="Calibri"/>
                <a:cs typeface="Times New Roman" panose="02020603050405020304" pitchFamily="18" charset="0"/>
                <a:sym typeface="Calibri"/>
              </a:rPr>
              <a:t> .</a:t>
            </a:r>
            <a:endParaRPr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55073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4"/>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1</a:t>
            </a:r>
            <a:endParaRPr sz="1100" b="0" i="0" u="none" strike="noStrike" cap="none">
              <a:solidFill>
                <a:srgbClr val="000000"/>
              </a:solidFill>
              <a:latin typeface="Arial"/>
              <a:ea typeface="Arial"/>
              <a:cs typeface="Arial"/>
              <a:sym typeface="Arial"/>
            </a:endParaRPr>
          </a:p>
        </p:txBody>
      </p:sp>
      <p:cxnSp>
        <p:nvCxnSpPr>
          <p:cNvPr id="187" name="Google Shape;187;p4"/>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grpSp>
        <p:nvGrpSpPr>
          <p:cNvPr id="188" name="Google Shape;188;p4"/>
          <p:cNvGrpSpPr/>
          <p:nvPr/>
        </p:nvGrpSpPr>
        <p:grpSpPr>
          <a:xfrm>
            <a:off x="6666489" y="1949316"/>
            <a:ext cx="1323514" cy="492412"/>
            <a:chOff x="4957437" y="1456957"/>
            <a:chExt cx="1680013" cy="625047"/>
          </a:xfrm>
        </p:grpSpPr>
        <p:cxnSp>
          <p:nvCxnSpPr>
            <p:cNvPr id="189" name="Google Shape;189;p4"/>
            <p:cNvCxnSpPr/>
            <p:nvPr/>
          </p:nvCxnSpPr>
          <p:spPr>
            <a:xfrm flipH="1">
              <a:off x="5777050" y="1670150"/>
              <a:ext cx="860400" cy="230100"/>
            </a:xfrm>
            <a:prstGeom prst="straightConnector1">
              <a:avLst/>
            </a:prstGeom>
            <a:noFill/>
            <a:ln w="28575" cap="flat" cmpd="sng">
              <a:solidFill>
                <a:srgbClr val="FF0000"/>
              </a:solidFill>
              <a:prstDash val="solid"/>
              <a:round/>
              <a:headEnd type="none" w="sm" len="sm"/>
              <a:tailEnd type="triangle" w="med" len="med"/>
            </a:ln>
          </p:spPr>
        </p:cxnSp>
        <p:sp>
          <p:nvSpPr>
            <p:cNvPr id="190" name="Google Shape;190;p4"/>
            <p:cNvSpPr txBox="1"/>
            <p:nvPr/>
          </p:nvSpPr>
          <p:spPr>
            <a:xfrm>
              <a:off x="4957437" y="1456957"/>
              <a:ext cx="762249" cy="6250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CD</a:t>
              </a:r>
              <a:endParaRPr sz="200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194" name="Google Shape;194;p4"/>
          <p:cNvSpPr/>
          <p:nvPr/>
        </p:nvSpPr>
        <p:spPr>
          <a:xfrm>
            <a:off x="7130390" y="1500947"/>
            <a:ext cx="848271" cy="1480051"/>
          </a:xfrm>
          <a:custGeom>
            <a:avLst/>
            <a:gdLst/>
            <a:ahLst/>
            <a:cxnLst/>
            <a:rect l="l" t="t" r="r" b="b"/>
            <a:pathLst>
              <a:path w="29223" h="86087" extrusionOk="0">
                <a:moveTo>
                  <a:pt x="29223" y="0"/>
                </a:moveTo>
                <a:lnTo>
                  <a:pt x="29223" y="37120"/>
                </a:lnTo>
                <a:lnTo>
                  <a:pt x="0" y="86087"/>
                </a:lnTo>
              </a:path>
            </a:pathLst>
          </a:custGeom>
          <a:noFill/>
          <a:ln w="76200" cap="flat" cmpd="sng">
            <a:solidFill>
              <a:srgbClr val="999999"/>
            </a:solidFill>
            <a:prstDash val="solid"/>
            <a:round/>
            <a:headEnd type="none" w="sm" len="sm"/>
            <a:tailEnd type="none" w="sm" len="sm"/>
          </a:ln>
        </p:spPr>
      </p:sp>
      <p:sp>
        <p:nvSpPr>
          <p:cNvPr id="195" name="Google Shape;195;p4"/>
          <p:cNvSpPr txBox="1"/>
          <p:nvPr/>
        </p:nvSpPr>
        <p:spPr>
          <a:xfrm>
            <a:off x="7940364" y="1128558"/>
            <a:ext cx="341100"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96" name="Google Shape;196;p4"/>
          <p:cNvSpPr txBox="1"/>
          <p:nvPr/>
        </p:nvSpPr>
        <p:spPr>
          <a:xfrm>
            <a:off x="7941371" y="1998916"/>
            <a:ext cx="2958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198" name="Google Shape;198;p4"/>
          <p:cNvGrpSpPr/>
          <p:nvPr/>
        </p:nvGrpSpPr>
        <p:grpSpPr>
          <a:xfrm>
            <a:off x="4826593" y="758681"/>
            <a:ext cx="3169347" cy="2136777"/>
            <a:chOff x="4279393" y="650681"/>
            <a:chExt cx="3169347" cy="2136777"/>
          </a:xfrm>
        </p:grpSpPr>
        <p:grpSp>
          <p:nvGrpSpPr>
            <p:cNvPr id="199" name="Google Shape;199;p4"/>
            <p:cNvGrpSpPr/>
            <p:nvPr/>
          </p:nvGrpSpPr>
          <p:grpSpPr>
            <a:xfrm>
              <a:off x="4279393" y="1399048"/>
              <a:ext cx="776854" cy="1370324"/>
              <a:chOff x="3077260" y="962787"/>
              <a:chExt cx="986106" cy="1778026"/>
            </a:xfrm>
          </p:grpSpPr>
          <p:cxnSp>
            <p:nvCxnSpPr>
              <p:cNvPr id="200" name="Google Shape;200;p4"/>
              <p:cNvCxnSpPr/>
              <p:nvPr/>
            </p:nvCxnSpPr>
            <p:spPr>
              <a:xfrm rot="10800000">
                <a:off x="3077260" y="2740813"/>
                <a:ext cx="429900" cy="0"/>
              </a:xfrm>
              <a:prstGeom prst="straightConnector1">
                <a:avLst/>
              </a:prstGeom>
              <a:noFill/>
              <a:ln w="9525" cap="flat" cmpd="sng">
                <a:solidFill>
                  <a:srgbClr val="595959"/>
                </a:solidFill>
                <a:prstDash val="solid"/>
                <a:round/>
                <a:headEnd type="none" w="sm" len="sm"/>
                <a:tailEnd type="none" w="sm" len="sm"/>
              </a:ln>
            </p:spPr>
          </p:cxnSp>
          <p:cxnSp>
            <p:nvCxnSpPr>
              <p:cNvPr id="201" name="Google Shape;201;p4"/>
              <p:cNvCxnSpPr/>
              <p:nvPr/>
            </p:nvCxnSpPr>
            <p:spPr>
              <a:xfrm rot="10800000">
                <a:off x="3100474" y="962787"/>
                <a:ext cx="429900" cy="0"/>
              </a:xfrm>
              <a:prstGeom prst="straightConnector1">
                <a:avLst/>
              </a:prstGeom>
              <a:noFill/>
              <a:ln w="9525" cap="flat" cmpd="sng">
                <a:solidFill>
                  <a:srgbClr val="595959"/>
                </a:solidFill>
                <a:prstDash val="solid"/>
                <a:round/>
                <a:headEnd type="none" w="sm" len="sm"/>
                <a:tailEnd type="none" w="sm" len="sm"/>
              </a:ln>
            </p:spPr>
          </p:cxnSp>
          <p:sp>
            <p:nvSpPr>
              <p:cNvPr id="202" name="Google Shape;202;p4"/>
              <p:cNvSpPr txBox="1"/>
              <p:nvPr/>
            </p:nvSpPr>
            <p:spPr>
              <a:xfrm>
                <a:off x="3307966" y="1560506"/>
                <a:ext cx="755400" cy="63891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500</a:t>
                </a:r>
                <a:endParaRPr sz="20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grpSp>
        <p:grpSp>
          <p:nvGrpSpPr>
            <p:cNvPr id="203" name="Google Shape;203;p4"/>
            <p:cNvGrpSpPr/>
            <p:nvPr/>
          </p:nvGrpSpPr>
          <p:grpSpPr>
            <a:xfrm>
              <a:off x="4461142" y="1405358"/>
              <a:ext cx="0" cy="1382100"/>
              <a:chOff x="4384942" y="1329158"/>
              <a:chExt cx="0" cy="1382100"/>
            </a:xfrm>
          </p:grpSpPr>
          <p:cxnSp>
            <p:nvCxnSpPr>
              <p:cNvPr id="204" name="Google Shape;204;p4"/>
              <p:cNvCxnSpPr>
                <a:stCxn id="202" idx="1"/>
              </p:cNvCxnSpPr>
              <p:nvPr/>
            </p:nvCxnSpPr>
            <p:spPr>
              <a:xfrm flipV="1">
                <a:off x="4384942" y="1329158"/>
                <a:ext cx="0" cy="700558"/>
              </a:xfrm>
              <a:prstGeom prst="straightConnector1">
                <a:avLst/>
              </a:prstGeom>
              <a:noFill/>
              <a:ln w="9525" cap="flat" cmpd="sng">
                <a:solidFill>
                  <a:schemeClr val="dk2"/>
                </a:solidFill>
                <a:prstDash val="solid"/>
                <a:round/>
                <a:headEnd type="none" w="sm" len="sm"/>
                <a:tailEnd type="triangle" w="med" len="med"/>
              </a:ln>
            </p:spPr>
          </p:cxnSp>
          <p:cxnSp>
            <p:nvCxnSpPr>
              <p:cNvPr id="205" name="Google Shape;205;p4"/>
              <p:cNvCxnSpPr>
                <a:stCxn id="202" idx="1"/>
              </p:cNvCxnSpPr>
              <p:nvPr/>
            </p:nvCxnSpPr>
            <p:spPr>
              <a:xfrm>
                <a:off x="4384942" y="2029716"/>
                <a:ext cx="0" cy="681542"/>
              </a:xfrm>
              <a:prstGeom prst="straightConnector1">
                <a:avLst/>
              </a:prstGeom>
              <a:noFill/>
              <a:ln w="9525" cap="flat" cmpd="sng">
                <a:solidFill>
                  <a:schemeClr val="dk2"/>
                </a:solidFill>
                <a:prstDash val="solid"/>
                <a:round/>
                <a:headEnd type="none" w="sm" len="sm"/>
                <a:tailEnd type="triangle" w="med" len="med"/>
              </a:ln>
            </p:spPr>
          </p:cxnSp>
        </p:grpSp>
        <p:grpSp>
          <p:nvGrpSpPr>
            <p:cNvPr id="206" name="Google Shape;206;p4"/>
            <p:cNvGrpSpPr/>
            <p:nvPr/>
          </p:nvGrpSpPr>
          <p:grpSpPr>
            <a:xfrm>
              <a:off x="4723512" y="650681"/>
              <a:ext cx="2716827" cy="652165"/>
              <a:chOff x="3641025" y="12819"/>
              <a:chExt cx="3448625" cy="827831"/>
            </a:xfrm>
          </p:grpSpPr>
          <p:cxnSp>
            <p:nvCxnSpPr>
              <p:cNvPr id="207" name="Google Shape;207;p4"/>
              <p:cNvCxnSpPr/>
              <p:nvPr/>
            </p:nvCxnSpPr>
            <p:spPr>
              <a:xfrm>
                <a:off x="3641025" y="339350"/>
                <a:ext cx="0" cy="501300"/>
              </a:xfrm>
              <a:prstGeom prst="straightConnector1">
                <a:avLst/>
              </a:prstGeom>
              <a:noFill/>
              <a:ln w="9525" cap="flat" cmpd="sng">
                <a:solidFill>
                  <a:srgbClr val="595959"/>
                </a:solidFill>
                <a:prstDash val="solid"/>
                <a:round/>
                <a:headEnd type="none" w="sm" len="sm"/>
                <a:tailEnd type="none" w="sm" len="sm"/>
              </a:ln>
            </p:spPr>
          </p:cxnSp>
          <p:sp>
            <p:nvSpPr>
              <p:cNvPr id="208" name="Google Shape;208;p4"/>
              <p:cNvSpPr txBox="1"/>
              <p:nvPr/>
            </p:nvSpPr>
            <p:spPr>
              <a:xfrm>
                <a:off x="5079325" y="12819"/>
                <a:ext cx="1035325" cy="6250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800</a:t>
                </a:r>
                <a:endParaRPr sz="20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cxnSp>
            <p:nvCxnSpPr>
              <p:cNvPr id="209" name="Google Shape;209;p4"/>
              <p:cNvCxnSpPr/>
              <p:nvPr/>
            </p:nvCxnSpPr>
            <p:spPr>
              <a:xfrm>
                <a:off x="7089650" y="339350"/>
                <a:ext cx="0" cy="501300"/>
              </a:xfrm>
              <a:prstGeom prst="straightConnector1">
                <a:avLst/>
              </a:prstGeom>
              <a:noFill/>
              <a:ln w="9525" cap="flat" cmpd="sng">
                <a:solidFill>
                  <a:srgbClr val="595959"/>
                </a:solidFill>
                <a:prstDash val="solid"/>
                <a:round/>
                <a:headEnd type="none" w="sm" len="sm"/>
                <a:tailEnd type="none" w="sm" len="sm"/>
              </a:ln>
            </p:spPr>
          </p:cxnSp>
        </p:grpSp>
        <p:grpSp>
          <p:nvGrpSpPr>
            <p:cNvPr id="210" name="Google Shape;210;p4"/>
            <p:cNvGrpSpPr/>
            <p:nvPr/>
          </p:nvGrpSpPr>
          <p:grpSpPr>
            <a:xfrm>
              <a:off x="4724140" y="1096600"/>
              <a:ext cx="2724600" cy="0"/>
              <a:chOff x="4647940" y="1096600"/>
              <a:chExt cx="2724600" cy="0"/>
            </a:xfrm>
          </p:grpSpPr>
          <p:cxnSp>
            <p:nvCxnSpPr>
              <p:cNvPr id="211" name="Google Shape;211;p4"/>
              <p:cNvCxnSpPr/>
              <p:nvPr/>
            </p:nvCxnSpPr>
            <p:spPr>
              <a:xfrm rot="10800000">
                <a:off x="4647940" y="1096600"/>
                <a:ext cx="1420800" cy="0"/>
              </a:xfrm>
              <a:prstGeom prst="straightConnector1">
                <a:avLst/>
              </a:prstGeom>
              <a:noFill/>
              <a:ln w="9525" cap="flat" cmpd="sng">
                <a:solidFill>
                  <a:schemeClr val="dk2"/>
                </a:solidFill>
                <a:prstDash val="solid"/>
                <a:round/>
                <a:headEnd type="none" w="sm" len="sm"/>
                <a:tailEnd type="triangle" w="med" len="med"/>
              </a:ln>
            </p:spPr>
          </p:cxnSp>
          <p:cxnSp>
            <p:nvCxnSpPr>
              <p:cNvPr id="212" name="Google Shape;212;p4"/>
              <p:cNvCxnSpPr/>
              <p:nvPr/>
            </p:nvCxnSpPr>
            <p:spPr>
              <a:xfrm>
                <a:off x="6068740" y="1096600"/>
                <a:ext cx="1303800" cy="0"/>
              </a:xfrm>
              <a:prstGeom prst="straightConnector1">
                <a:avLst/>
              </a:prstGeom>
              <a:noFill/>
              <a:ln w="9525" cap="flat" cmpd="sng">
                <a:solidFill>
                  <a:schemeClr val="dk2"/>
                </a:solidFill>
                <a:prstDash val="solid"/>
                <a:round/>
                <a:headEnd type="none" w="sm" len="sm"/>
                <a:tailEnd type="triangle" w="med" len="med"/>
              </a:ln>
            </p:spPr>
          </p:cxnSp>
        </p:grpSp>
      </p:grpSp>
      <p:grpSp>
        <p:nvGrpSpPr>
          <p:cNvPr id="213" name="Google Shape;213;p4"/>
          <p:cNvGrpSpPr/>
          <p:nvPr/>
        </p:nvGrpSpPr>
        <p:grpSpPr>
          <a:xfrm>
            <a:off x="6749664" y="2360472"/>
            <a:ext cx="563559" cy="616581"/>
            <a:chOff x="5144290" y="1972250"/>
            <a:chExt cx="611700" cy="782662"/>
          </a:xfrm>
        </p:grpSpPr>
        <p:cxnSp>
          <p:nvCxnSpPr>
            <p:cNvPr id="214" name="Google Shape;214;p4"/>
            <p:cNvCxnSpPr/>
            <p:nvPr/>
          </p:nvCxnSpPr>
          <p:spPr>
            <a:xfrm rot="10800000">
              <a:off x="5559550" y="2267712"/>
              <a:ext cx="0" cy="487200"/>
            </a:xfrm>
            <a:prstGeom prst="straightConnector1">
              <a:avLst/>
            </a:prstGeom>
            <a:noFill/>
            <a:ln w="28575" cap="flat" cmpd="sng">
              <a:solidFill>
                <a:srgbClr val="FF0000"/>
              </a:solidFill>
              <a:prstDash val="solid"/>
              <a:round/>
              <a:headEnd type="none" w="sm" len="sm"/>
              <a:tailEnd type="triangle" w="med" len="med"/>
            </a:ln>
          </p:spPr>
        </p:cxnSp>
        <p:sp>
          <p:nvSpPr>
            <p:cNvPr id="215" name="Google Shape;215;p4"/>
            <p:cNvSpPr txBox="1"/>
            <p:nvPr/>
          </p:nvSpPr>
          <p:spPr>
            <a:xfrm>
              <a:off x="5144290" y="1972250"/>
              <a:ext cx="611700" cy="6250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y</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216" name="Google Shape;216;p4"/>
          <p:cNvSpPr txBox="1"/>
          <p:nvPr/>
        </p:nvSpPr>
        <p:spPr>
          <a:xfrm>
            <a:off x="6919556" y="2894093"/>
            <a:ext cx="5445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217" name="Google Shape;217;p4"/>
          <p:cNvGrpSpPr/>
          <p:nvPr/>
        </p:nvGrpSpPr>
        <p:grpSpPr>
          <a:xfrm>
            <a:off x="7135081" y="2795577"/>
            <a:ext cx="753761" cy="492412"/>
            <a:chOff x="5550408" y="2531700"/>
            <a:chExt cx="956792" cy="625047"/>
          </a:xfrm>
        </p:grpSpPr>
        <p:cxnSp>
          <p:nvCxnSpPr>
            <p:cNvPr id="218" name="Google Shape;218;p4"/>
            <p:cNvCxnSpPr/>
            <p:nvPr/>
          </p:nvCxnSpPr>
          <p:spPr>
            <a:xfrm rot="10800000" flipH="1">
              <a:off x="5550408" y="2743200"/>
              <a:ext cx="429900" cy="8100"/>
            </a:xfrm>
            <a:prstGeom prst="straightConnector1">
              <a:avLst/>
            </a:prstGeom>
            <a:noFill/>
            <a:ln w="28575" cap="flat" cmpd="sng">
              <a:solidFill>
                <a:srgbClr val="FF0000"/>
              </a:solidFill>
              <a:prstDash val="solid"/>
              <a:round/>
              <a:headEnd type="none" w="sm" len="sm"/>
              <a:tailEnd type="triangle" w="med" len="med"/>
            </a:ln>
          </p:spPr>
        </p:cxnSp>
        <p:sp>
          <p:nvSpPr>
            <p:cNvPr id="219" name="Google Shape;219;p4"/>
            <p:cNvSpPr txBox="1"/>
            <p:nvPr/>
          </p:nvSpPr>
          <p:spPr>
            <a:xfrm>
              <a:off x="5895501" y="2531700"/>
              <a:ext cx="611699" cy="6250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220" name="Google Shape;220;p4"/>
          <p:cNvGrpSpPr/>
          <p:nvPr/>
        </p:nvGrpSpPr>
        <p:grpSpPr>
          <a:xfrm>
            <a:off x="7102105" y="1336344"/>
            <a:ext cx="889308" cy="492412"/>
            <a:chOff x="5508550" y="672175"/>
            <a:chExt cx="1128850" cy="625047"/>
          </a:xfrm>
        </p:grpSpPr>
        <p:cxnSp>
          <p:nvCxnSpPr>
            <p:cNvPr id="221" name="Google Shape;221;p4"/>
            <p:cNvCxnSpPr/>
            <p:nvPr/>
          </p:nvCxnSpPr>
          <p:spPr>
            <a:xfrm rot="10800000">
              <a:off x="5895500" y="896112"/>
              <a:ext cx="741900" cy="0"/>
            </a:xfrm>
            <a:prstGeom prst="straightConnector1">
              <a:avLst/>
            </a:prstGeom>
            <a:noFill/>
            <a:ln w="28575" cap="flat" cmpd="sng">
              <a:solidFill>
                <a:srgbClr val="FF0000"/>
              </a:solidFill>
              <a:prstDash val="solid"/>
              <a:round/>
              <a:headEnd type="none" w="sm" len="sm"/>
              <a:tailEnd type="triangle" w="med" len="med"/>
            </a:ln>
          </p:spPr>
        </p:cxnSp>
        <p:sp>
          <p:nvSpPr>
            <p:cNvPr id="222" name="Google Shape;222;p4"/>
            <p:cNvSpPr txBox="1"/>
            <p:nvPr/>
          </p:nvSpPr>
          <p:spPr>
            <a:xfrm>
              <a:off x="5508550" y="672175"/>
              <a:ext cx="762001" cy="6250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AB</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223" name="Google Shape;223;p4"/>
          <p:cNvGrpSpPr/>
          <p:nvPr/>
        </p:nvGrpSpPr>
        <p:grpSpPr>
          <a:xfrm>
            <a:off x="7178603" y="1502475"/>
            <a:ext cx="1751114" cy="2376700"/>
            <a:chOff x="6783803" y="1394475"/>
            <a:chExt cx="1751114" cy="2376700"/>
          </a:xfrm>
        </p:grpSpPr>
        <p:grpSp>
          <p:nvGrpSpPr>
            <p:cNvPr id="224" name="Google Shape;224;p4"/>
            <p:cNvGrpSpPr/>
            <p:nvPr/>
          </p:nvGrpSpPr>
          <p:grpSpPr>
            <a:xfrm>
              <a:off x="7889225" y="1394475"/>
              <a:ext cx="0" cy="635567"/>
              <a:chOff x="4384025" y="1318275"/>
              <a:chExt cx="0" cy="635567"/>
            </a:xfrm>
          </p:grpSpPr>
          <p:cxnSp>
            <p:nvCxnSpPr>
              <p:cNvPr id="225" name="Google Shape;225;p4"/>
              <p:cNvCxnSpPr/>
              <p:nvPr/>
            </p:nvCxnSpPr>
            <p:spPr>
              <a:xfrm rot="10800000">
                <a:off x="4384025" y="1318275"/>
                <a:ext cx="0" cy="633000"/>
              </a:xfrm>
              <a:prstGeom prst="straightConnector1">
                <a:avLst/>
              </a:prstGeom>
              <a:noFill/>
              <a:ln w="9525" cap="flat" cmpd="sng">
                <a:solidFill>
                  <a:schemeClr val="dk2"/>
                </a:solidFill>
                <a:prstDash val="solid"/>
                <a:round/>
                <a:headEnd type="none" w="sm" len="sm"/>
                <a:tailEnd type="triangle" w="med" len="med"/>
              </a:ln>
            </p:spPr>
          </p:cxnSp>
          <p:cxnSp>
            <p:nvCxnSpPr>
              <p:cNvPr id="226" name="Google Shape;226;p4"/>
              <p:cNvCxnSpPr/>
              <p:nvPr/>
            </p:nvCxnSpPr>
            <p:spPr>
              <a:xfrm>
                <a:off x="4384025" y="1449842"/>
                <a:ext cx="0" cy="504000"/>
              </a:xfrm>
              <a:prstGeom prst="straightConnector1">
                <a:avLst/>
              </a:prstGeom>
              <a:noFill/>
              <a:ln w="9525" cap="flat" cmpd="sng">
                <a:solidFill>
                  <a:schemeClr val="dk2"/>
                </a:solidFill>
                <a:prstDash val="solid"/>
                <a:round/>
                <a:headEnd type="none" w="sm" len="sm"/>
                <a:tailEnd type="triangle" w="med" len="med"/>
              </a:ln>
            </p:spPr>
          </p:cxnSp>
        </p:grpSp>
        <p:grpSp>
          <p:nvGrpSpPr>
            <p:cNvPr id="227" name="Google Shape;227;p4"/>
            <p:cNvGrpSpPr/>
            <p:nvPr/>
          </p:nvGrpSpPr>
          <p:grpSpPr>
            <a:xfrm>
              <a:off x="7889225" y="2004075"/>
              <a:ext cx="0" cy="909467"/>
              <a:chOff x="4384025" y="1242075"/>
              <a:chExt cx="0" cy="909467"/>
            </a:xfrm>
          </p:grpSpPr>
          <p:cxnSp>
            <p:nvCxnSpPr>
              <p:cNvPr id="228" name="Google Shape;228;p4"/>
              <p:cNvCxnSpPr/>
              <p:nvPr/>
            </p:nvCxnSpPr>
            <p:spPr>
              <a:xfrm rot="10800000">
                <a:off x="4384025" y="1242075"/>
                <a:ext cx="0" cy="633000"/>
              </a:xfrm>
              <a:prstGeom prst="straightConnector1">
                <a:avLst/>
              </a:prstGeom>
              <a:noFill/>
              <a:ln w="9525" cap="flat" cmpd="sng">
                <a:solidFill>
                  <a:schemeClr val="dk2"/>
                </a:solidFill>
                <a:prstDash val="solid"/>
                <a:round/>
                <a:headEnd type="none" w="sm" len="sm"/>
                <a:tailEnd type="triangle" w="med" len="med"/>
              </a:ln>
            </p:spPr>
          </p:cxnSp>
          <p:cxnSp>
            <p:nvCxnSpPr>
              <p:cNvPr id="229" name="Google Shape;229;p4"/>
              <p:cNvCxnSpPr/>
              <p:nvPr/>
            </p:nvCxnSpPr>
            <p:spPr>
              <a:xfrm>
                <a:off x="4384025" y="1449842"/>
                <a:ext cx="0" cy="701700"/>
              </a:xfrm>
              <a:prstGeom prst="straightConnector1">
                <a:avLst/>
              </a:prstGeom>
              <a:noFill/>
              <a:ln w="9525" cap="flat" cmpd="sng">
                <a:solidFill>
                  <a:schemeClr val="dk2"/>
                </a:solidFill>
                <a:prstDash val="solid"/>
                <a:round/>
                <a:headEnd type="none" w="sm" len="sm"/>
                <a:tailEnd type="triangle" w="med" len="med"/>
              </a:ln>
            </p:spPr>
          </p:cxnSp>
        </p:grpSp>
        <p:grpSp>
          <p:nvGrpSpPr>
            <p:cNvPr id="230" name="Google Shape;230;p4"/>
            <p:cNvGrpSpPr/>
            <p:nvPr/>
          </p:nvGrpSpPr>
          <p:grpSpPr>
            <a:xfrm>
              <a:off x="6783803" y="1396827"/>
              <a:ext cx="1751114" cy="2374348"/>
              <a:chOff x="6631403" y="1396827"/>
              <a:chExt cx="1751114" cy="2374348"/>
            </a:xfrm>
          </p:grpSpPr>
          <p:cxnSp>
            <p:nvCxnSpPr>
              <p:cNvPr id="231" name="Google Shape;231;p4"/>
              <p:cNvCxnSpPr/>
              <p:nvPr/>
            </p:nvCxnSpPr>
            <p:spPr>
              <a:xfrm>
                <a:off x="6631403" y="3176016"/>
                <a:ext cx="0" cy="396600"/>
              </a:xfrm>
              <a:prstGeom prst="straightConnector1">
                <a:avLst/>
              </a:prstGeom>
              <a:noFill/>
              <a:ln w="9525" cap="flat" cmpd="sng">
                <a:solidFill>
                  <a:srgbClr val="595959"/>
                </a:solidFill>
                <a:prstDash val="solid"/>
                <a:round/>
                <a:headEnd type="none" w="sm" len="sm"/>
                <a:tailEnd type="none" w="sm" len="sm"/>
              </a:ln>
            </p:spPr>
          </p:cxnSp>
          <p:cxnSp>
            <p:nvCxnSpPr>
              <p:cNvPr id="232" name="Google Shape;232;p4"/>
              <p:cNvCxnSpPr/>
              <p:nvPr/>
            </p:nvCxnSpPr>
            <p:spPr>
              <a:xfrm>
                <a:off x="7428417" y="3176016"/>
                <a:ext cx="0" cy="396600"/>
              </a:xfrm>
              <a:prstGeom prst="straightConnector1">
                <a:avLst/>
              </a:prstGeom>
              <a:noFill/>
              <a:ln w="9525" cap="flat" cmpd="sng">
                <a:solidFill>
                  <a:srgbClr val="595959"/>
                </a:solidFill>
                <a:prstDash val="solid"/>
                <a:round/>
                <a:headEnd type="none" w="sm" len="sm"/>
                <a:tailEnd type="none" w="sm" len="sm"/>
              </a:ln>
            </p:spPr>
          </p:cxnSp>
          <p:sp>
            <p:nvSpPr>
              <p:cNvPr id="233" name="Google Shape;233;p4"/>
              <p:cNvSpPr txBox="1"/>
              <p:nvPr/>
            </p:nvSpPr>
            <p:spPr>
              <a:xfrm>
                <a:off x="6751319" y="3278763"/>
                <a:ext cx="621653"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350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234" name="Google Shape;234;p4"/>
              <p:cNvGrpSpPr/>
              <p:nvPr/>
            </p:nvGrpSpPr>
            <p:grpSpPr>
              <a:xfrm>
                <a:off x="7566935" y="1396827"/>
                <a:ext cx="815582" cy="1507083"/>
                <a:chOff x="7566935" y="1396827"/>
                <a:chExt cx="815582" cy="1507083"/>
              </a:xfrm>
            </p:grpSpPr>
            <p:cxnSp>
              <p:nvCxnSpPr>
                <p:cNvPr id="235" name="Google Shape;235;p4"/>
                <p:cNvCxnSpPr/>
                <p:nvPr/>
              </p:nvCxnSpPr>
              <p:spPr>
                <a:xfrm>
                  <a:off x="7566935" y="1396827"/>
                  <a:ext cx="467700" cy="0"/>
                </a:xfrm>
                <a:prstGeom prst="straightConnector1">
                  <a:avLst/>
                </a:prstGeom>
                <a:noFill/>
                <a:ln w="9525" cap="flat" cmpd="sng">
                  <a:solidFill>
                    <a:srgbClr val="595959"/>
                  </a:solidFill>
                  <a:prstDash val="solid"/>
                  <a:round/>
                  <a:headEnd type="none" w="sm" len="sm"/>
                  <a:tailEnd type="none" w="sm" len="sm"/>
                </a:ln>
              </p:spPr>
            </p:cxnSp>
            <p:cxnSp>
              <p:nvCxnSpPr>
                <p:cNvPr id="236" name="Google Shape;236;p4"/>
                <p:cNvCxnSpPr/>
                <p:nvPr/>
              </p:nvCxnSpPr>
              <p:spPr>
                <a:xfrm>
                  <a:off x="7566935" y="2025066"/>
                  <a:ext cx="467700" cy="0"/>
                </a:xfrm>
                <a:prstGeom prst="straightConnector1">
                  <a:avLst/>
                </a:prstGeom>
                <a:noFill/>
                <a:ln w="9525" cap="flat" cmpd="sng">
                  <a:solidFill>
                    <a:srgbClr val="595959"/>
                  </a:solidFill>
                  <a:prstDash val="solid"/>
                  <a:round/>
                  <a:headEnd type="none" w="sm" len="sm"/>
                  <a:tailEnd type="none" w="sm" len="sm"/>
                </a:ln>
              </p:spPr>
            </p:cxnSp>
            <p:sp>
              <p:nvSpPr>
                <p:cNvPr id="237" name="Google Shape;237;p4"/>
                <p:cNvSpPr txBox="1"/>
                <p:nvPr/>
              </p:nvSpPr>
              <p:spPr>
                <a:xfrm>
                  <a:off x="7699659" y="1450989"/>
                  <a:ext cx="5988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110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cxnSp>
              <p:nvCxnSpPr>
                <p:cNvPr id="238" name="Google Shape;238;p4"/>
                <p:cNvCxnSpPr/>
                <p:nvPr/>
              </p:nvCxnSpPr>
              <p:spPr>
                <a:xfrm>
                  <a:off x="7566935" y="2903910"/>
                  <a:ext cx="467700" cy="0"/>
                </a:xfrm>
                <a:prstGeom prst="straightConnector1">
                  <a:avLst/>
                </a:prstGeom>
                <a:noFill/>
                <a:ln w="9525" cap="flat" cmpd="sng">
                  <a:solidFill>
                    <a:srgbClr val="595959"/>
                  </a:solidFill>
                  <a:prstDash val="solid"/>
                  <a:round/>
                  <a:headEnd type="none" w="sm" len="sm"/>
                  <a:tailEnd type="none" w="sm" len="sm"/>
                </a:ln>
              </p:spPr>
            </p:cxnSp>
            <p:sp>
              <p:nvSpPr>
                <p:cNvPr id="239" name="Google Shape;239;p4"/>
                <p:cNvSpPr txBox="1"/>
                <p:nvPr/>
              </p:nvSpPr>
              <p:spPr>
                <a:xfrm>
                  <a:off x="7719217" y="2204539"/>
                  <a:ext cx="6633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540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240" name="Google Shape;240;p4"/>
              <p:cNvGrpSpPr/>
              <p:nvPr/>
            </p:nvGrpSpPr>
            <p:grpSpPr>
              <a:xfrm>
                <a:off x="6636300" y="3382600"/>
                <a:ext cx="792300" cy="0"/>
                <a:chOff x="6560100" y="1096600"/>
                <a:chExt cx="792300" cy="0"/>
              </a:xfrm>
            </p:grpSpPr>
            <p:cxnSp>
              <p:nvCxnSpPr>
                <p:cNvPr id="241" name="Google Shape;241;p4"/>
                <p:cNvCxnSpPr/>
                <p:nvPr/>
              </p:nvCxnSpPr>
              <p:spPr>
                <a:xfrm rot="10800000">
                  <a:off x="6560100" y="1096600"/>
                  <a:ext cx="561600" cy="0"/>
                </a:xfrm>
                <a:prstGeom prst="straightConnector1">
                  <a:avLst/>
                </a:prstGeom>
                <a:noFill/>
                <a:ln w="9525" cap="flat" cmpd="sng">
                  <a:solidFill>
                    <a:schemeClr val="dk2"/>
                  </a:solidFill>
                  <a:prstDash val="solid"/>
                  <a:round/>
                  <a:headEnd type="none" w="sm" len="sm"/>
                  <a:tailEnd type="triangle" w="med" len="med"/>
                </a:ln>
              </p:spPr>
            </p:cxnSp>
            <p:cxnSp>
              <p:nvCxnSpPr>
                <p:cNvPr id="242" name="Google Shape;242;p4"/>
                <p:cNvCxnSpPr/>
                <p:nvPr/>
              </p:nvCxnSpPr>
              <p:spPr>
                <a:xfrm>
                  <a:off x="6896100" y="1096600"/>
                  <a:ext cx="456300" cy="0"/>
                </a:xfrm>
                <a:prstGeom prst="straightConnector1">
                  <a:avLst/>
                </a:prstGeom>
                <a:noFill/>
                <a:ln w="9525" cap="flat" cmpd="sng">
                  <a:solidFill>
                    <a:schemeClr val="dk2"/>
                  </a:solidFill>
                  <a:prstDash val="solid"/>
                  <a:round/>
                  <a:headEnd type="none" w="sm" len="sm"/>
                  <a:tailEnd type="triangle" w="med" len="med"/>
                </a:ln>
              </p:spPr>
            </p:cxnSp>
          </p:grpSp>
        </p:grpSp>
      </p:grpSp>
      <p:grpSp>
        <p:nvGrpSpPr>
          <p:cNvPr id="251" name="Google Shape;251;p4"/>
          <p:cNvGrpSpPr/>
          <p:nvPr/>
        </p:nvGrpSpPr>
        <p:grpSpPr>
          <a:xfrm>
            <a:off x="5085458" y="2062727"/>
            <a:ext cx="2904965" cy="1192130"/>
            <a:chOff x="4538258" y="1954727"/>
            <a:chExt cx="2904965" cy="1192130"/>
          </a:xfrm>
        </p:grpSpPr>
        <p:grpSp>
          <p:nvGrpSpPr>
            <p:cNvPr id="252" name="Google Shape;252;p4"/>
            <p:cNvGrpSpPr/>
            <p:nvPr/>
          </p:nvGrpSpPr>
          <p:grpSpPr>
            <a:xfrm>
              <a:off x="4538258" y="2009278"/>
              <a:ext cx="2904965" cy="1137579"/>
              <a:chOff x="3843991" y="1801885"/>
              <a:chExt cx="3687440" cy="1443995"/>
            </a:xfrm>
          </p:grpSpPr>
          <p:grpSp>
            <p:nvGrpSpPr>
              <p:cNvPr id="253" name="Google Shape;253;p4"/>
              <p:cNvGrpSpPr/>
              <p:nvPr/>
            </p:nvGrpSpPr>
            <p:grpSpPr>
              <a:xfrm>
                <a:off x="3843991" y="1801885"/>
                <a:ext cx="3687440" cy="1443995"/>
                <a:chOff x="3406504" y="1740027"/>
                <a:chExt cx="3687440" cy="1443995"/>
              </a:xfrm>
            </p:grpSpPr>
            <p:cxnSp>
              <p:nvCxnSpPr>
                <p:cNvPr id="254" name="Google Shape;254;p4"/>
                <p:cNvCxnSpPr/>
                <p:nvPr/>
              </p:nvCxnSpPr>
              <p:spPr>
                <a:xfrm flipH="1">
                  <a:off x="3666744" y="1740027"/>
                  <a:ext cx="3427200" cy="944400"/>
                </a:xfrm>
                <a:prstGeom prst="straightConnector1">
                  <a:avLst/>
                </a:prstGeom>
                <a:noFill/>
                <a:ln w="9525" cap="flat" cmpd="sng">
                  <a:solidFill>
                    <a:srgbClr val="595959"/>
                  </a:solidFill>
                  <a:prstDash val="solid"/>
                  <a:round/>
                  <a:headEnd type="none" w="sm" len="sm"/>
                  <a:tailEnd type="none" w="sm" len="sm"/>
                </a:ln>
              </p:spPr>
            </p:cxnSp>
            <p:sp>
              <p:nvSpPr>
                <p:cNvPr id="255" name="Google Shape;255;p4"/>
                <p:cNvSpPr txBox="1"/>
                <p:nvPr/>
              </p:nvSpPr>
              <p:spPr>
                <a:xfrm>
                  <a:off x="3406504" y="2558975"/>
                  <a:ext cx="611700" cy="6250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256" name="Google Shape;256;p4"/>
              <p:cNvGrpSpPr/>
              <p:nvPr/>
            </p:nvGrpSpPr>
            <p:grpSpPr>
              <a:xfrm>
                <a:off x="6777502" y="1804779"/>
                <a:ext cx="732000" cy="143946"/>
                <a:chOff x="6339352" y="1740254"/>
                <a:chExt cx="732000" cy="143946"/>
              </a:xfrm>
            </p:grpSpPr>
            <p:cxnSp>
              <p:nvCxnSpPr>
                <p:cNvPr id="257" name="Google Shape;257;p4"/>
                <p:cNvCxnSpPr/>
                <p:nvPr/>
              </p:nvCxnSpPr>
              <p:spPr>
                <a:xfrm>
                  <a:off x="6339352" y="1740254"/>
                  <a:ext cx="732000" cy="0"/>
                </a:xfrm>
                <a:prstGeom prst="straightConnector1">
                  <a:avLst/>
                </a:prstGeom>
                <a:noFill/>
                <a:ln w="19050" cap="flat" cmpd="sng">
                  <a:solidFill>
                    <a:srgbClr val="595959"/>
                  </a:solidFill>
                  <a:prstDash val="solid"/>
                  <a:round/>
                  <a:headEnd type="none" w="sm" len="sm"/>
                  <a:tailEnd type="none" w="sm" len="sm"/>
                </a:ln>
              </p:spPr>
            </p:cxnSp>
            <p:cxnSp>
              <p:nvCxnSpPr>
                <p:cNvPr id="258" name="Google Shape;258;p4"/>
                <p:cNvCxnSpPr/>
                <p:nvPr/>
              </p:nvCxnSpPr>
              <p:spPr>
                <a:xfrm rot="-5400000" flipH="1">
                  <a:off x="6495975" y="1760300"/>
                  <a:ext cx="133500" cy="114300"/>
                </a:xfrm>
                <a:prstGeom prst="curvedConnector3">
                  <a:avLst>
                    <a:gd name="adj1" fmla="val 86226"/>
                  </a:avLst>
                </a:prstGeom>
                <a:noFill/>
                <a:ln w="9525" cap="flat" cmpd="sng">
                  <a:solidFill>
                    <a:srgbClr val="595959"/>
                  </a:solidFill>
                  <a:prstDash val="solid"/>
                  <a:round/>
                  <a:headEnd type="none" w="sm" len="sm"/>
                  <a:tailEnd type="none" w="sm" len="sm"/>
                </a:ln>
              </p:spPr>
            </p:cxnSp>
          </p:grpSp>
        </p:grpSp>
        <p:sp>
          <p:nvSpPr>
            <p:cNvPr id="259" name="Google Shape;259;p4"/>
            <p:cNvSpPr txBox="1"/>
            <p:nvPr/>
          </p:nvSpPr>
          <p:spPr>
            <a:xfrm>
              <a:off x="6672234" y="1954727"/>
              <a:ext cx="162545" cy="215444"/>
            </a:xfrm>
            <a:prstGeom prst="rect">
              <a:avLst/>
            </a:prstGeom>
            <a:blipFill rotWithShape="1">
              <a:blip r:embed="rId3">
                <a:alphaModFix/>
              </a:blip>
              <a:stretch>
                <a:fillRect l="-11109" r="-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0" i="0" u="none" strike="noStrike" cap="none" dirty="0">
                  <a:latin typeface="Times New Roman" panose="02020603050405020304" pitchFamily="18" charset="0"/>
                  <a:cs typeface="Times New Roman" panose="02020603050405020304" pitchFamily="18" charset="0"/>
                  <a:sym typeface="Arial"/>
                </a:rPr>
                <a:t> </a:t>
              </a:r>
              <a:endParaRPr sz="20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 name="TextBox 1"/>
              <p:cNvSpPr txBox="1"/>
              <p:nvPr/>
            </p:nvSpPr>
            <p:spPr>
              <a:xfrm>
                <a:off x="320561" y="1152008"/>
                <a:ext cx="3094950" cy="5862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𝑡𝑎𝑛</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(500−110)</m:t>
                          </m:r>
                        </m:num>
                        <m:den>
                          <m:r>
                            <a:rPr lang="en-US" sz="2000" b="0" i="1" smtClean="0">
                              <a:latin typeface="Cambria Math" panose="02040503050406030204" pitchFamily="18" charset="0"/>
                              <a:ea typeface="Cambria Math" panose="02040503050406030204" pitchFamily="18" charset="0"/>
                            </a:rPr>
                            <m:t>800</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390</m:t>
                          </m:r>
                        </m:num>
                        <m:den>
                          <m:r>
                            <a:rPr lang="en-US" sz="2000" b="0" i="1" smtClean="0">
                              <a:latin typeface="Cambria Math" panose="02040503050406030204" pitchFamily="18" charset="0"/>
                              <a:ea typeface="Cambria Math" panose="02040503050406030204" pitchFamily="18" charset="0"/>
                            </a:rPr>
                            <m:t>800</m:t>
                          </m:r>
                        </m:den>
                      </m:f>
                    </m:oMath>
                  </m:oMathPara>
                </a14:m>
                <a:endParaRPr lang="en-IN"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20561" y="1152008"/>
                <a:ext cx="3094950" cy="58625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06849" y="1894822"/>
                <a:ext cx="94532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𝛼</m:t>
                      </m:r>
                      <m:r>
                        <a:rPr lang="en-IN" sz="2000" i="1" smtClean="0">
                          <a:latin typeface="Cambria Math" panose="02040503050406030204" pitchFamily="18" charset="0"/>
                          <a:ea typeface="Cambria Math" panose="02040503050406030204" pitchFamily="18" charset="0"/>
                        </a:rPr>
                        <m:t>≈26°</m:t>
                      </m:r>
                    </m:oMath>
                  </m:oMathPara>
                </a14:m>
                <a:endParaRPr lang="en-IN"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306849" y="1894822"/>
                <a:ext cx="945323" cy="307777"/>
              </a:xfrm>
              <a:prstGeom prst="rect">
                <a:avLst/>
              </a:prstGeom>
              <a:blipFill>
                <a:blip r:embed="rId5"/>
                <a:stretch>
                  <a:fillRect l="-2581" r="-5806"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5353" y="2370052"/>
                <a:ext cx="1421799"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=0 :</m:t>
                          </m:r>
                        </m:e>
                      </m:nary>
                    </m:oMath>
                  </m:oMathPara>
                </a14:m>
                <a:endParaRPr lang="en-IN" sz="2000" dirty="0"/>
              </a:p>
            </p:txBody>
          </p:sp>
        </mc:Choice>
        <mc:Fallback xmlns="">
          <p:sp>
            <p:nvSpPr>
              <p:cNvPr id="79" name="TextBox 78"/>
              <p:cNvSpPr txBox="1">
                <a:spLocks noRot="1" noChangeAspect="1" noMove="1" noResize="1" noEditPoints="1" noAdjustHandles="1" noChangeArrowheads="1" noChangeShapeType="1" noTextEdit="1"/>
              </p:cNvSpPr>
              <p:nvPr/>
            </p:nvSpPr>
            <p:spPr>
              <a:xfrm>
                <a:off x="295353" y="2370052"/>
                <a:ext cx="1421799" cy="745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3495" y="3197781"/>
                <a:ext cx="58786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𝐹</m:t>
                          </m:r>
                        </m:e>
                        <m:sub>
                          <m:r>
                            <a:rPr lang="en-US" sz="2000" b="0" i="1" smtClean="0">
                              <a:latin typeface="Cambria Math" panose="02040503050406030204" pitchFamily="18" charset="0"/>
                            </a:rPr>
                            <m:t>𝐶𝐷</m:t>
                          </m:r>
                        </m:sub>
                      </m:sSub>
                      <m:r>
                        <a:rPr lang="en-US" sz="2000" b="0" i="1" smtClean="0">
                          <a:latin typeface="Cambria Math" panose="02040503050406030204" pitchFamily="18" charset="0"/>
                        </a:rPr>
                        <m:t>𝑐𝑜𝑠</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0.54</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𝐶𝐷</m:t>
                              </m:r>
                            </m:sub>
                          </m:sSub>
                          <m:r>
                            <a:rPr lang="en-US" sz="2000" b="0" i="1" smtClean="0">
                              <a:latin typeface="Cambria Math" panose="02040503050406030204" pitchFamily="18" charset="0"/>
                              <a:ea typeface="Cambria Math" panose="02040503050406030204" pitchFamily="18" charset="0"/>
                            </a:rPr>
                            <m:t>𝑠𝑖𝑛</m:t>
                          </m:r>
                          <m:r>
                            <a:rPr lang="en-US" sz="2000" b="0" i="1" smtClean="0">
                              <a:latin typeface="Cambria Math" panose="02040503050406030204" pitchFamily="18" charset="0"/>
                              <a:ea typeface="Cambria Math" panose="02040503050406030204" pitchFamily="18" charset="0"/>
                            </a:rPr>
                            <m:t>𝛼</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0.35</m:t>
                          </m:r>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𝐴𝐵</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0.65</m:t>
                          </m:r>
                        </m:e>
                      </m:d>
                      <m:r>
                        <a:rPr lang="en-US" sz="2000" b="0" i="1" smtClean="0">
                          <a:latin typeface="Cambria Math" panose="02040503050406030204" pitchFamily="18" charset="0"/>
                          <a:ea typeface="Cambria Math" panose="02040503050406030204" pitchFamily="18" charset="0"/>
                        </a:rPr>
                        <m:t>=0</m:t>
                      </m:r>
                    </m:oMath>
                  </m:oMathPara>
                </a14:m>
                <a:endParaRPr lang="en-IN"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203495" y="3197781"/>
                <a:ext cx="5878661" cy="307777"/>
              </a:xfrm>
              <a:prstGeom prst="rect">
                <a:avLst/>
              </a:prstGeom>
              <a:blipFill>
                <a:blip r:embed="rId7"/>
                <a:stretch>
                  <a:fillRect l="-1036" r="-415" b="-4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8232" y="3680616"/>
                <a:ext cx="454169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0.485</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𝐶𝐷</m:t>
                          </m:r>
                        </m:sub>
                      </m:sSub>
                      <m:r>
                        <a:rPr lang="en-US" sz="2000" b="0" i="1" smtClean="0">
                          <a:latin typeface="Cambria Math" panose="02040503050406030204" pitchFamily="18" charset="0"/>
                        </a:rPr>
                        <m:t>−0.153</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𝐶𝐷</m:t>
                          </m:r>
                        </m:sub>
                      </m:sSub>
                      <m:r>
                        <a:rPr lang="en-US" sz="2000" b="0" i="1" smtClean="0">
                          <a:latin typeface="Cambria Math" panose="02040503050406030204" pitchFamily="18" charset="0"/>
                        </a:rPr>
                        <m:t>+3924</m:t>
                      </m:r>
                      <m:r>
                        <a:rPr lang="en-US" sz="2000" b="0" i="1" smtClean="0">
                          <a:latin typeface="Cambria Math" panose="02040503050406030204" pitchFamily="18" charset="0"/>
                          <a:ea typeface="Cambria Math" panose="02040503050406030204" pitchFamily="18" charset="0"/>
                        </a:rPr>
                        <m:t>×0.65=0</m:t>
                      </m:r>
                    </m:oMath>
                  </m:oMathPara>
                </a14:m>
                <a:endParaRPr lang="en-IN"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58232" y="3680616"/>
                <a:ext cx="4541693" cy="307777"/>
              </a:xfrm>
              <a:prstGeom prst="rect">
                <a:avLst/>
              </a:prstGeom>
              <a:blipFill>
                <a:blip r:embed="rId8"/>
                <a:stretch>
                  <a:fillRect l="-671" r="-671"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15161" y="4205206"/>
                <a:ext cx="18591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𝐶𝐷</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−7.68 </m:t>
                      </m:r>
                      <m:r>
                        <m:rPr>
                          <m:sty m:val="p"/>
                        </m:rPr>
                        <a:rPr lang="en-US" sz="2000" b="0" i="0" smtClean="0">
                          <a:latin typeface="Cambria Math" panose="02040503050406030204" pitchFamily="18" charset="0"/>
                          <a:ea typeface="Cambria Math" panose="02040503050406030204" pitchFamily="18" charset="0"/>
                        </a:rPr>
                        <m:t>kN</m:t>
                      </m:r>
                    </m:oMath>
                  </m:oMathPara>
                </a14:m>
                <a:endParaRPr lang="en-IN"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15161" y="4205206"/>
                <a:ext cx="1859163" cy="307777"/>
              </a:xfrm>
              <a:prstGeom prst="rect">
                <a:avLst/>
              </a:prstGeom>
              <a:blipFill>
                <a:blip r:embed="rId9"/>
                <a:stretch>
                  <a:fillRect l="-1967" r="-1967" b="-20000"/>
                </a:stretch>
              </a:blipFill>
            </p:spPr>
            <p:txBody>
              <a:bodyPr/>
              <a:lstStyle/>
              <a:p>
                <a:r>
                  <a:rPr lang="en-IN">
                    <a:noFill/>
                  </a:rPr>
                  <a:t> </a:t>
                </a:r>
              </a:p>
            </p:txBody>
          </p:sp>
        </mc:Fallback>
      </mc:AlternateContent>
      <p:sp>
        <p:nvSpPr>
          <p:cNvPr id="7" name="Rectangle 6"/>
          <p:cNvSpPr/>
          <p:nvPr/>
        </p:nvSpPr>
        <p:spPr>
          <a:xfrm>
            <a:off x="256279" y="4205206"/>
            <a:ext cx="197984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sp>
        <p:nvSpPr>
          <p:cNvPr id="85" name="Google Shape;335;p7"/>
          <p:cNvSpPr txBox="1"/>
          <p:nvPr/>
        </p:nvSpPr>
        <p:spPr>
          <a:xfrm>
            <a:off x="258232" y="614777"/>
            <a:ext cx="4895941"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The line of action of </a:t>
            </a:r>
            <a:r>
              <a:rPr lang="en" sz="2000" i="1" dirty="0">
                <a:latin typeface="Times New Roman" panose="02020603050405020304" pitchFamily="18" charset="0"/>
                <a:ea typeface="Calibri"/>
                <a:cs typeface="Times New Roman" panose="02020603050405020304" pitchFamily="18" charset="0"/>
                <a:sym typeface="Calibri"/>
              </a:rPr>
              <a:t>F</a:t>
            </a:r>
            <a:r>
              <a:rPr lang="en" sz="2000" i="1" baseline="-25000" dirty="0">
                <a:latin typeface="Times New Roman" panose="02020603050405020304" pitchFamily="18" charset="0"/>
                <a:ea typeface="Calibri"/>
                <a:cs typeface="Times New Roman" panose="02020603050405020304" pitchFamily="18" charset="0"/>
                <a:sym typeface="Calibri"/>
              </a:rPr>
              <a:t>CD</a:t>
            </a:r>
            <a:r>
              <a:rPr lang="en" sz="2000" baseline="-25000" dirty="0">
                <a:latin typeface="Times New Roman" panose="02020603050405020304" pitchFamily="18" charset="0"/>
                <a:ea typeface="Calibri"/>
                <a:cs typeface="Times New Roman" panose="02020603050405020304" pitchFamily="18" charset="0"/>
                <a:sym typeface="Calibri"/>
              </a:rPr>
              <a:t> </a:t>
            </a:r>
            <a:r>
              <a:rPr lang="en" sz="2000" dirty="0">
                <a:latin typeface="Times New Roman" panose="02020603050405020304" pitchFamily="18" charset="0"/>
                <a:ea typeface="Calibri"/>
                <a:cs typeface="Times New Roman" panose="02020603050405020304" pitchFamily="18" charset="0"/>
                <a:sym typeface="Calibri"/>
              </a:rPr>
              <a:t>is known.</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72" name="Google Shape;335;p7"/>
          <p:cNvSpPr txBox="1"/>
          <p:nvPr/>
        </p:nvSpPr>
        <p:spPr>
          <a:xfrm>
            <a:off x="6254617" y="3862901"/>
            <a:ext cx="2725716" cy="492412"/>
          </a:xfrm>
          <a:prstGeom prst="rect">
            <a:avLst/>
          </a:prstGeom>
          <a:noFill/>
          <a:ln>
            <a:noFill/>
          </a:ln>
        </p:spPr>
        <p:txBody>
          <a:bodyPr spcFirstLastPara="1" wrap="square" lIns="91425" tIns="91425" rIns="91425" bIns="91425" anchor="t" anchorCtr="0">
            <a:spAutoFit/>
          </a:bodyPr>
          <a:lstStyle/>
          <a:p>
            <a:pPr lvl="0">
              <a:buSzPts val="1800"/>
            </a:pPr>
            <a:r>
              <a:rPr lang="en" sz="2000" dirty="0">
                <a:latin typeface="Times New Roman" panose="02020603050405020304" pitchFamily="18" charset="0"/>
                <a:ea typeface="Calibri"/>
                <a:cs typeface="Times New Roman" panose="02020603050405020304" pitchFamily="18" charset="0"/>
                <a:sym typeface="Calibri"/>
              </a:rPr>
              <a:t>FBD of </a:t>
            </a:r>
            <a:r>
              <a:rPr lang="en" sz="2000" dirty="0">
                <a:solidFill>
                  <a:srgbClr val="2F2A2B"/>
                </a:solidFill>
                <a:latin typeface="Times New Roman"/>
                <a:ea typeface="Calibri"/>
                <a:cs typeface="Times New Roman"/>
                <a:sym typeface="Times New Roman"/>
              </a:rPr>
              <a:t>BCE</a:t>
            </a:r>
            <a:r>
              <a:rPr lang="en" sz="2000" dirty="0">
                <a:latin typeface="Times New Roman" panose="02020603050405020304" pitchFamily="18" charset="0"/>
                <a:ea typeface="Calibri"/>
                <a:cs typeface="Times New Roman" panose="02020603050405020304" pitchFamily="18" charset="0"/>
                <a:sym typeface="Calibri"/>
              </a:rPr>
              <a:t> </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cxnSp>
        <p:nvCxnSpPr>
          <p:cNvPr id="74" name="Straight Connector 73"/>
          <p:cNvCxnSpPr/>
          <p:nvPr/>
        </p:nvCxnSpPr>
        <p:spPr>
          <a:xfrm flipV="1">
            <a:off x="5266063" y="2115239"/>
            <a:ext cx="2655065" cy="4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4913523" y="2511845"/>
            <a:ext cx="694063" cy="1101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500"/>
                                        <p:tgtEl>
                                          <p:spTgt spid="19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6"/>
                                        </p:tgtEl>
                                        <p:attrNameLst>
                                          <p:attrName>style.visibility</p:attrName>
                                        </p:attrNameLst>
                                      </p:cBhvr>
                                      <p:to>
                                        <p:strVal val="visible"/>
                                      </p:to>
                                    </p:set>
                                    <p:animEffect transition="in" filter="fade">
                                      <p:cBhvr>
                                        <p:cTn id="15" dur="500"/>
                                        <p:tgtEl>
                                          <p:spTgt spid="19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6"/>
                                        </p:tgtEl>
                                        <p:attrNameLst>
                                          <p:attrName>style.visibility</p:attrName>
                                        </p:attrNameLst>
                                      </p:cBhvr>
                                      <p:to>
                                        <p:strVal val="visible"/>
                                      </p:to>
                                    </p:set>
                                    <p:animEffect transition="in" filter="fade">
                                      <p:cBhvr>
                                        <p:cTn id="18" dur="500"/>
                                        <p:tgtEl>
                                          <p:spTgt spid="216"/>
                                        </p:tgtEl>
                                      </p:cBhvr>
                                    </p:animEffect>
                                  </p:childTnLst>
                                </p:cTn>
                              </p:par>
                              <p:par>
                                <p:cTn id="19" presetID="10" presetClass="entr" presetSubtype="0" fill="hold" nodeType="with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fade">
                                      <p:cBhvr>
                                        <p:cTn id="21" dur="500"/>
                                        <p:tgtEl>
                                          <p:spTgt spid="194"/>
                                        </p:tgtEl>
                                      </p:cBhvr>
                                    </p:animEffect>
                                  </p:childTnLst>
                                </p:cTn>
                              </p:par>
                              <p:par>
                                <p:cTn id="22" presetID="10" presetClass="entr" presetSubtype="0" fill="hold" nodeType="withEffect">
                                  <p:stCondLst>
                                    <p:cond delay="0"/>
                                  </p:stCondLst>
                                  <p:childTnLst>
                                    <p:set>
                                      <p:cBhvr>
                                        <p:cTn id="23" dur="1" fill="hold">
                                          <p:stCondLst>
                                            <p:cond delay="0"/>
                                          </p:stCondLst>
                                        </p:cTn>
                                        <p:tgtEl>
                                          <p:spTgt spid="223"/>
                                        </p:tgtEl>
                                        <p:attrNameLst>
                                          <p:attrName>style.visibility</p:attrName>
                                        </p:attrNameLst>
                                      </p:cBhvr>
                                      <p:to>
                                        <p:strVal val="visible"/>
                                      </p:to>
                                    </p:set>
                                    <p:animEffect transition="in" filter="fade">
                                      <p:cBhvr>
                                        <p:cTn id="24" dur="500"/>
                                        <p:tgtEl>
                                          <p:spTgt spid="2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3"/>
                                        </p:tgtEl>
                                        <p:attrNameLst>
                                          <p:attrName>style.visibility</p:attrName>
                                        </p:attrNameLst>
                                      </p:cBhvr>
                                      <p:to>
                                        <p:strVal val="visible"/>
                                      </p:to>
                                    </p:set>
                                    <p:animEffect transition="in" filter="fade">
                                      <p:cBhvr>
                                        <p:cTn id="29" dur="500"/>
                                        <p:tgtEl>
                                          <p:spTgt spid="213"/>
                                        </p:tgtEl>
                                      </p:cBhvr>
                                    </p:animEffect>
                                  </p:childTnLst>
                                </p:cTn>
                              </p:par>
                              <p:par>
                                <p:cTn id="30" presetID="10" presetClass="entr" presetSubtype="0" fill="hold" nodeType="withEffect">
                                  <p:stCondLst>
                                    <p:cond delay="0"/>
                                  </p:stCondLst>
                                  <p:childTnLst>
                                    <p:set>
                                      <p:cBhvr>
                                        <p:cTn id="31" dur="1" fill="hold">
                                          <p:stCondLst>
                                            <p:cond delay="0"/>
                                          </p:stCondLst>
                                        </p:cTn>
                                        <p:tgtEl>
                                          <p:spTgt spid="217"/>
                                        </p:tgtEl>
                                        <p:attrNameLst>
                                          <p:attrName>style.visibility</p:attrName>
                                        </p:attrNameLst>
                                      </p:cBhvr>
                                      <p:to>
                                        <p:strVal val="visible"/>
                                      </p:to>
                                    </p:set>
                                    <p:animEffect transition="in" filter="fade">
                                      <p:cBhvr>
                                        <p:cTn id="32" dur="500"/>
                                        <p:tgtEl>
                                          <p:spTgt spid="2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0"/>
                                        </p:tgtEl>
                                        <p:attrNameLst>
                                          <p:attrName>style.visibility</p:attrName>
                                        </p:attrNameLst>
                                      </p:cBhvr>
                                      <p:to>
                                        <p:strVal val="visible"/>
                                      </p:to>
                                    </p:set>
                                    <p:animEffect transition="in" filter="fade">
                                      <p:cBhvr>
                                        <p:cTn id="37" dur="500"/>
                                        <p:tgtEl>
                                          <p:spTgt spid="2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8"/>
                                        </p:tgtEl>
                                        <p:attrNameLst>
                                          <p:attrName>style.visibility</p:attrName>
                                        </p:attrNameLst>
                                      </p:cBhvr>
                                      <p:to>
                                        <p:strVal val="visible"/>
                                      </p:to>
                                    </p:set>
                                    <p:animEffect transition="in" filter="fade">
                                      <p:cBhvr>
                                        <p:cTn id="42" dur="500"/>
                                        <p:tgtEl>
                                          <p:spTgt spid="18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1"/>
                                        </p:tgtEl>
                                        <p:attrNameLst>
                                          <p:attrName>style.visibility</p:attrName>
                                        </p:attrNameLst>
                                      </p:cBhvr>
                                      <p:to>
                                        <p:strVal val="visible"/>
                                      </p:to>
                                    </p:set>
                                    <p:animEffect transition="in" filter="fade">
                                      <p:cBhvr>
                                        <p:cTn id="47" dur="500"/>
                                        <p:tgtEl>
                                          <p:spTgt spid="25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8"/>
                                        </p:tgtEl>
                                        <p:attrNameLst>
                                          <p:attrName>style.visibility</p:attrName>
                                        </p:attrNameLst>
                                      </p:cBhvr>
                                      <p:to>
                                        <p:strVal val="visible"/>
                                      </p:to>
                                    </p:set>
                                    <p:animEffect transition="in" filter="fade">
                                      <p:cBhvr>
                                        <p:cTn id="52" dur="500"/>
                                        <p:tgtEl>
                                          <p:spTgt spid="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5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6" grpId="0"/>
      <p:bldP spid="216" grpId="0"/>
      <p:bldP spid="2" grpId="0" animBg="1"/>
      <p:bldP spid="3" grpId="0" animBg="1"/>
      <p:bldP spid="79" grpId="0" animBg="1"/>
      <p:bldP spid="4" grpId="0" animBg="1"/>
      <p:bldP spid="5" grpId="0" animBg="1"/>
      <p:bldP spid="6" grpId="0" animBg="1"/>
      <p:bldP spid="7" grpId="0" animBg="1"/>
      <p:bldP spid="85"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4"/>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1</a:t>
            </a:r>
            <a:endParaRPr sz="1100" b="0" i="0" u="none" strike="noStrike" cap="none">
              <a:solidFill>
                <a:srgbClr val="000000"/>
              </a:solidFill>
              <a:latin typeface="Arial"/>
              <a:ea typeface="Arial"/>
              <a:cs typeface="Arial"/>
              <a:sym typeface="Arial"/>
            </a:endParaRPr>
          </a:p>
        </p:txBody>
      </p:sp>
      <p:cxnSp>
        <p:nvCxnSpPr>
          <p:cNvPr id="187" name="Google Shape;187;p4"/>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85" name="Google Shape;335;p7"/>
          <p:cNvSpPr txBox="1"/>
          <p:nvPr/>
        </p:nvSpPr>
        <p:spPr>
          <a:xfrm>
            <a:off x="615453" y="611287"/>
            <a:ext cx="22860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 Force in FH</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73" name="Picture 72">
            <a:extLst>
              <a:ext uri="{FF2B5EF4-FFF2-40B4-BE49-F238E27FC236}">
                <a16:creationId xmlns:a16="http://schemas.microsoft.com/office/drawing/2014/main" id="{7E8DB9E1-5C72-4393-9D0A-DAB0FADAB2D7}"/>
              </a:ext>
            </a:extLst>
          </p:cNvPr>
          <p:cNvPicPr>
            <a:picLocks noChangeAspect="1"/>
          </p:cNvPicPr>
          <p:nvPr/>
        </p:nvPicPr>
        <p:blipFill rotWithShape="1">
          <a:blip r:embed="rId3"/>
          <a:srcRect r="2591"/>
          <a:stretch/>
        </p:blipFill>
        <p:spPr>
          <a:xfrm>
            <a:off x="3886200" y="737413"/>
            <a:ext cx="5174706" cy="3890339"/>
          </a:xfrm>
          <a:prstGeom prst="rect">
            <a:avLst/>
          </a:prstGeom>
        </p:spPr>
      </p:pic>
      <p:sp>
        <p:nvSpPr>
          <p:cNvPr id="75" name="Google Shape;335;p7"/>
          <p:cNvSpPr txBox="1"/>
          <p:nvPr/>
        </p:nvSpPr>
        <p:spPr>
          <a:xfrm>
            <a:off x="219577" y="618129"/>
            <a:ext cx="687203" cy="492412"/>
          </a:xfrm>
          <a:prstGeom prst="rect">
            <a:avLst/>
          </a:prstGeom>
          <a:noFill/>
          <a:ln>
            <a:noFill/>
          </a:ln>
        </p:spPr>
        <p:txBody>
          <a:bodyPr spcFirstLastPara="1" wrap="square" lIns="91425" tIns="91425" rIns="91425" bIns="91425" anchor="t" anchorCtr="0">
            <a:spAutoFit/>
          </a:bodyPr>
          <a:lstStyle/>
          <a:p>
            <a:pPr lvl="0">
              <a:buSzPts val="1800"/>
            </a:pPr>
            <a:r>
              <a:rPr lang="en" sz="2000" dirty="0">
                <a:latin typeface="Times New Roman" panose="02020603050405020304" pitchFamily="18" charset="0"/>
                <a:ea typeface="Calibri"/>
                <a:cs typeface="Times New Roman" panose="02020603050405020304" pitchFamily="18" charset="0"/>
                <a:sym typeface="Calibri"/>
              </a:rPr>
              <a:t>(b). </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76" name="Google Shape;335;p7"/>
          <p:cNvSpPr txBox="1"/>
          <p:nvPr/>
        </p:nvSpPr>
        <p:spPr>
          <a:xfrm>
            <a:off x="219577" y="1820823"/>
            <a:ext cx="3537083" cy="172351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We take this whole load carrying mechanism ABCDEFG and draw its free-body diagram, noting that </a:t>
            </a:r>
            <a:r>
              <a:rPr lang="en" sz="2000" baseline="-25000" dirty="0">
                <a:latin typeface="Times New Roman" panose="02020603050405020304" pitchFamily="18" charset="0"/>
                <a:ea typeface="Calibri"/>
                <a:cs typeface="Times New Roman" panose="02020603050405020304" pitchFamily="18" charset="0"/>
                <a:sym typeface="Calibri"/>
              </a:rPr>
              <a:t> </a:t>
            </a:r>
            <a:r>
              <a:rPr lang="en" sz="2000" dirty="0">
                <a:latin typeface="Times New Roman" panose="02020603050405020304" pitchFamily="18" charset="0"/>
                <a:ea typeface="Calibri"/>
                <a:cs typeface="Times New Roman" panose="02020603050405020304" pitchFamily="18" charset="0"/>
                <a:sym typeface="Calibri"/>
              </a:rPr>
              <a:t>FH is a two force member.</a:t>
            </a:r>
            <a:endParaRPr sz="2000" b="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06953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980" y="566176"/>
            <a:ext cx="3574786" cy="2396967"/>
          </a:xfrm>
          <a:prstGeom prst="rect">
            <a:avLst/>
          </a:prstGeom>
        </p:spPr>
      </p:pic>
      <p:grpSp>
        <p:nvGrpSpPr>
          <p:cNvPr id="267" name="Google Shape;267;p5"/>
          <p:cNvGrpSpPr/>
          <p:nvPr/>
        </p:nvGrpSpPr>
        <p:grpSpPr>
          <a:xfrm>
            <a:off x="6786359" y="2427343"/>
            <a:ext cx="796165" cy="608368"/>
            <a:chOff x="2559531" y="2246175"/>
            <a:chExt cx="839394" cy="641400"/>
          </a:xfrm>
        </p:grpSpPr>
        <p:cxnSp>
          <p:nvCxnSpPr>
            <p:cNvPr id="268" name="Google Shape;268;p5"/>
            <p:cNvCxnSpPr/>
            <p:nvPr/>
          </p:nvCxnSpPr>
          <p:spPr>
            <a:xfrm rot="10800000">
              <a:off x="2646825" y="2246175"/>
              <a:ext cx="752100" cy="641400"/>
            </a:xfrm>
            <a:prstGeom prst="straightConnector1">
              <a:avLst/>
            </a:prstGeom>
            <a:noFill/>
            <a:ln w="28575" cap="flat" cmpd="sng">
              <a:solidFill>
                <a:srgbClr val="FF0000"/>
              </a:solidFill>
              <a:prstDash val="solid"/>
              <a:round/>
              <a:headEnd type="none" w="sm" len="sm"/>
              <a:tailEnd type="triangle" w="med" len="med"/>
            </a:ln>
          </p:spPr>
        </p:cxnSp>
        <p:sp>
          <p:nvSpPr>
            <p:cNvPr id="269" name="Google Shape;269;p5"/>
            <p:cNvSpPr txBox="1"/>
            <p:nvPr/>
          </p:nvSpPr>
          <p:spPr>
            <a:xfrm>
              <a:off x="2559531" y="2354843"/>
              <a:ext cx="658784" cy="519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a:t>
              </a:r>
              <a:r>
                <a:rPr lang="en" sz="200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FH</a:t>
              </a:r>
              <a:endParaRPr sz="200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270" name="Google Shape;270;p5"/>
          <p:cNvSpPr txBox="1"/>
          <p:nvPr/>
        </p:nvSpPr>
        <p:spPr>
          <a:xfrm>
            <a:off x="4938754" y="3174725"/>
            <a:ext cx="58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1" name="Google Shape;271;p5"/>
          <p:cNvGrpSpPr/>
          <p:nvPr/>
        </p:nvGrpSpPr>
        <p:grpSpPr>
          <a:xfrm>
            <a:off x="4919731" y="2256647"/>
            <a:ext cx="1046006" cy="1167157"/>
            <a:chOff x="591550" y="2029968"/>
            <a:chExt cx="1102800" cy="1230527"/>
          </a:xfrm>
        </p:grpSpPr>
        <p:cxnSp>
          <p:nvCxnSpPr>
            <p:cNvPr id="272" name="Google Shape;272;p5"/>
            <p:cNvCxnSpPr/>
            <p:nvPr/>
          </p:nvCxnSpPr>
          <p:spPr>
            <a:xfrm>
              <a:off x="852225" y="2029968"/>
              <a:ext cx="0" cy="802200"/>
            </a:xfrm>
            <a:prstGeom prst="straightConnector1">
              <a:avLst/>
            </a:prstGeom>
            <a:noFill/>
            <a:ln w="28575" cap="flat" cmpd="sng">
              <a:solidFill>
                <a:srgbClr val="000000"/>
              </a:solidFill>
              <a:prstDash val="solid"/>
              <a:round/>
              <a:headEnd type="none" w="sm" len="sm"/>
              <a:tailEnd type="triangle" w="med" len="med"/>
            </a:ln>
          </p:spPr>
        </p:cxnSp>
        <p:sp>
          <p:nvSpPr>
            <p:cNvPr id="273" name="Google Shape;273;p5"/>
            <p:cNvSpPr txBox="1"/>
            <p:nvPr/>
          </p:nvSpPr>
          <p:spPr>
            <a:xfrm>
              <a:off x="591550" y="2741348"/>
              <a:ext cx="1102800" cy="5191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250</a:t>
              </a:r>
              <a:r>
                <a:rPr lang="en" sz="2000" b="0" i="1" u="none" strike="noStrike" cap="none" dirty="0">
                  <a:solidFill>
                    <a:srgbClr val="000000"/>
                  </a:solidFill>
                  <a:latin typeface="Times New Roman" panose="02020603050405020304" pitchFamily="18" charset="0"/>
                  <a:cs typeface="Times New Roman" panose="02020603050405020304" pitchFamily="18" charset="0"/>
                  <a:sym typeface="Arial"/>
                </a:rPr>
                <a:t>g</a:t>
              </a:r>
              <a:endParaRPr sz="2000" b="0" i="1"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274" name="Google Shape;274;p5"/>
          <p:cNvGrpSpPr/>
          <p:nvPr/>
        </p:nvGrpSpPr>
        <p:grpSpPr>
          <a:xfrm>
            <a:off x="6998592" y="2035274"/>
            <a:ext cx="1252340" cy="955024"/>
            <a:chOff x="5551703" y="1306969"/>
            <a:chExt cx="1320337" cy="1006878"/>
          </a:xfrm>
        </p:grpSpPr>
        <p:cxnSp>
          <p:nvCxnSpPr>
            <p:cNvPr id="275" name="Google Shape;275;p5"/>
            <p:cNvCxnSpPr/>
            <p:nvPr/>
          </p:nvCxnSpPr>
          <p:spPr>
            <a:xfrm>
              <a:off x="5971032" y="1915025"/>
              <a:ext cx="421200" cy="0"/>
            </a:xfrm>
            <a:prstGeom prst="straightConnector1">
              <a:avLst/>
            </a:prstGeom>
            <a:noFill/>
            <a:ln w="19050" cap="flat" cmpd="sng">
              <a:solidFill>
                <a:srgbClr val="FF0000"/>
              </a:solidFill>
              <a:prstDash val="solid"/>
              <a:round/>
              <a:headEnd type="none" w="sm" len="sm"/>
              <a:tailEnd type="triangle" w="med" len="med"/>
            </a:ln>
          </p:spPr>
        </p:cxnSp>
        <p:cxnSp>
          <p:nvCxnSpPr>
            <p:cNvPr id="276" name="Google Shape;276;p5"/>
            <p:cNvCxnSpPr/>
            <p:nvPr/>
          </p:nvCxnSpPr>
          <p:spPr>
            <a:xfrm rot="10800000">
              <a:off x="5975675" y="1572768"/>
              <a:ext cx="0" cy="340800"/>
            </a:xfrm>
            <a:prstGeom prst="straightConnector1">
              <a:avLst/>
            </a:prstGeom>
            <a:noFill/>
            <a:ln w="19050" cap="flat" cmpd="sng">
              <a:solidFill>
                <a:srgbClr val="FF0000"/>
              </a:solidFill>
              <a:prstDash val="solid"/>
              <a:round/>
              <a:headEnd type="none" w="sm" len="sm"/>
              <a:tailEnd type="triangle" w="med" len="med"/>
            </a:ln>
          </p:spPr>
        </p:cxnSp>
        <p:sp>
          <p:nvSpPr>
            <p:cNvPr id="277" name="Google Shape;277;p5"/>
            <p:cNvSpPr txBox="1"/>
            <p:nvPr/>
          </p:nvSpPr>
          <p:spPr>
            <a:xfrm>
              <a:off x="6342400" y="1794699"/>
              <a:ext cx="529640" cy="519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1" u="none" strike="noStrike" cap="none" dirty="0">
                  <a:solidFill>
                    <a:srgbClr val="000000"/>
                  </a:solidFill>
                  <a:latin typeface="Times New Roman" panose="02020603050405020304" pitchFamily="18" charset="0"/>
                  <a:cs typeface="Times New Roman" panose="02020603050405020304" pitchFamily="18" charset="0"/>
                  <a:sym typeface="Arial"/>
                </a:rPr>
                <a:t>G</a:t>
              </a:r>
              <a:r>
                <a:rPr lang="en"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rPr>
                <a:t>x</a:t>
              </a:r>
              <a:endParaRPr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endParaRPr>
            </a:p>
          </p:txBody>
        </p:sp>
        <p:sp>
          <p:nvSpPr>
            <p:cNvPr id="278" name="Google Shape;278;p5"/>
            <p:cNvSpPr txBox="1"/>
            <p:nvPr/>
          </p:nvSpPr>
          <p:spPr>
            <a:xfrm>
              <a:off x="5551703" y="1306969"/>
              <a:ext cx="501788" cy="519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1" u="none" strike="noStrike" cap="none" dirty="0">
                  <a:solidFill>
                    <a:srgbClr val="000000"/>
                  </a:solidFill>
                  <a:latin typeface="Times New Roman" panose="02020603050405020304" pitchFamily="18" charset="0"/>
                  <a:cs typeface="Times New Roman" panose="02020603050405020304" pitchFamily="18" charset="0"/>
                  <a:sym typeface="Arial"/>
                </a:rPr>
                <a:t>G</a:t>
              </a:r>
              <a:r>
                <a:rPr lang="en"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rPr>
                <a:t>y</a:t>
              </a:r>
              <a:endParaRPr sz="2000" b="0" i="1" u="none" strike="noStrike" cap="none" baseline="-25000"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279" name="Google Shape;279;p5"/>
          <p:cNvGrpSpPr/>
          <p:nvPr/>
        </p:nvGrpSpPr>
        <p:grpSpPr>
          <a:xfrm>
            <a:off x="6892985" y="2447769"/>
            <a:ext cx="1358124" cy="1142149"/>
            <a:chOff x="2679192" y="2267712"/>
            <a:chExt cx="1431865" cy="1204163"/>
          </a:xfrm>
        </p:grpSpPr>
        <p:grpSp>
          <p:nvGrpSpPr>
            <p:cNvPr id="280" name="Google Shape;280;p5"/>
            <p:cNvGrpSpPr/>
            <p:nvPr/>
          </p:nvGrpSpPr>
          <p:grpSpPr>
            <a:xfrm>
              <a:off x="2679192" y="2267712"/>
              <a:ext cx="1431865" cy="1204163"/>
              <a:chOff x="2679192" y="2267712"/>
              <a:chExt cx="1431865" cy="1204163"/>
            </a:xfrm>
          </p:grpSpPr>
          <p:cxnSp>
            <p:nvCxnSpPr>
              <p:cNvPr id="281" name="Google Shape;281;p5"/>
              <p:cNvCxnSpPr/>
              <p:nvPr/>
            </p:nvCxnSpPr>
            <p:spPr>
              <a:xfrm>
                <a:off x="2679192" y="2267712"/>
                <a:ext cx="1113000" cy="951600"/>
              </a:xfrm>
              <a:prstGeom prst="straightConnector1">
                <a:avLst/>
              </a:prstGeom>
              <a:noFill/>
              <a:ln w="9525" cap="flat" cmpd="sng">
                <a:solidFill>
                  <a:srgbClr val="595959"/>
                </a:solidFill>
                <a:prstDash val="solid"/>
                <a:round/>
                <a:headEnd type="none" w="sm" len="sm"/>
                <a:tailEnd type="none" w="sm" len="sm"/>
              </a:ln>
            </p:spPr>
          </p:cxnSp>
          <p:sp>
            <p:nvSpPr>
              <p:cNvPr id="282" name="Google Shape;282;p5"/>
              <p:cNvSpPr txBox="1"/>
              <p:nvPr/>
            </p:nvSpPr>
            <p:spPr>
              <a:xfrm>
                <a:off x="3730058" y="2952727"/>
                <a:ext cx="380999" cy="519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H</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283" name="Google Shape;283;p5"/>
            <p:cNvGrpSpPr/>
            <p:nvPr/>
          </p:nvGrpSpPr>
          <p:grpSpPr>
            <a:xfrm>
              <a:off x="3136392" y="2807821"/>
              <a:ext cx="663900" cy="519148"/>
              <a:chOff x="3136392" y="2807821"/>
              <a:chExt cx="663900" cy="519148"/>
            </a:xfrm>
          </p:grpSpPr>
          <p:grpSp>
            <p:nvGrpSpPr>
              <p:cNvPr id="284" name="Google Shape;284;p5"/>
              <p:cNvGrpSpPr/>
              <p:nvPr/>
            </p:nvGrpSpPr>
            <p:grpSpPr>
              <a:xfrm>
                <a:off x="3136392" y="3102650"/>
                <a:ext cx="663900" cy="120300"/>
                <a:chOff x="3136392" y="3102650"/>
                <a:chExt cx="663900" cy="120300"/>
              </a:xfrm>
            </p:grpSpPr>
            <p:cxnSp>
              <p:nvCxnSpPr>
                <p:cNvPr id="285" name="Google Shape;285;p5"/>
                <p:cNvCxnSpPr/>
                <p:nvPr/>
              </p:nvCxnSpPr>
              <p:spPr>
                <a:xfrm rot="10800000">
                  <a:off x="3136392" y="3218688"/>
                  <a:ext cx="663900" cy="0"/>
                </a:xfrm>
                <a:prstGeom prst="straightConnector1">
                  <a:avLst/>
                </a:prstGeom>
                <a:noFill/>
                <a:ln w="9525" cap="flat" cmpd="sng">
                  <a:solidFill>
                    <a:srgbClr val="595959"/>
                  </a:solidFill>
                  <a:prstDash val="solid"/>
                  <a:round/>
                  <a:headEnd type="none" w="sm" len="sm"/>
                  <a:tailEnd type="none" w="sm" len="sm"/>
                </a:ln>
              </p:spPr>
            </p:cxnSp>
            <p:sp>
              <p:nvSpPr>
                <p:cNvPr id="286" name="Google Shape;286;p5"/>
                <p:cNvSpPr/>
                <p:nvPr/>
              </p:nvSpPr>
              <p:spPr>
                <a:xfrm>
                  <a:off x="3557850" y="3102650"/>
                  <a:ext cx="97750" cy="120300"/>
                </a:xfrm>
                <a:custGeom>
                  <a:avLst/>
                  <a:gdLst/>
                  <a:ahLst/>
                  <a:cxnLst/>
                  <a:rect l="l" t="t" r="r" b="b"/>
                  <a:pathLst>
                    <a:path w="3910" h="4812" extrusionOk="0">
                      <a:moveTo>
                        <a:pt x="3910" y="0"/>
                      </a:moveTo>
                      <a:cubicBezTo>
                        <a:pt x="3576" y="234"/>
                        <a:pt x="2557" y="601"/>
                        <a:pt x="1905" y="1403"/>
                      </a:cubicBezTo>
                      <a:cubicBezTo>
                        <a:pt x="1253" y="2205"/>
                        <a:pt x="318" y="4244"/>
                        <a:pt x="0" y="4812"/>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7" name="Google Shape;287;p5"/>
              <p:cNvSpPr txBox="1"/>
              <p:nvPr/>
            </p:nvSpPr>
            <p:spPr>
              <a:xfrm>
                <a:off x="3218312" y="2807821"/>
                <a:ext cx="423081" cy="519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𝛼</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sp>
        <p:nvSpPr>
          <p:cNvPr id="288" name="Google Shape;288;p5"/>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1</a:t>
            </a:r>
            <a:endParaRPr sz="1100" b="0" i="0" u="none" strike="noStrike" cap="none">
              <a:solidFill>
                <a:srgbClr val="000000"/>
              </a:solidFill>
              <a:latin typeface="Arial"/>
              <a:ea typeface="Arial"/>
              <a:cs typeface="Arial"/>
              <a:sym typeface="Arial"/>
            </a:endParaRPr>
          </a:p>
        </p:txBody>
      </p:sp>
      <p:cxnSp>
        <p:nvCxnSpPr>
          <p:cNvPr id="289" name="Google Shape;289;p5"/>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grpSp>
        <p:nvGrpSpPr>
          <p:cNvPr id="291" name="Google Shape;291;p5"/>
          <p:cNvGrpSpPr/>
          <p:nvPr/>
        </p:nvGrpSpPr>
        <p:grpSpPr>
          <a:xfrm>
            <a:off x="7430880" y="2620902"/>
            <a:ext cx="1560721" cy="1354345"/>
            <a:chOff x="3005327" y="3016026"/>
            <a:chExt cx="1560721" cy="1354345"/>
          </a:xfrm>
        </p:grpSpPr>
        <p:cxnSp>
          <p:nvCxnSpPr>
            <p:cNvPr id="292" name="Google Shape;292;p5"/>
            <p:cNvCxnSpPr/>
            <p:nvPr/>
          </p:nvCxnSpPr>
          <p:spPr>
            <a:xfrm flipH="1" flipV="1">
              <a:off x="3048985" y="3970311"/>
              <a:ext cx="249724" cy="1362"/>
            </a:xfrm>
            <a:prstGeom prst="straightConnector1">
              <a:avLst/>
            </a:prstGeom>
            <a:noFill/>
            <a:ln w="9525" cap="flat" cmpd="sng">
              <a:solidFill>
                <a:schemeClr val="dk2"/>
              </a:solidFill>
              <a:prstDash val="solid"/>
              <a:round/>
              <a:headEnd type="none" w="sm" len="sm"/>
              <a:tailEnd type="triangle" w="med" len="med"/>
            </a:ln>
          </p:spPr>
        </p:cxnSp>
        <p:cxnSp>
          <p:nvCxnSpPr>
            <p:cNvPr id="293" name="Google Shape;293;p5"/>
            <p:cNvCxnSpPr/>
            <p:nvPr/>
          </p:nvCxnSpPr>
          <p:spPr>
            <a:xfrm>
              <a:off x="3298709" y="3973059"/>
              <a:ext cx="229200" cy="0"/>
            </a:xfrm>
            <a:prstGeom prst="straightConnector1">
              <a:avLst/>
            </a:prstGeom>
            <a:noFill/>
            <a:ln w="9525" cap="flat" cmpd="sng">
              <a:solidFill>
                <a:schemeClr val="dk2"/>
              </a:solidFill>
              <a:prstDash val="solid"/>
              <a:round/>
              <a:headEnd type="none" w="sm" len="sm"/>
              <a:tailEnd type="triangle" w="med" len="med"/>
            </a:ln>
          </p:spPr>
        </p:cxnSp>
        <p:grpSp>
          <p:nvGrpSpPr>
            <p:cNvPr id="294" name="Google Shape;294;p5"/>
            <p:cNvGrpSpPr/>
            <p:nvPr/>
          </p:nvGrpSpPr>
          <p:grpSpPr>
            <a:xfrm>
              <a:off x="3005327" y="3016026"/>
              <a:ext cx="1560721" cy="1354345"/>
              <a:chOff x="3005327" y="3016026"/>
              <a:chExt cx="1560721" cy="1354345"/>
            </a:xfrm>
          </p:grpSpPr>
          <p:grpSp>
            <p:nvGrpSpPr>
              <p:cNvPr id="295" name="Google Shape;295;p5"/>
              <p:cNvGrpSpPr/>
              <p:nvPr/>
            </p:nvGrpSpPr>
            <p:grpSpPr>
              <a:xfrm>
                <a:off x="3005327" y="3809469"/>
                <a:ext cx="742689" cy="560902"/>
                <a:chOff x="3239042" y="3250525"/>
                <a:chExt cx="783013" cy="591357"/>
              </a:xfrm>
            </p:grpSpPr>
            <p:cxnSp>
              <p:nvCxnSpPr>
                <p:cNvPr id="296" name="Google Shape;296;p5"/>
                <p:cNvCxnSpPr/>
                <p:nvPr/>
              </p:nvCxnSpPr>
              <p:spPr>
                <a:xfrm>
                  <a:off x="3274754" y="3250525"/>
                  <a:ext cx="0" cy="381000"/>
                </a:xfrm>
                <a:prstGeom prst="straightConnector1">
                  <a:avLst/>
                </a:prstGeom>
                <a:noFill/>
                <a:ln w="9525" cap="flat" cmpd="sng">
                  <a:solidFill>
                    <a:srgbClr val="595959"/>
                  </a:solidFill>
                  <a:prstDash val="solid"/>
                  <a:round/>
                  <a:headEnd type="none" w="sm" len="sm"/>
                  <a:tailEnd type="none" w="sm" len="sm"/>
                </a:ln>
              </p:spPr>
            </p:cxnSp>
            <p:cxnSp>
              <p:nvCxnSpPr>
                <p:cNvPr id="297" name="Google Shape;297;p5"/>
                <p:cNvCxnSpPr/>
                <p:nvPr/>
              </p:nvCxnSpPr>
              <p:spPr>
                <a:xfrm>
                  <a:off x="3787950" y="3250525"/>
                  <a:ext cx="0" cy="381000"/>
                </a:xfrm>
                <a:prstGeom prst="straightConnector1">
                  <a:avLst/>
                </a:prstGeom>
                <a:noFill/>
                <a:ln w="9525" cap="flat" cmpd="sng">
                  <a:solidFill>
                    <a:srgbClr val="595959"/>
                  </a:solidFill>
                  <a:prstDash val="solid"/>
                  <a:round/>
                  <a:headEnd type="none" w="sm" len="sm"/>
                  <a:tailEnd type="none" w="sm" len="sm"/>
                </a:ln>
              </p:spPr>
            </p:cxnSp>
            <p:sp>
              <p:nvSpPr>
                <p:cNvPr id="298" name="Google Shape;298;p5"/>
                <p:cNvSpPr txBox="1"/>
                <p:nvPr/>
              </p:nvSpPr>
              <p:spPr>
                <a:xfrm>
                  <a:off x="3239042" y="3322734"/>
                  <a:ext cx="783013" cy="519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200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299" name="Google Shape;299;p5"/>
              <p:cNvGrpSpPr/>
              <p:nvPr/>
            </p:nvGrpSpPr>
            <p:grpSpPr>
              <a:xfrm>
                <a:off x="3782587" y="3016026"/>
                <a:ext cx="783461" cy="728856"/>
                <a:chOff x="4058506" y="3023616"/>
                <a:chExt cx="826000" cy="768433"/>
              </a:xfrm>
            </p:grpSpPr>
            <p:grpSp>
              <p:nvGrpSpPr>
                <p:cNvPr id="300" name="Google Shape;300;p5"/>
                <p:cNvGrpSpPr/>
                <p:nvPr/>
              </p:nvGrpSpPr>
              <p:grpSpPr>
                <a:xfrm>
                  <a:off x="4058506" y="3023616"/>
                  <a:ext cx="826000" cy="764976"/>
                  <a:chOff x="4058506" y="2414016"/>
                  <a:chExt cx="826000" cy="764976"/>
                </a:xfrm>
              </p:grpSpPr>
              <p:cxnSp>
                <p:nvCxnSpPr>
                  <p:cNvPr id="301" name="Google Shape;301;p5"/>
                  <p:cNvCxnSpPr/>
                  <p:nvPr/>
                </p:nvCxnSpPr>
                <p:spPr>
                  <a:xfrm>
                    <a:off x="4058506" y="2414016"/>
                    <a:ext cx="351000" cy="0"/>
                  </a:xfrm>
                  <a:prstGeom prst="straightConnector1">
                    <a:avLst/>
                  </a:prstGeom>
                  <a:noFill/>
                  <a:ln w="9525" cap="flat" cmpd="sng">
                    <a:solidFill>
                      <a:srgbClr val="666666"/>
                    </a:solidFill>
                    <a:prstDash val="solid"/>
                    <a:round/>
                    <a:headEnd type="none" w="sm" len="sm"/>
                    <a:tailEnd type="none" w="sm" len="sm"/>
                  </a:ln>
                </p:spPr>
              </p:cxnSp>
              <p:cxnSp>
                <p:nvCxnSpPr>
                  <p:cNvPr id="302" name="Google Shape;302;p5"/>
                  <p:cNvCxnSpPr/>
                  <p:nvPr/>
                </p:nvCxnSpPr>
                <p:spPr>
                  <a:xfrm>
                    <a:off x="4058506" y="3178992"/>
                    <a:ext cx="351001" cy="0"/>
                  </a:xfrm>
                  <a:prstGeom prst="straightConnector1">
                    <a:avLst/>
                  </a:prstGeom>
                  <a:noFill/>
                  <a:ln w="9525" cap="flat" cmpd="sng">
                    <a:solidFill>
                      <a:srgbClr val="666666"/>
                    </a:solidFill>
                    <a:prstDash val="solid"/>
                    <a:round/>
                    <a:headEnd type="none" w="sm" len="sm"/>
                    <a:tailEnd type="none" w="sm" len="sm"/>
                  </a:ln>
                </p:spPr>
              </p:cxnSp>
              <p:sp>
                <p:nvSpPr>
                  <p:cNvPr id="303" name="Google Shape;303;p5"/>
                  <p:cNvSpPr txBox="1"/>
                  <p:nvPr/>
                </p:nvSpPr>
                <p:spPr>
                  <a:xfrm>
                    <a:off x="4196066" y="2531322"/>
                    <a:ext cx="688440" cy="51914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600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cxnSp>
              <p:nvCxnSpPr>
                <p:cNvPr id="304" name="Google Shape;304;p5"/>
                <p:cNvCxnSpPr/>
                <p:nvPr/>
              </p:nvCxnSpPr>
              <p:spPr>
                <a:xfrm rot="10800000">
                  <a:off x="4247649" y="3026664"/>
                  <a:ext cx="0" cy="415500"/>
                </a:xfrm>
                <a:prstGeom prst="straightConnector1">
                  <a:avLst/>
                </a:prstGeom>
                <a:noFill/>
                <a:ln w="9525" cap="flat" cmpd="sng">
                  <a:solidFill>
                    <a:schemeClr val="dk2"/>
                  </a:solidFill>
                  <a:prstDash val="solid"/>
                  <a:round/>
                  <a:headEnd type="none" w="sm" len="sm"/>
                  <a:tailEnd type="triangle" w="med" len="med"/>
                </a:ln>
              </p:spPr>
            </p:cxnSp>
            <p:cxnSp>
              <p:nvCxnSpPr>
                <p:cNvPr id="305" name="Google Shape;305;p5"/>
                <p:cNvCxnSpPr/>
                <p:nvPr/>
              </p:nvCxnSpPr>
              <p:spPr>
                <a:xfrm>
                  <a:off x="4247649" y="3442164"/>
                  <a:ext cx="0" cy="349885"/>
                </a:xfrm>
                <a:prstGeom prst="straightConnector1">
                  <a:avLst/>
                </a:prstGeom>
                <a:noFill/>
                <a:ln w="9525" cap="flat" cmpd="sng">
                  <a:solidFill>
                    <a:schemeClr val="dk2"/>
                  </a:solidFill>
                  <a:prstDash val="solid"/>
                  <a:round/>
                  <a:headEnd type="none" w="sm" len="sm"/>
                  <a:tailEnd type="triangle" w="med" len="med"/>
                </a:ln>
              </p:spPr>
            </p:cxnSp>
          </p:grpSp>
        </p:grpSp>
      </p:grpSp>
      <mc:AlternateContent xmlns:mc="http://schemas.openxmlformats.org/markup-compatibility/2006" xmlns:a14="http://schemas.microsoft.com/office/drawing/2010/main">
        <mc:Choice Requires="a14">
          <p:sp>
            <p:nvSpPr>
              <p:cNvPr id="72" name="TextBox 71"/>
              <p:cNvSpPr txBox="1"/>
              <p:nvPr/>
            </p:nvSpPr>
            <p:spPr>
              <a:xfrm>
                <a:off x="332270" y="1131606"/>
                <a:ext cx="2809615"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𝑡𝑎𝑛</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(600+200)</m:t>
                          </m:r>
                        </m:num>
                        <m:den>
                          <m:r>
                            <a:rPr lang="en-US" sz="2000" b="0" i="1" smtClean="0">
                              <a:latin typeface="Cambria Math" panose="02040503050406030204" pitchFamily="18" charset="0"/>
                              <a:ea typeface="Cambria Math" panose="02040503050406030204" pitchFamily="18" charset="0"/>
                            </a:rPr>
                            <m:t>(200+600)</m:t>
                          </m:r>
                        </m:den>
                      </m:f>
                      <m:r>
                        <a:rPr lang="en-US" sz="2000" b="0" i="1" smtClean="0">
                          <a:latin typeface="Cambria Math" panose="02040503050406030204" pitchFamily="18" charset="0"/>
                          <a:ea typeface="Cambria Math" panose="02040503050406030204" pitchFamily="18" charset="0"/>
                        </a:rPr>
                        <m:t>=1</m:t>
                      </m:r>
                    </m:oMath>
                  </m:oMathPara>
                </a14:m>
                <a:endParaRPr lang="en-IN" sz="2000" dirty="0"/>
              </a:p>
            </p:txBody>
          </p:sp>
        </mc:Choice>
        <mc:Fallback xmlns="">
          <p:sp>
            <p:nvSpPr>
              <p:cNvPr id="72" name="TextBox 71"/>
              <p:cNvSpPr txBox="1">
                <a:spLocks noRot="1" noChangeAspect="1" noMove="1" noResize="1" noEditPoints="1" noAdjustHandles="1" noChangeArrowheads="1" noChangeShapeType="1" noTextEdit="1"/>
              </p:cNvSpPr>
              <p:nvPr/>
            </p:nvSpPr>
            <p:spPr>
              <a:xfrm>
                <a:off x="332270" y="1131606"/>
                <a:ext cx="2809615" cy="64081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332270" y="1919255"/>
                <a:ext cx="9485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=45°</m:t>
                      </m:r>
                    </m:oMath>
                  </m:oMathPara>
                </a14:m>
                <a:endParaRPr lang="en-IN" sz="2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332270" y="1919255"/>
                <a:ext cx="948529" cy="307777"/>
              </a:xfrm>
              <a:prstGeom prst="rect">
                <a:avLst/>
              </a:prstGeom>
              <a:blipFill>
                <a:blip r:embed="rId5"/>
                <a:stretch>
                  <a:fillRect l="-3226" r="-5806" b="-1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302216" y="2510891"/>
                <a:ext cx="1480790"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𝐺</m:t>
                              </m:r>
                            </m:sub>
                          </m:sSub>
                          <m:r>
                            <a:rPr lang="en-US" sz="2000" b="0" i="1" smtClean="0">
                              <a:latin typeface="Cambria Math" panose="02040503050406030204" pitchFamily="18" charset="0"/>
                            </a:rPr>
                            <m:t>=0 :</m:t>
                          </m:r>
                        </m:e>
                      </m:nary>
                    </m:oMath>
                  </m:oMathPara>
                </a14:m>
                <a:endParaRPr lang="en-IN" sz="2000" dirty="0"/>
              </a:p>
            </p:txBody>
          </p:sp>
        </mc:Choice>
        <mc:Fallback xmlns="">
          <p:sp>
            <p:nvSpPr>
              <p:cNvPr id="74" name="TextBox 73"/>
              <p:cNvSpPr txBox="1">
                <a:spLocks noRot="1" noChangeAspect="1" noMove="1" noResize="1" noEditPoints="1" noAdjustHandles="1" noChangeArrowheads="1" noChangeShapeType="1" noTextEdit="1"/>
              </p:cNvSpPr>
              <p:nvPr/>
            </p:nvSpPr>
            <p:spPr>
              <a:xfrm>
                <a:off x="302216" y="2510891"/>
                <a:ext cx="1480790" cy="745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274032" y="3413298"/>
                <a:ext cx="58898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𝐹</m:t>
                          </m:r>
                        </m:e>
                        <m:sub>
                          <m:r>
                            <a:rPr lang="en-US" sz="2000" b="0" i="1" smtClean="0">
                              <a:latin typeface="Cambria Math" panose="02040503050406030204" pitchFamily="18" charset="0"/>
                            </a:rPr>
                            <m:t>𝐹𝐻</m:t>
                          </m:r>
                        </m:sub>
                      </m:sSub>
                      <m:r>
                        <a:rPr lang="en-US" sz="2000" b="0" i="1" smtClean="0">
                          <a:latin typeface="Cambria Math" panose="02040503050406030204" pitchFamily="18" charset="0"/>
                        </a:rPr>
                        <m:t>𝑐𝑜𝑠</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0.2</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𝐹</m:t>
                              </m:r>
                            </m:e>
                            <m:sub>
                              <m:r>
                                <a:rPr lang="en-US" sz="2000" b="0" i="1" smtClean="0">
                                  <a:latin typeface="Cambria Math" panose="02040503050406030204" pitchFamily="18" charset="0"/>
                                  <a:ea typeface="Cambria Math" panose="02040503050406030204" pitchFamily="18" charset="0"/>
                                </a:rPr>
                                <m:t>𝐹𝐻</m:t>
                              </m:r>
                            </m:sub>
                          </m:sSub>
                          <m:r>
                            <a:rPr lang="en-US" sz="2000" b="0" i="1" smtClean="0">
                              <a:latin typeface="Cambria Math" panose="02040503050406030204" pitchFamily="18" charset="0"/>
                              <a:ea typeface="Cambria Math" panose="02040503050406030204" pitchFamily="18" charset="0"/>
                            </a:rPr>
                            <m:t>𝑠𝑖𝑛</m:t>
                          </m:r>
                          <m:r>
                            <a:rPr lang="en-US" sz="2000" b="0" i="1" smtClean="0">
                              <a:latin typeface="Cambria Math" panose="02040503050406030204" pitchFamily="18" charset="0"/>
                              <a:ea typeface="Cambria Math" panose="02040503050406030204" pitchFamily="18" charset="0"/>
                            </a:rPr>
                            <m:t>𝛼</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0.6</m:t>
                          </m:r>
                        </m:e>
                      </m:d>
                      <m:r>
                        <a:rPr lang="en-US" sz="2000" b="0" i="1" smtClean="0">
                          <a:latin typeface="Cambria Math" panose="02040503050406030204" pitchFamily="18" charset="0"/>
                          <a:ea typeface="Cambria Math" panose="02040503050406030204" pitchFamily="18" charset="0"/>
                        </a:rPr>
                        <m:t>+(250</m:t>
                      </m:r>
                      <m:r>
                        <a:rPr lang="en-US" sz="2000" b="0" i="1" smtClean="0">
                          <a:latin typeface="Cambria Math" panose="02040503050406030204" pitchFamily="18" charset="0"/>
                          <a:ea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2.5</m:t>
                          </m:r>
                        </m:e>
                      </m:d>
                      <m:r>
                        <a:rPr lang="en-US" sz="2000" b="0" i="1" smtClean="0">
                          <a:latin typeface="Cambria Math" panose="02040503050406030204" pitchFamily="18" charset="0"/>
                          <a:ea typeface="Cambria Math" panose="02040503050406030204" pitchFamily="18" charset="0"/>
                        </a:rPr>
                        <m:t>=0</m:t>
                      </m:r>
                    </m:oMath>
                  </m:oMathPara>
                </a14:m>
                <a:endParaRPr lang="en-IN" sz="20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74032" y="3413298"/>
                <a:ext cx="5889881" cy="307777"/>
              </a:xfrm>
              <a:prstGeom prst="rect">
                <a:avLst/>
              </a:prstGeom>
              <a:blipFill>
                <a:blip r:embed="rId7"/>
                <a:stretch>
                  <a:fillRect l="-1035" r="-414" b="-4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263183" y="3853604"/>
                <a:ext cx="28680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−0.2828</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𝐹𝐻</m:t>
                          </m:r>
                        </m:sub>
                      </m:sSub>
                      <m:r>
                        <a:rPr lang="en-US" sz="2000" b="0" i="1" smtClean="0">
                          <a:latin typeface="Cambria Math" panose="02040503050406030204" pitchFamily="18" charset="0"/>
                        </a:rPr>
                        <m:t>=−6131.25</m:t>
                      </m:r>
                    </m:oMath>
                  </m:oMathPara>
                </a14:m>
                <a:endParaRPr lang="en-IN" sz="2000" dirty="0"/>
              </a:p>
            </p:txBody>
          </p:sp>
        </mc:Choice>
        <mc:Fallback xmlns="">
          <p:sp>
            <p:nvSpPr>
              <p:cNvPr id="76" name="TextBox 75"/>
              <p:cNvSpPr txBox="1">
                <a:spLocks noRot="1" noChangeAspect="1" noMove="1" noResize="1" noEditPoints="1" noAdjustHandles="1" noChangeArrowheads="1" noChangeShapeType="1" noTextEdit="1"/>
              </p:cNvSpPr>
              <p:nvPr/>
            </p:nvSpPr>
            <p:spPr>
              <a:xfrm>
                <a:off x="263183" y="3853604"/>
                <a:ext cx="2868029" cy="307777"/>
              </a:xfrm>
              <a:prstGeom prst="rect">
                <a:avLst/>
              </a:prstGeom>
              <a:blipFill>
                <a:blip r:embed="rId8"/>
                <a:stretch>
                  <a:fillRect r="-1274" b="-196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361098" y="4322825"/>
                <a:ext cx="18195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𝐹𝐻</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21.68 </m:t>
                      </m:r>
                      <m:r>
                        <m:rPr>
                          <m:sty m:val="p"/>
                        </m:rPr>
                        <a:rPr lang="en-US" sz="2000" b="0" i="0" smtClean="0">
                          <a:latin typeface="Cambria Math" panose="02040503050406030204" pitchFamily="18" charset="0"/>
                          <a:ea typeface="Cambria Math" panose="02040503050406030204" pitchFamily="18" charset="0"/>
                        </a:rPr>
                        <m:t>kN</m:t>
                      </m:r>
                    </m:oMath>
                  </m:oMathPara>
                </a14:m>
                <a:endParaRPr lang="en-IN" sz="2000" dirty="0"/>
              </a:p>
            </p:txBody>
          </p:sp>
        </mc:Choice>
        <mc:Fallback xmlns="">
          <p:sp>
            <p:nvSpPr>
              <p:cNvPr id="77" name="TextBox 76"/>
              <p:cNvSpPr txBox="1">
                <a:spLocks noRot="1" noChangeAspect="1" noMove="1" noResize="1" noEditPoints="1" noAdjustHandles="1" noChangeArrowheads="1" noChangeShapeType="1" noTextEdit="1"/>
              </p:cNvSpPr>
              <p:nvPr/>
            </p:nvSpPr>
            <p:spPr>
              <a:xfrm>
                <a:off x="361098" y="4322825"/>
                <a:ext cx="1819537" cy="307777"/>
              </a:xfrm>
              <a:prstGeom prst="rect">
                <a:avLst/>
              </a:prstGeom>
              <a:blipFill>
                <a:blip r:embed="rId9"/>
                <a:stretch>
                  <a:fillRect l="-1672" r="-2007" b="-19608"/>
                </a:stretch>
              </a:blipFill>
            </p:spPr>
            <p:txBody>
              <a:bodyPr/>
              <a:lstStyle/>
              <a:p>
                <a:r>
                  <a:rPr lang="en-IN">
                    <a:noFill/>
                  </a:rPr>
                  <a:t> </a:t>
                </a:r>
              </a:p>
            </p:txBody>
          </p:sp>
        </mc:Fallback>
      </mc:AlternateContent>
      <p:sp>
        <p:nvSpPr>
          <p:cNvPr id="78" name="Rectangle 77"/>
          <p:cNvSpPr/>
          <p:nvPr/>
        </p:nvSpPr>
        <p:spPr>
          <a:xfrm>
            <a:off x="302216" y="4322825"/>
            <a:ext cx="197984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sp>
        <p:nvSpPr>
          <p:cNvPr id="79" name="Google Shape;335;p7"/>
          <p:cNvSpPr txBox="1"/>
          <p:nvPr/>
        </p:nvSpPr>
        <p:spPr>
          <a:xfrm>
            <a:off x="263183" y="591184"/>
            <a:ext cx="4895941"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The line of action of </a:t>
            </a:r>
            <a:r>
              <a:rPr lang="en" sz="2000" i="1" dirty="0">
                <a:latin typeface="Times New Roman" panose="02020603050405020304" pitchFamily="18" charset="0"/>
                <a:ea typeface="Calibri"/>
                <a:cs typeface="Times New Roman" panose="02020603050405020304" pitchFamily="18" charset="0"/>
                <a:sym typeface="Calibri"/>
              </a:rPr>
              <a:t>F</a:t>
            </a:r>
            <a:r>
              <a:rPr lang="en" sz="2000" i="1" baseline="-25000" dirty="0">
                <a:latin typeface="Times New Roman" panose="02020603050405020304" pitchFamily="18" charset="0"/>
                <a:ea typeface="Calibri"/>
                <a:cs typeface="Times New Roman" panose="02020603050405020304" pitchFamily="18" charset="0"/>
                <a:sym typeface="Calibri"/>
              </a:rPr>
              <a:t>FH</a:t>
            </a:r>
            <a:r>
              <a:rPr lang="en" sz="2000" baseline="-25000" dirty="0">
                <a:latin typeface="Times New Roman" panose="02020603050405020304" pitchFamily="18" charset="0"/>
                <a:ea typeface="Calibri"/>
                <a:cs typeface="Times New Roman" panose="02020603050405020304" pitchFamily="18" charset="0"/>
                <a:sym typeface="Calibri"/>
              </a:rPr>
              <a:t> </a:t>
            </a:r>
            <a:r>
              <a:rPr lang="en" sz="2000" dirty="0">
                <a:latin typeface="Times New Roman" panose="02020603050405020304" pitchFamily="18" charset="0"/>
                <a:ea typeface="Calibri"/>
                <a:cs typeface="Times New Roman" panose="02020603050405020304" pitchFamily="18" charset="0"/>
                <a:sym typeface="Calibri"/>
              </a:rPr>
              <a:t>is known.</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6" name="Google Shape;282;p5"/>
          <p:cNvSpPr txBox="1"/>
          <p:nvPr/>
        </p:nvSpPr>
        <p:spPr>
          <a:xfrm>
            <a:off x="7348711" y="2533626"/>
            <a:ext cx="361378"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dirty="0">
                <a:latin typeface="Times New Roman" panose="02020603050405020304" pitchFamily="18" charset="0"/>
                <a:cs typeface="Times New Roman" panose="02020603050405020304" pitchFamily="18" charset="0"/>
              </a:rPr>
              <a:t>G</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fade">
                                      <p:cBhvr>
                                        <p:cTn id="12" dur="500"/>
                                        <p:tgtEl>
                                          <p:spTgt spid="2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fade">
                                      <p:cBhvr>
                                        <p:cTn id="17" dur="800"/>
                                        <p:tgtEl>
                                          <p:spTgt spid="2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fade">
                                      <p:cBhvr>
                                        <p:cTn id="22" dur="5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1"/>
                                        </p:tgtEl>
                                        <p:attrNameLst>
                                          <p:attrName>style.visibility</p:attrName>
                                        </p:attrNameLst>
                                      </p:cBhvr>
                                      <p:to>
                                        <p:strVal val="visible"/>
                                      </p:to>
                                    </p:set>
                                    <p:animEffect transition="in" filter="fade">
                                      <p:cBhvr>
                                        <p:cTn id="27" dur="500"/>
                                        <p:tgtEl>
                                          <p:spTgt spid="2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fade">
                                      <p:cBhvr>
                                        <p:cTn id="6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23"/>
        <p:cNvGrpSpPr/>
        <p:nvPr/>
      </p:nvGrpSpPr>
      <p:grpSpPr>
        <a:xfrm>
          <a:off x="0" y="0"/>
          <a:ext cx="0" cy="0"/>
          <a:chOff x="0" y="0"/>
          <a:chExt cx="0" cy="0"/>
        </a:xfrm>
      </p:grpSpPr>
      <p:sp>
        <p:nvSpPr>
          <p:cNvPr id="324" name="Google Shape;324;p6"/>
          <p:cNvSpPr txBox="1"/>
          <p:nvPr/>
        </p:nvSpPr>
        <p:spPr>
          <a:xfrm>
            <a:off x="697125" y="383796"/>
            <a:ext cx="2637300" cy="489900"/>
          </a:xfrm>
          <a:prstGeom prst="rect">
            <a:avLst/>
          </a:prstGeom>
          <a:noFill/>
          <a:ln>
            <a:noFill/>
          </a:ln>
        </p:spPr>
        <p:txBody>
          <a:bodyPr spcFirstLastPara="1" wrap="square" lIns="68575" tIns="34275" rIns="68575" bIns="34275" anchor="t" anchorCtr="0">
            <a:normAutofit/>
          </a:bodyPr>
          <a:lstStyle/>
          <a:p>
            <a:pPr marL="0" marR="0" lvl="0" indent="0" algn="l" rtl="0">
              <a:lnSpc>
                <a:spcPct val="85000"/>
              </a:lnSpc>
              <a:spcBef>
                <a:spcPts val="0"/>
              </a:spcBef>
              <a:spcAft>
                <a:spcPts val="0"/>
              </a:spcAft>
              <a:buClr>
                <a:srgbClr val="3F3F3F"/>
              </a:buClr>
              <a:buSzPts val="3000"/>
              <a:buFont typeface="Times New Roman"/>
              <a:buNone/>
            </a:pPr>
            <a:r>
              <a:rPr lang="en" sz="3000" b="0" i="0" u="none" strike="noStrike" cap="none">
                <a:solidFill>
                  <a:srgbClr val="3F3F3F"/>
                </a:solidFill>
                <a:latin typeface="Times New Roman"/>
                <a:ea typeface="Times New Roman"/>
                <a:cs typeface="Times New Roman"/>
                <a:sym typeface="Times New Roman"/>
              </a:rPr>
              <a:t>Question # 2</a:t>
            </a:r>
            <a:endParaRPr sz="1100" b="0" i="0" u="none" strike="noStrike" cap="none">
              <a:solidFill>
                <a:srgbClr val="000000"/>
              </a:solidFill>
              <a:latin typeface="Arial"/>
              <a:ea typeface="Arial"/>
              <a:cs typeface="Arial"/>
              <a:sym typeface="Arial"/>
            </a:endParaRPr>
          </a:p>
        </p:txBody>
      </p:sp>
      <p:cxnSp>
        <p:nvCxnSpPr>
          <p:cNvPr id="325" name="Google Shape;325;p6"/>
          <p:cNvCxnSpPr/>
          <p:nvPr/>
        </p:nvCxnSpPr>
        <p:spPr>
          <a:xfrm rot="10800000" flipH="1">
            <a:off x="660166" y="980308"/>
            <a:ext cx="8148300" cy="600"/>
          </a:xfrm>
          <a:prstGeom prst="straightConnector1">
            <a:avLst/>
          </a:prstGeom>
          <a:noFill/>
          <a:ln w="12700" cap="flat" cmpd="sng">
            <a:solidFill>
              <a:srgbClr val="BD582C"/>
            </a:solidFill>
            <a:prstDash val="solid"/>
            <a:round/>
            <a:headEnd type="none" w="sm" len="sm"/>
            <a:tailEnd type="none" w="sm" len="sm"/>
          </a:ln>
        </p:spPr>
      </p:cxnSp>
      <p:sp>
        <p:nvSpPr>
          <p:cNvPr id="326" name="Google Shape;326;p6"/>
          <p:cNvSpPr txBox="1"/>
          <p:nvPr/>
        </p:nvSpPr>
        <p:spPr>
          <a:xfrm>
            <a:off x="660166" y="1196249"/>
            <a:ext cx="3873600" cy="3423984"/>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 sz="2000" b="0" i="0" u="none" strike="noStrike" cap="none" dirty="0">
                <a:solidFill>
                  <a:srgbClr val="2F2A2B"/>
                </a:solidFill>
                <a:latin typeface="Times New Roman"/>
                <a:ea typeface="Times New Roman"/>
                <a:cs typeface="Times New Roman"/>
                <a:sym typeface="Times New Roman"/>
              </a:rPr>
              <a:t>A light rod (see Fig. 2) AD supports a 150N vertical load and is attached to collars B and C, which may slide freely on the rods shown. Knowing that the wire attached at A forms an angle α = 30° with the horizontal, determine </a:t>
            </a:r>
            <a:endParaRPr sz="20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0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r>
              <a:rPr lang="en" sz="2000" b="0" i="0" u="none" strike="noStrike" cap="none" dirty="0">
                <a:solidFill>
                  <a:srgbClr val="2F2A2B"/>
                </a:solidFill>
                <a:latin typeface="Times New Roman"/>
                <a:ea typeface="Times New Roman"/>
                <a:cs typeface="Times New Roman"/>
                <a:sym typeface="Times New Roman"/>
              </a:rPr>
              <a:t>(a) the tension in the wire, </a:t>
            </a:r>
            <a:endParaRPr sz="20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 sz="2000" b="0" i="0" u="none" strike="noStrike" cap="none" dirty="0">
                <a:solidFill>
                  <a:srgbClr val="2F2A2B"/>
                </a:solidFill>
                <a:latin typeface="Times New Roman"/>
                <a:ea typeface="Times New Roman"/>
                <a:cs typeface="Times New Roman"/>
                <a:sym typeface="Times New Roman"/>
              </a:rPr>
              <a:t>(b) the reactions at B and C.</a:t>
            </a:r>
            <a:endParaRPr sz="2000" b="0" i="0" u="none" strike="noStrike" cap="none" dirty="0">
              <a:solidFill>
                <a:srgbClr val="2F2A2B"/>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2F2A2B"/>
              </a:solidFill>
              <a:latin typeface="Times New Roman"/>
              <a:ea typeface="Times New Roman"/>
              <a:cs typeface="Times New Roman"/>
              <a:sym typeface="Times New Roman"/>
            </a:endParaRPr>
          </a:p>
        </p:txBody>
      </p:sp>
      <p:pic>
        <p:nvPicPr>
          <p:cNvPr id="327" name="Google Shape;327;p6"/>
          <p:cNvPicPr preferRelativeResize="0"/>
          <p:nvPr/>
        </p:nvPicPr>
        <p:blipFill rotWithShape="1">
          <a:blip r:embed="rId3">
            <a:alphaModFix/>
          </a:blip>
          <a:srcRect/>
          <a:stretch/>
        </p:blipFill>
        <p:spPr>
          <a:xfrm>
            <a:off x="4714375" y="1036775"/>
            <a:ext cx="3597099" cy="3705675"/>
          </a:xfrm>
          <a:prstGeom prst="rect">
            <a:avLst/>
          </a:prstGeom>
          <a:noFill/>
          <a:ln>
            <a:noFill/>
          </a:ln>
        </p:spPr>
      </p:pic>
      <p:sp>
        <p:nvSpPr>
          <p:cNvPr id="328" name="Google Shape;328;p6"/>
          <p:cNvSpPr txBox="1"/>
          <p:nvPr/>
        </p:nvSpPr>
        <p:spPr>
          <a:xfrm>
            <a:off x="7724974" y="4127821"/>
            <a:ext cx="11730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Fig. 2</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cxnSp>
        <p:nvCxnSpPr>
          <p:cNvPr id="8" name="Straight Connector 7"/>
          <p:cNvCxnSpPr/>
          <p:nvPr/>
        </p:nvCxnSpPr>
        <p:spPr>
          <a:xfrm>
            <a:off x="5133860" y="1696598"/>
            <a:ext cx="3470313" cy="1894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10978" y="2379643"/>
            <a:ext cx="3547432" cy="1905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6521986" y="1839818"/>
            <a:ext cx="848299" cy="517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6604612" y="2550406"/>
            <a:ext cx="771181" cy="495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332"/>
        <p:cNvGrpSpPr/>
        <p:nvPr/>
      </p:nvGrpSpPr>
      <p:grpSpPr>
        <a:xfrm>
          <a:off x="0" y="0"/>
          <a:ext cx="0" cy="0"/>
          <a:chOff x="0" y="0"/>
          <a:chExt cx="0" cy="0"/>
        </a:xfrm>
      </p:grpSpPr>
      <p:sp>
        <p:nvSpPr>
          <p:cNvPr id="333" name="Google Shape;333;p7"/>
          <p:cNvSpPr txBox="1"/>
          <p:nvPr/>
        </p:nvSpPr>
        <p:spPr>
          <a:xfrm>
            <a:off x="295353" y="172687"/>
            <a:ext cx="1901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Times New Roman"/>
                <a:ea typeface="Times New Roman"/>
                <a:cs typeface="Times New Roman"/>
                <a:sym typeface="Times New Roman"/>
              </a:rPr>
              <a:t>Solution # 2</a:t>
            </a:r>
            <a:endParaRPr sz="1100" b="0" i="0" u="none" strike="noStrike" cap="none">
              <a:solidFill>
                <a:srgbClr val="000000"/>
              </a:solidFill>
              <a:latin typeface="Arial"/>
              <a:ea typeface="Arial"/>
              <a:cs typeface="Arial"/>
              <a:sym typeface="Arial"/>
            </a:endParaRPr>
          </a:p>
        </p:txBody>
      </p:sp>
      <p:cxnSp>
        <p:nvCxnSpPr>
          <p:cNvPr id="334" name="Google Shape;334;p7"/>
          <p:cNvCxnSpPr/>
          <p:nvPr/>
        </p:nvCxnSpPr>
        <p:spPr>
          <a:xfrm rot="10800000" flipH="1">
            <a:off x="324100" y="614408"/>
            <a:ext cx="8148300" cy="600"/>
          </a:xfrm>
          <a:prstGeom prst="straightConnector1">
            <a:avLst/>
          </a:prstGeom>
          <a:noFill/>
          <a:ln w="12700" cap="flat" cmpd="sng">
            <a:solidFill>
              <a:srgbClr val="BD582C"/>
            </a:solidFill>
            <a:prstDash val="solid"/>
            <a:round/>
            <a:headEnd type="none" w="sm" len="sm"/>
            <a:tailEnd type="none" w="sm" len="sm"/>
          </a:ln>
        </p:spPr>
      </p:cxnSp>
      <p:sp>
        <p:nvSpPr>
          <p:cNvPr id="335" name="Google Shape;335;p7"/>
          <p:cNvSpPr txBox="1"/>
          <p:nvPr/>
        </p:nvSpPr>
        <p:spPr>
          <a:xfrm>
            <a:off x="228339" y="652713"/>
            <a:ext cx="7107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336" name="Google Shape;336;p7"/>
          <p:cNvGrpSpPr/>
          <p:nvPr/>
        </p:nvGrpSpPr>
        <p:grpSpPr>
          <a:xfrm>
            <a:off x="7122749" y="556195"/>
            <a:ext cx="1353467" cy="3156247"/>
            <a:chOff x="2371055" y="599990"/>
            <a:chExt cx="1443546" cy="3601784"/>
          </a:xfrm>
        </p:grpSpPr>
        <p:cxnSp>
          <p:nvCxnSpPr>
            <p:cNvPr id="337" name="Google Shape;337;p7"/>
            <p:cNvCxnSpPr/>
            <p:nvPr/>
          </p:nvCxnSpPr>
          <p:spPr>
            <a:xfrm flipH="1">
              <a:off x="2743200" y="1078597"/>
              <a:ext cx="1" cy="2811527"/>
            </a:xfrm>
            <a:prstGeom prst="straightConnector1">
              <a:avLst/>
            </a:prstGeom>
            <a:noFill/>
            <a:ln w="76200" cap="flat" cmpd="sng">
              <a:solidFill>
                <a:srgbClr val="595959"/>
              </a:solidFill>
              <a:prstDash val="solid"/>
              <a:round/>
              <a:headEnd type="none" w="sm" len="sm"/>
              <a:tailEnd type="none" w="sm" len="sm"/>
            </a:ln>
          </p:spPr>
        </p:cxnSp>
        <p:cxnSp>
          <p:nvCxnSpPr>
            <p:cNvPr id="338" name="Google Shape;338;p7"/>
            <p:cNvCxnSpPr/>
            <p:nvPr/>
          </p:nvCxnSpPr>
          <p:spPr>
            <a:xfrm rot="5400000">
              <a:off x="2345106" y="1882950"/>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339" name="Google Shape;339;p7"/>
            <p:cNvCxnSpPr/>
            <p:nvPr/>
          </p:nvCxnSpPr>
          <p:spPr>
            <a:xfrm>
              <a:off x="2452425" y="2770632"/>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340" name="Google Shape;340;p7"/>
            <p:cNvCxnSpPr/>
            <p:nvPr/>
          </p:nvCxnSpPr>
          <p:spPr>
            <a:xfrm rot="5400000">
              <a:off x="2345106" y="2725150"/>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341" name="Google Shape;341;p7"/>
            <p:cNvCxnSpPr/>
            <p:nvPr/>
          </p:nvCxnSpPr>
          <p:spPr>
            <a:xfrm>
              <a:off x="2452425" y="1932432"/>
              <a:ext cx="792000" cy="471300"/>
            </a:xfrm>
            <a:prstGeom prst="straightConnector1">
              <a:avLst/>
            </a:prstGeom>
            <a:noFill/>
            <a:ln w="9525" cap="flat" cmpd="sng">
              <a:solidFill>
                <a:srgbClr val="595959"/>
              </a:solidFill>
              <a:prstDash val="solid"/>
              <a:round/>
              <a:headEnd type="none" w="sm" len="sm"/>
              <a:tailEnd type="none" w="sm" len="sm"/>
            </a:ln>
          </p:spPr>
        </p:cxnSp>
        <p:cxnSp>
          <p:nvCxnSpPr>
            <p:cNvPr id="342" name="Google Shape;342;p7"/>
            <p:cNvCxnSpPr/>
            <p:nvPr/>
          </p:nvCxnSpPr>
          <p:spPr>
            <a:xfrm>
              <a:off x="2757225" y="2115550"/>
              <a:ext cx="621600" cy="0"/>
            </a:xfrm>
            <a:prstGeom prst="straightConnector1">
              <a:avLst/>
            </a:prstGeom>
            <a:noFill/>
            <a:ln w="9525" cap="flat" cmpd="sng">
              <a:solidFill>
                <a:srgbClr val="595959"/>
              </a:solidFill>
              <a:prstDash val="solid"/>
              <a:round/>
              <a:headEnd type="none" w="sm" len="sm"/>
              <a:tailEnd type="none" w="sm" len="sm"/>
            </a:ln>
          </p:spPr>
        </p:cxnSp>
        <p:cxnSp>
          <p:nvCxnSpPr>
            <p:cNvPr id="343" name="Google Shape;343;p7"/>
            <p:cNvCxnSpPr/>
            <p:nvPr/>
          </p:nvCxnSpPr>
          <p:spPr>
            <a:xfrm>
              <a:off x="2757225" y="2953750"/>
              <a:ext cx="621600" cy="0"/>
            </a:xfrm>
            <a:prstGeom prst="straightConnector1">
              <a:avLst/>
            </a:prstGeom>
            <a:noFill/>
            <a:ln w="9525" cap="flat" cmpd="sng">
              <a:solidFill>
                <a:srgbClr val="595959"/>
              </a:solidFill>
              <a:prstDash val="solid"/>
              <a:round/>
              <a:headEnd type="none" w="sm" len="sm"/>
              <a:tailEnd type="none" w="sm" len="sm"/>
            </a:ln>
          </p:spPr>
        </p:cxnSp>
        <p:sp>
          <p:nvSpPr>
            <p:cNvPr id="344" name="Google Shape;344;p7"/>
            <p:cNvSpPr/>
            <p:nvPr/>
          </p:nvSpPr>
          <p:spPr>
            <a:xfrm>
              <a:off x="3099125" y="2122075"/>
              <a:ext cx="88550" cy="198025"/>
            </a:xfrm>
            <a:custGeom>
              <a:avLst/>
              <a:gdLst/>
              <a:ahLst/>
              <a:cxnLst/>
              <a:rect l="l" t="t" r="r" b="b"/>
              <a:pathLst>
                <a:path w="3542" h="7921" extrusionOk="0">
                  <a:moveTo>
                    <a:pt x="2707" y="0"/>
                  </a:moveTo>
                  <a:cubicBezTo>
                    <a:pt x="2824" y="635"/>
                    <a:pt x="3860" y="2490"/>
                    <a:pt x="3409" y="3810"/>
                  </a:cubicBezTo>
                  <a:cubicBezTo>
                    <a:pt x="2958" y="5130"/>
                    <a:pt x="568" y="7236"/>
                    <a:pt x="0" y="7921"/>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7"/>
            <p:cNvSpPr/>
            <p:nvPr/>
          </p:nvSpPr>
          <p:spPr>
            <a:xfrm>
              <a:off x="3099125" y="2960275"/>
              <a:ext cx="88550" cy="198025"/>
            </a:xfrm>
            <a:custGeom>
              <a:avLst/>
              <a:gdLst/>
              <a:ahLst/>
              <a:cxnLst/>
              <a:rect l="l" t="t" r="r" b="b"/>
              <a:pathLst>
                <a:path w="3542" h="7921" extrusionOk="0">
                  <a:moveTo>
                    <a:pt x="2707" y="0"/>
                  </a:moveTo>
                  <a:cubicBezTo>
                    <a:pt x="2824" y="635"/>
                    <a:pt x="3860" y="2490"/>
                    <a:pt x="3409" y="3810"/>
                  </a:cubicBezTo>
                  <a:cubicBezTo>
                    <a:pt x="2958" y="5130"/>
                    <a:pt x="568" y="7236"/>
                    <a:pt x="0" y="7921"/>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7"/>
            <p:cNvSpPr txBox="1"/>
            <p:nvPr/>
          </p:nvSpPr>
          <p:spPr>
            <a:xfrm>
              <a:off x="2510088" y="599990"/>
              <a:ext cx="4212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A</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47" name="Google Shape;347;p7"/>
            <p:cNvSpPr txBox="1"/>
            <p:nvPr/>
          </p:nvSpPr>
          <p:spPr>
            <a:xfrm>
              <a:off x="2392328" y="1853618"/>
              <a:ext cx="3531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B</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48" name="Google Shape;348;p7"/>
            <p:cNvSpPr txBox="1"/>
            <p:nvPr/>
          </p:nvSpPr>
          <p:spPr>
            <a:xfrm>
              <a:off x="2379285" y="2711032"/>
              <a:ext cx="471299"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C</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49" name="Google Shape;349;p7"/>
            <p:cNvSpPr txBox="1"/>
            <p:nvPr/>
          </p:nvSpPr>
          <p:spPr>
            <a:xfrm>
              <a:off x="2371055" y="3639853"/>
              <a:ext cx="4713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D</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50" name="Google Shape;350;p7"/>
            <p:cNvSpPr txBox="1"/>
            <p:nvPr/>
          </p:nvSpPr>
          <p:spPr>
            <a:xfrm>
              <a:off x="3163154" y="2831144"/>
              <a:ext cx="651445"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30°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51" name="Google Shape;351;p7"/>
            <p:cNvSpPr txBox="1"/>
            <p:nvPr/>
          </p:nvSpPr>
          <p:spPr>
            <a:xfrm>
              <a:off x="3163154" y="1982147"/>
              <a:ext cx="651447"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30°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352" name="Google Shape;352;p7"/>
          <p:cNvGrpSpPr/>
          <p:nvPr/>
        </p:nvGrpSpPr>
        <p:grpSpPr>
          <a:xfrm>
            <a:off x="6409396" y="854003"/>
            <a:ext cx="1056628" cy="828646"/>
            <a:chOff x="1610225" y="673080"/>
            <a:chExt cx="1126950" cy="945616"/>
          </a:xfrm>
        </p:grpSpPr>
        <p:sp>
          <p:nvSpPr>
            <p:cNvPr id="353" name="Google Shape;353;p7"/>
            <p:cNvSpPr/>
            <p:nvPr/>
          </p:nvSpPr>
          <p:spPr>
            <a:xfrm>
              <a:off x="2333684" y="825675"/>
              <a:ext cx="53600" cy="177950"/>
            </a:xfrm>
            <a:custGeom>
              <a:avLst/>
              <a:gdLst/>
              <a:ahLst/>
              <a:cxnLst/>
              <a:rect l="l" t="t" r="r" b="b"/>
              <a:pathLst>
                <a:path w="2144" h="7118" extrusionOk="0">
                  <a:moveTo>
                    <a:pt x="1241" y="0"/>
                  </a:moveTo>
                  <a:cubicBezTo>
                    <a:pt x="1041" y="551"/>
                    <a:pt x="-112" y="2122"/>
                    <a:pt x="38" y="3308"/>
                  </a:cubicBezTo>
                  <a:cubicBezTo>
                    <a:pt x="189" y="4494"/>
                    <a:pt x="1793" y="6483"/>
                    <a:pt x="2144" y="7118"/>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4" name="Google Shape;354;p7"/>
            <p:cNvCxnSpPr/>
            <p:nvPr/>
          </p:nvCxnSpPr>
          <p:spPr>
            <a:xfrm flipH="1">
              <a:off x="1945175" y="822960"/>
              <a:ext cx="792000" cy="431100"/>
            </a:xfrm>
            <a:prstGeom prst="straightConnector1">
              <a:avLst/>
            </a:prstGeom>
            <a:noFill/>
            <a:ln w="28575" cap="flat" cmpd="sng">
              <a:solidFill>
                <a:srgbClr val="FF0000"/>
              </a:solidFill>
              <a:prstDash val="solid"/>
              <a:round/>
              <a:headEnd type="none" w="sm" len="sm"/>
              <a:tailEnd type="triangle" w="med" len="med"/>
            </a:ln>
          </p:spPr>
        </p:cxnSp>
        <p:cxnSp>
          <p:nvCxnSpPr>
            <p:cNvPr id="355" name="Google Shape;355;p7"/>
            <p:cNvCxnSpPr/>
            <p:nvPr/>
          </p:nvCxnSpPr>
          <p:spPr>
            <a:xfrm rot="10800000">
              <a:off x="2032875" y="821150"/>
              <a:ext cx="699300" cy="0"/>
            </a:xfrm>
            <a:prstGeom prst="straightConnector1">
              <a:avLst/>
            </a:prstGeom>
            <a:noFill/>
            <a:ln w="9525" cap="flat" cmpd="sng">
              <a:solidFill>
                <a:srgbClr val="595959"/>
              </a:solidFill>
              <a:prstDash val="solid"/>
              <a:round/>
              <a:headEnd type="none" w="sm" len="sm"/>
              <a:tailEnd type="none" w="sm" len="sm"/>
            </a:ln>
          </p:spPr>
        </p:cxnSp>
        <p:sp>
          <p:nvSpPr>
            <p:cNvPr id="356" name="Google Shape;356;p7"/>
            <p:cNvSpPr txBox="1"/>
            <p:nvPr/>
          </p:nvSpPr>
          <p:spPr>
            <a:xfrm>
              <a:off x="1951541" y="673080"/>
              <a:ext cx="416117"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u="none" strike="noStrike" cap="none" dirty="0">
                  <a:solidFill>
                    <a:srgbClr val="000000"/>
                  </a:solidFill>
                  <a:latin typeface="Times New Roman" panose="02020603050405020304" pitchFamily="18" charset="0"/>
                  <a:cs typeface="Times New Roman" panose="02020603050405020304" pitchFamily="18" charset="0"/>
                  <a:sym typeface="Arial"/>
                </a:rPr>
                <a:t>𝛼</a:t>
              </a:r>
              <a:endParaRPr sz="2000" b="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57" name="Google Shape;357;p7"/>
            <p:cNvSpPr txBox="1"/>
            <p:nvPr/>
          </p:nvSpPr>
          <p:spPr>
            <a:xfrm>
              <a:off x="1610225" y="1056775"/>
              <a:ext cx="56280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A</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358" name="Google Shape;358;p7"/>
          <p:cNvGrpSpPr/>
          <p:nvPr/>
        </p:nvGrpSpPr>
        <p:grpSpPr>
          <a:xfrm>
            <a:off x="7484822" y="1111102"/>
            <a:ext cx="805450" cy="773181"/>
            <a:chOff x="2757225" y="1233226"/>
            <a:chExt cx="859056" cy="882326"/>
          </a:xfrm>
        </p:grpSpPr>
        <p:cxnSp>
          <p:nvCxnSpPr>
            <p:cNvPr id="359" name="Google Shape;359;p7"/>
            <p:cNvCxnSpPr/>
            <p:nvPr/>
          </p:nvCxnSpPr>
          <p:spPr>
            <a:xfrm rot="10800000" flipH="1">
              <a:off x="2757225" y="1503852"/>
              <a:ext cx="353100" cy="611700"/>
            </a:xfrm>
            <a:prstGeom prst="straightConnector1">
              <a:avLst/>
            </a:prstGeom>
            <a:noFill/>
            <a:ln w="28575" cap="flat" cmpd="sng">
              <a:solidFill>
                <a:srgbClr val="FF0000"/>
              </a:solidFill>
              <a:prstDash val="solid"/>
              <a:round/>
              <a:headEnd type="none" w="sm" len="sm"/>
              <a:tailEnd type="triangle" w="med" len="med"/>
            </a:ln>
          </p:spPr>
        </p:cxnSp>
        <p:sp>
          <p:nvSpPr>
            <p:cNvPr id="360" name="Google Shape;360;p7"/>
            <p:cNvSpPr txBox="1"/>
            <p:nvPr/>
          </p:nvSpPr>
          <p:spPr>
            <a:xfrm>
              <a:off x="3100125" y="1233226"/>
              <a:ext cx="516156"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B</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361" name="Google Shape;361;p7"/>
          <p:cNvGrpSpPr/>
          <p:nvPr/>
        </p:nvGrpSpPr>
        <p:grpSpPr>
          <a:xfrm>
            <a:off x="7488820" y="2009047"/>
            <a:ext cx="843875" cy="609751"/>
            <a:chOff x="2761488" y="2257923"/>
            <a:chExt cx="900038" cy="695827"/>
          </a:xfrm>
        </p:grpSpPr>
        <p:cxnSp>
          <p:nvCxnSpPr>
            <p:cNvPr id="362" name="Google Shape;362;p7"/>
            <p:cNvCxnSpPr/>
            <p:nvPr/>
          </p:nvCxnSpPr>
          <p:spPr>
            <a:xfrm rot="10800000" flipH="1">
              <a:off x="2761488" y="2342050"/>
              <a:ext cx="353100" cy="611700"/>
            </a:xfrm>
            <a:prstGeom prst="straightConnector1">
              <a:avLst/>
            </a:prstGeom>
            <a:noFill/>
            <a:ln w="28575" cap="flat" cmpd="sng">
              <a:solidFill>
                <a:srgbClr val="FF0000"/>
              </a:solidFill>
              <a:prstDash val="solid"/>
              <a:round/>
              <a:headEnd type="none" w="sm" len="sm"/>
              <a:tailEnd type="triangle" w="med" len="med"/>
            </a:ln>
          </p:spPr>
        </p:cxnSp>
        <p:sp>
          <p:nvSpPr>
            <p:cNvPr id="363" name="Google Shape;363;p7"/>
            <p:cNvSpPr txBox="1"/>
            <p:nvPr/>
          </p:nvSpPr>
          <p:spPr>
            <a:xfrm>
              <a:off x="3130226" y="2257923"/>
              <a:ext cx="531300"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a:t>
              </a:r>
              <a:r>
                <a:rPr lang="en"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rPr>
                <a:t>C</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364" name="Google Shape;364;p7"/>
          <p:cNvGrpSpPr/>
          <p:nvPr/>
        </p:nvGrpSpPr>
        <p:grpSpPr>
          <a:xfrm>
            <a:off x="7442161" y="3435902"/>
            <a:ext cx="900504" cy="954036"/>
            <a:chOff x="2711723" y="3886200"/>
            <a:chExt cx="960435" cy="1088710"/>
          </a:xfrm>
        </p:grpSpPr>
        <p:cxnSp>
          <p:nvCxnSpPr>
            <p:cNvPr id="365" name="Google Shape;365;p7"/>
            <p:cNvCxnSpPr/>
            <p:nvPr/>
          </p:nvCxnSpPr>
          <p:spPr>
            <a:xfrm>
              <a:off x="2743200" y="3886200"/>
              <a:ext cx="0" cy="912300"/>
            </a:xfrm>
            <a:prstGeom prst="straightConnector1">
              <a:avLst/>
            </a:prstGeom>
            <a:noFill/>
            <a:ln w="28575" cap="flat" cmpd="sng">
              <a:solidFill>
                <a:srgbClr val="000000"/>
              </a:solidFill>
              <a:prstDash val="solid"/>
              <a:round/>
              <a:headEnd type="none" w="sm" len="sm"/>
              <a:tailEnd type="triangle" w="med" len="med"/>
            </a:ln>
          </p:spPr>
        </p:cxnSp>
        <p:sp>
          <p:nvSpPr>
            <p:cNvPr id="366" name="Google Shape;366;p7"/>
            <p:cNvSpPr txBox="1"/>
            <p:nvPr/>
          </p:nvSpPr>
          <p:spPr>
            <a:xfrm>
              <a:off x="2711723" y="4412988"/>
              <a:ext cx="960435"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150 </a:t>
              </a:r>
              <a:r>
                <a:rPr lang="en" sz="20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N</a:t>
              </a:r>
              <a:endParaRPr sz="24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367" name="Google Shape;367;p7"/>
          <p:cNvSpPr txBox="1"/>
          <p:nvPr/>
        </p:nvSpPr>
        <p:spPr>
          <a:xfrm>
            <a:off x="6037922" y="3848719"/>
            <a:ext cx="986823"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𝛼 = 30°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369" name="Google Shape;369;p7"/>
          <p:cNvGrpSpPr/>
          <p:nvPr/>
        </p:nvGrpSpPr>
        <p:grpSpPr>
          <a:xfrm>
            <a:off x="5760131" y="993198"/>
            <a:ext cx="630410" cy="2445224"/>
            <a:chOff x="702808" y="1351688"/>
            <a:chExt cx="630410" cy="2445224"/>
          </a:xfrm>
        </p:grpSpPr>
        <p:grpSp>
          <p:nvGrpSpPr>
            <p:cNvPr id="370" name="Google Shape;370;p7"/>
            <p:cNvGrpSpPr/>
            <p:nvPr/>
          </p:nvGrpSpPr>
          <p:grpSpPr>
            <a:xfrm>
              <a:off x="702808" y="1351900"/>
              <a:ext cx="630410" cy="871964"/>
              <a:chOff x="661109" y="1098922"/>
              <a:chExt cx="672366" cy="995054"/>
            </a:xfrm>
          </p:grpSpPr>
          <p:cxnSp>
            <p:nvCxnSpPr>
              <p:cNvPr id="371" name="Google Shape;371;p7"/>
              <p:cNvCxnSpPr/>
              <p:nvPr/>
            </p:nvCxnSpPr>
            <p:spPr>
              <a:xfrm>
                <a:off x="1092875" y="1098922"/>
                <a:ext cx="240600" cy="0"/>
              </a:xfrm>
              <a:prstGeom prst="straightConnector1">
                <a:avLst/>
              </a:prstGeom>
              <a:noFill/>
              <a:ln w="9525" cap="flat" cmpd="sng">
                <a:solidFill>
                  <a:srgbClr val="595959"/>
                </a:solidFill>
                <a:prstDash val="solid"/>
                <a:round/>
                <a:headEnd type="none" w="sm" len="sm"/>
                <a:tailEnd type="none" w="sm" len="sm"/>
              </a:ln>
            </p:spPr>
          </p:cxnSp>
          <p:cxnSp>
            <p:nvCxnSpPr>
              <p:cNvPr id="372" name="Google Shape;372;p7"/>
              <p:cNvCxnSpPr/>
              <p:nvPr/>
            </p:nvCxnSpPr>
            <p:spPr>
              <a:xfrm>
                <a:off x="1092875" y="2093976"/>
                <a:ext cx="240600" cy="0"/>
              </a:xfrm>
              <a:prstGeom prst="straightConnector1">
                <a:avLst/>
              </a:prstGeom>
              <a:noFill/>
              <a:ln w="9525" cap="flat" cmpd="sng">
                <a:solidFill>
                  <a:srgbClr val="595959"/>
                </a:solidFill>
                <a:prstDash val="solid"/>
                <a:round/>
                <a:headEnd type="none" w="sm" len="sm"/>
                <a:tailEnd type="none" w="sm" len="sm"/>
              </a:ln>
            </p:spPr>
          </p:cxnSp>
          <p:sp>
            <p:nvSpPr>
              <p:cNvPr id="373" name="Google Shape;373;p7"/>
              <p:cNvSpPr txBox="1"/>
              <p:nvPr/>
            </p:nvSpPr>
            <p:spPr>
              <a:xfrm>
                <a:off x="661109" y="1295117"/>
                <a:ext cx="650290"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374" name="Google Shape;374;p7"/>
            <p:cNvGrpSpPr/>
            <p:nvPr/>
          </p:nvGrpSpPr>
          <p:grpSpPr>
            <a:xfrm>
              <a:off x="702808" y="2367333"/>
              <a:ext cx="630410" cy="624431"/>
              <a:chOff x="661109" y="2257675"/>
              <a:chExt cx="672366" cy="712572"/>
            </a:xfrm>
          </p:grpSpPr>
          <p:cxnSp>
            <p:nvCxnSpPr>
              <p:cNvPr id="375" name="Google Shape;375;p7"/>
              <p:cNvCxnSpPr/>
              <p:nvPr/>
            </p:nvCxnSpPr>
            <p:spPr>
              <a:xfrm>
                <a:off x="1092875" y="2970247"/>
                <a:ext cx="240600" cy="0"/>
              </a:xfrm>
              <a:prstGeom prst="straightConnector1">
                <a:avLst/>
              </a:prstGeom>
              <a:noFill/>
              <a:ln w="9525" cap="flat" cmpd="sng">
                <a:solidFill>
                  <a:srgbClr val="595959"/>
                </a:solidFill>
                <a:prstDash val="solid"/>
                <a:round/>
                <a:headEnd type="none" w="sm" len="sm"/>
                <a:tailEnd type="none" w="sm" len="sm"/>
              </a:ln>
            </p:spPr>
          </p:cxnSp>
          <p:sp>
            <p:nvSpPr>
              <p:cNvPr id="376" name="Google Shape;376;p7"/>
              <p:cNvSpPr txBox="1"/>
              <p:nvPr/>
            </p:nvSpPr>
            <p:spPr>
              <a:xfrm>
                <a:off x="661109" y="2257675"/>
                <a:ext cx="650290"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377" name="Google Shape;377;p7"/>
            <p:cNvGrpSpPr/>
            <p:nvPr/>
          </p:nvGrpSpPr>
          <p:grpSpPr>
            <a:xfrm>
              <a:off x="719308" y="3170578"/>
              <a:ext cx="613909" cy="623816"/>
              <a:chOff x="678708" y="3174325"/>
              <a:chExt cx="654767" cy="711875"/>
            </a:xfrm>
          </p:grpSpPr>
          <p:cxnSp>
            <p:nvCxnSpPr>
              <p:cNvPr id="378" name="Google Shape;378;p7"/>
              <p:cNvCxnSpPr/>
              <p:nvPr/>
            </p:nvCxnSpPr>
            <p:spPr>
              <a:xfrm>
                <a:off x="1092875" y="3886200"/>
                <a:ext cx="240600" cy="0"/>
              </a:xfrm>
              <a:prstGeom prst="straightConnector1">
                <a:avLst/>
              </a:prstGeom>
              <a:noFill/>
              <a:ln w="9525" cap="flat" cmpd="sng">
                <a:solidFill>
                  <a:srgbClr val="595959"/>
                </a:solidFill>
                <a:prstDash val="solid"/>
                <a:round/>
                <a:headEnd type="none" w="sm" len="sm"/>
                <a:tailEnd type="none" w="sm" len="sm"/>
              </a:ln>
            </p:spPr>
          </p:cxnSp>
          <p:sp>
            <p:nvSpPr>
              <p:cNvPr id="379" name="Google Shape;379;p7"/>
              <p:cNvSpPr txBox="1"/>
              <p:nvPr/>
            </p:nvSpPr>
            <p:spPr>
              <a:xfrm>
                <a:off x="678708" y="3174325"/>
                <a:ext cx="632691"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000000"/>
                    </a:solidFill>
                    <a:latin typeface="Times New Roman" panose="02020603050405020304" pitchFamily="18" charset="0"/>
                    <a:cs typeface="Times New Roman" panose="02020603050405020304" pitchFamily="18" charset="0"/>
                    <a:sym typeface="Arial"/>
                  </a:rPr>
                  <a:t>100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cxnSp>
          <p:nvCxnSpPr>
            <p:cNvPr id="380" name="Google Shape;380;p7"/>
            <p:cNvCxnSpPr/>
            <p:nvPr/>
          </p:nvCxnSpPr>
          <p:spPr>
            <a:xfrm rot="10800000">
              <a:off x="1224707" y="1351688"/>
              <a:ext cx="0" cy="509700"/>
            </a:xfrm>
            <a:prstGeom prst="straightConnector1">
              <a:avLst/>
            </a:prstGeom>
            <a:noFill/>
            <a:ln w="9525" cap="flat" cmpd="sng">
              <a:solidFill>
                <a:schemeClr val="dk2"/>
              </a:solidFill>
              <a:prstDash val="solid"/>
              <a:round/>
              <a:headEnd type="none" w="sm" len="sm"/>
              <a:tailEnd type="triangle" w="med" len="med"/>
            </a:ln>
          </p:spPr>
        </p:cxnSp>
        <p:cxnSp>
          <p:nvCxnSpPr>
            <p:cNvPr id="381" name="Google Shape;381;p7"/>
            <p:cNvCxnSpPr/>
            <p:nvPr/>
          </p:nvCxnSpPr>
          <p:spPr>
            <a:xfrm>
              <a:off x="1224707" y="1634512"/>
              <a:ext cx="0" cy="598200"/>
            </a:xfrm>
            <a:prstGeom prst="straightConnector1">
              <a:avLst/>
            </a:prstGeom>
            <a:noFill/>
            <a:ln w="9525" cap="flat" cmpd="sng">
              <a:solidFill>
                <a:schemeClr val="dk2"/>
              </a:solidFill>
              <a:prstDash val="solid"/>
              <a:round/>
              <a:headEnd type="none" w="sm" len="sm"/>
              <a:tailEnd type="triangle" w="med" len="med"/>
            </a:ln>
          </p:spPr>
        </p:cxnSp>
        <p:cxnSp>
          <p:nvCxnSpPr>
            <p:cNvPr id="382" name="Google Shape;382;p7"/>
            <p:cNvCxnSpPr/>
            <p:nvPr/>
          </p:nvCxnSpPr>
          <p:spPr>
            <a:xfrm rot="10800000">
              <a:off x="1224707" y="2228812"/>
              <a:ext cx="0" cy="243900"/>
            </a:xfrm>
            <a:prstGeom prst="straightConnector1">
              <a:avLst/>
            </a:prstGeom>
            <a:noFill/>
            <a:ln w="9525" cap="flat" cmpd="sng">
              <a:solidFill>
                <a:schemeClr val="dk2"/>
              </a:solidFill>
              <a:prstDash val="solid"/>
              <a:round/>
              <a:headEnd type="none" w="sm" len="sm"/>
              <a:tailEnd type="triangle" w="med" len="med"/>
            </a:ln>
          </p:spPr>
        </p:cxnSp>
        <p:cxnSp>
          <p:nvCxnSpPr>
            <p:cNvPr id="383" name="Google Shape;383;p7"/>
            <p:cNvCxnSpPr/>
            <p:nvPr/>
          </p:nvCxnSpPr>
          <p:spPr>
            <a:xfrm>
              <a:off x="1224707" y="2472712"/>
              <a:ext cx="0" cy="519052"/>
            </a:xfrm>
            <a:prstGeom prst="straightConnector1">
              <a:avLst/>
            </a:prstGeom>
            <a:noFill/>
            <a:ln w="9525" cap="flat" cmpd="sng">
              <a:solidFill>
                <a:schemeClr val="dk2"/>
              </a:solidFill>
              <a:prstDash val="solid"/>
              <a:round/>
              <a:headEnd type="none" w="sm" len="sm"/>
              <a:tailEnd type="triangle" w="med" len="med"/>
            </a:ln>
          </p:spPr>
        </p:cxnSp>
        <p:cxnSp>
          <p:nvCxnSpPr>
            <p:cNvPr id="384" name="Google Shape;384;p7"/>
            <p:cNvCxnSpPr/>
            <p:nvPr/>
          </p:nvCxnSpPr>
          <p:spPr>
            <a:xfrm flipV="1">
              <a:off x="1224707" y="2991764"/>
              <a:ext cx="0" cy="319148"/>
            </a:xfrm>
            <a:prstGeom prst="straightConnector1">
              <a:avLst/>
            </a:prstGeom>
            <a:noFill/>
            <a:ln w="9525" cap="flat" cmpd="sng">
              <a:solidFill>
                <a:schemeClr val="dk2"/>
              </a:solidFill>
              <a:prstDash val="solid"/>
              <a:round/>
              <a:headEnd type="none" w="sm" len="sm"/>
              <a:tailEnd type="triangle" w="med" len="med"/>
            </a:ln>
          </p:spPr>
        </p:cxnSp>
        <p:cxnSp>
          <p:nvCxnSpPr>
            <p:cNvPr id="385" name="Google Shape;385;p7"/>
            <p:cNvCxnSpPr/>
            <p:nvPr/>
          </p:nvCxnSpPr>
          <p:spPr>
            <a:xfrm>
              <a:off x="1224707" y="3310912"/>
              <a:ext cx="0" cy="486000"/>
            </a:xfrm>
            <a:prstGeom prst="straightConnector1">
              <a:avLst/>
            </a:prstGeom>
            <a:noFill/>
            <a:ln w="9525" cap="flat" cmpd="sng">
              <a:solidFill>
                <a:schemeClr val="dk2"/>
              </a:solidFill>
              <a:prstDash val="solid"/>
              <a:round/>
              <a:headEnd type="none" w="sm" len="sm"/>
              <a:tailEnd type="triangle" w="med" len="med"/>
            </a:ln>
          </p:spPr>
        </p:cxnSp>
      </p:grpSp>
      <p:grpSp>
        <p:nvGrpSpPr>
          <p:cNvPr id="2" name="Group 1"/>
          <p:cNvGrpSpPr/>
          <p:nvPr/>
        </p:nvGrpSpPr>
        <p:grpSpPr>
          <a:xfrm>
            <a:off x="945663" y="715290"/>
            <a:ext cx="2189332" cy="1130081"/>
            <a:chOff x="962377" y="1102367"/>
            <a:chExt cx="2189332" cy="1130081"/>
          </a:xfrm>
        </p:grpSpPr>
        <p:grpSp>
          <p:nvGrpSpPr>
            <p:cNvPr id="82" name="Google Shape;389;p7"/>
            <p:cNvGrpSpPr/>
            <p:nvPr/>
          </p:nvGrpSpPr>
          <p:grpSpPr>
            <a:xfrm>
              <a:off x="962377" y="1102367"/>
              <a:ext cx="2189332" cy="1130081"/>
              <a:chOff x="4717646" y="1236678"/>
              <a:chExt cx="1451349" cy="749152"/>
            </a:xfrm>
          </p:grpSpPr>
          <p:grpSp>
            <p:nvGrpSpPr>
              <p:cNvPr id="83" name="Google Shape;390;p7"/>
              <p:cNvGrpSpPr/>
              <p:nvPr/>
            </p:nvGrpSpPr>
            <p:grpSpPr>
              <a:xfrm>
                <a:off x="4717646" y="1236678"/>
                <a:ext cx="1451349" cy="749152"/>
                <a:chOff x="5458166" y="793511"/>
                <a:chExt cx="1353872" cy="740781"/>
              </a:xfrm>
            </p:grpSpPr>
            <p:cxnSp>
              <p:nvCxnSpPr>
                <p:cNvPr id="85" name="Google Shape;391;p7"/>
                <p:cNvCxnSpPr/>
                <p:nvPr/>
              </p:nvCxnSpPr>
              <p:spPr>
                <a:xfrm>
                  <a:off x="5499724" y="1042255"/>
                  <a:ext cx="898800" cy="0"/>
                </a:xfrm>
                <a:prstGeom prst="straightConnector1">
                  <a:avLst/>
                </a:prstGeom>
                <a:noFill/>
                <a:ln w="9525" cap="flat" cmpd="sng">
                  <a:solidFill>
                    <a:srgbClr val="595959"/>
                  </a:solidFill>
                  <a:prstDash val="solid"/>
                  <a:round/>
                  <a:headEnd type="none" w="sm" len="sm"/>
                  <a:tailEnd type="none" w="sm" len="sm"/>
                </a:ln>
              </p:spPr>
            </p:cxnSp>
            <p:cxnSp>
              <p:nvCxnSpPr>
                <p:cNvPr id="86" name="Google Shape;392;p7"/>
                <p:cNvCxnSpPr/>
                <p:nvPr/>
              </p:nvCxnSpPr>
              <p:spPr>
                <a:xfrm rot="10800000">
                  <a:off x="5458166" y="793511"/>
                  <a:ext cx="898800" cy="539100"/>
                </a:xfrm>
                <a:prstGeom prst="straightConnector1">
                  <a:avLst/>
                </a:prstGeom>
                <a:noFill/>
                <a:ln w="9525" cap="flat" cmpd="sng">
                  <a:solidFill>
                    <a:srgbClr val="595959"/>
                  </a:solidFill>
                  <a:prstDash val="solid"/>
                  <a:round/>
                  <a:headEnd type="none" w="sm" len="sm"/>
                  <a:tailEnd type="none" w="sm" len="sm"/>
                </a:ln>
              </p:spPr>
            </p:cxnSp>
            <p:cxnSp>
              <p:nvCxnSpPr>
                <p:cNvPr id="87" name="Google Shape;393;p7"/>
                <p:cNvCxnSpPr/>
                <p:nvPr/>
              </p:nvCxnSpPr>
              <p:spPr>
                <a:xfrm>
                  <a:off x="5885123" y="1049513"/>
                  <a:ext cx="483000" cy="289500"/>
                </a:xfrm>
                <a:prstGeom prst="straightConnector1">
                  <a:avLst/>
                </a:prstGeom>
                <a:noFill/>
                <a:ln w="9525" cap="flat" cmpd="sng">
                  <a:solidFill>
                    <a:srgbClr val="000000"/>
                  </a:solidFill>
                  <a:prstDash val="solid"/>
                  <a:round/>
                  <a:headEnd type="none" w="sm" len="sm"/>
                  <a:tailEnd type="triangle" w="med" len="med"/>
                </a:ln>
              </p:spPr>
            </p:cxnSp>
            <p:sp>
              <p:nvSpPr>
                <p:cNvPr id="88" name="Google Shape;394;p7"/>
                <p:cNvSpPr txBox="1"/>
                <p:nvPr/>
              </p:nvSpPr>
              <p:spPr>
                <a:xfrm>
                  <a:off x="6386156" y="1211510"/>
                  <a:ext cx="425882" cy="32278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89" name="Google Shape;395;p7"/>
                <p:cNvSpPr txBox="1"/>
                <p:nvPr/>
              </p:nvSpPr>
              <p:spPr>
                <a:xfrm>
                  <a:off x="6062133" y="957094"/>
                  <a:ext cx="511200" cy="4869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30°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cxnSp>
            <p:nvCxnSpPr>
              <p:cNvPr id="84" name="Google Shape;396;p7"/>
              <p:cNvCxnSpPr/>
              <p:nvPr/>
            </p:nvCxnSpPr>
            <p:spPr>
              <a:xfrm rot="16200000" flipH="1">
                <a:off x="5306788" y="1537993"/>
                <a:ext cx="134267" cy="34746"/>
              </a:xfrm>
              <a:prstGeom prst="curvedConnector3">
                <a:avLst>
                  <a:gd name="adj1" fmla="val 1091"/>
                </a:avLst>
              </a:prstGeom>
              <a:noFill/>
              <a:ln w="9525" cap="flat" cmpd="sng">
                <a:solidFill>
                  <a:schemeClr val="dk2"/>
                </a:solidFill>
                <a:prstDash val="solid"/>
                <a:round/>
                <a:headEnd type="none" w="med" len="med"/>
                <a:tailEnd type="none" w="med" len="med"/>
              </a:ln>
            </p:spPr>
          </p:cxnSp>
        </p:grpSp>
        <p:sp>
          <p:nvSpPr>
            <p:cNvPr id="90" name="Google Shape;394;p7"/>
            <p:cNvSpPr txBox="1"/>
            <p:nvPr/>
          </p:nvSpPr>
          <p:spPr>
            <a:xfrm>
              <a:off x="2467214" y="1230903"/>
              <a:ext cx="391709"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X</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mc:AlternateContent xmlns:mc="http://schemas.openxmlformats.org/markup-compatibility/2006" xmlns:a14="http://schemas.microsoft.com/office/drawing/2010/main">
        <mc:Choice Requires="a14">
          <p:sp>
            <p:nvSpPr>
              <p:cNvPr id="91" name="TextBox 90"/>
              <p:cNvSpPr txBox="1"/>
              <p:nvPr/>
            </p:nvSpPr>
            <p:spPr>
              <a:xfrm>
                <a:off x="760323" y="2808719"/>
                <a:ext cx="1455142"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𝑋</m:t>
                                  </m:r>
                                </m:e>
                                <m:sup>
                                  <m:r>
                                    <a:rPr lang="en-IN" sz="2000" b="0" i="1" smtClean="0">
                                      <a:latin typeface="Cambria Math" panose="02040503050406030204" pitchFamily="18" charset="0"/>
                                    </a:rPr>
                                    <m:t>′</m:t>
                                  </m:r>
                                </m:sup>
                              </m:sSup>
                            </m:sub>
                          </m:sSub>
                          <m:r>
                            <a:rPr lang="en-US" sz="2000" b="0" i="1" smtClean="0">
                              <a:latin typeface="Cambria Math" panose="02040503050406030204" pitchFamily="18" charset="0"/>
                            </a:rPr>
                            <m:t>=0 :</m:t>
                          </m:r>
                        </m:e>
                      </m:nary>
                    </m:oMath>
                  </m:oMathPara>
                </a14:m>
                <a:endParaRPr lang="en-IN"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760323" y="2808719"/>
                <a:ext cx="1455142" cy="745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739765" y="3594095"/>
                <a:ext cx="34701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50</m:t>
                      </m:r>
                      <m:r>
                        <a:rPr lang="en-US" sz="2000" b="0" i="1" smtClean="0">
                          <a:latin typeface="Cambria Math" panose="02040503050406030204" pitchFamily="18" charset="0"/>
                          <a:cs typeface="Times New Roman" panose="02020603050405020304" pitchFamily="18" charset="0"/>
                        </a:rPr>
                        <m:t>𝑐𝑜𝑠</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60</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𝑇</m:t>
                          </m:r>
                        </m:e>
                        <m:sub>
                          <m:r>
                            <a:rPr lang="en-US" sz="2000" b="0" i="1" smtClean="0">
                              <a:latin typeface="Cambria Math" panose="02040503050406030204" pitchFamily="18" charset="0"/>
                              <a:cs typeface="Times New Roman" panose="02020603050405020304" pitchFamily="18" charset="0"/>
                            </a:rPr>
                            <m:t>𝐴</m:t>
                          </m:r>
                        </m:sub>
                      </m:sSub>
                      <m:r>
                        <a:rPr lang="en-US" sz="2000" b="0" i="1" smtClean="0">
                          <a:latin typeface="Cambria Math" panose="02040503050406030204" pitchFamily="18" charset="0"/>
                          <a:cs typeface="Times New Roman" panose="02020603050405020304" pitchFamily="18" charset="0"/>
                        </a:rPr>
                        <m:t>𝑐𝑜𝑠</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60</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US" sz="2000" b="0" i="1" smtClean="0">
                          <a:latin typeface="Cambria Math" panose="02040503050406030204" pitchFamily="18" charset="0"/>
                          <a:cs typeface="Times New Roman" panose="02020603050405020304" pitchFamily="18" charset="0"/>
                        </a:rPr>
                        <m:t>=0</m:t>
                      </m:r>
                    </m:oMath>
                  </m:oMathPara>
                </a14:m>
                <a:endParaRPr lang="en-IN" sz="2000" i="1" dirty="0">
                  <a:latin typeface="Times New Roman" panose="02020603050405020304" pitchFamily="18" charset="0"/>
                  <a:cs typeface="Times New Roman" panose="02020603050405020304" pitchFamily="18"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739765" y="3594095"/>
                <a:ext cx="3470116" cy="307777"/>
              </a:xfrm>
              <a:prstGeom prst="rect">
                <a:avLst/>
              </a:prstGeom>
              <a:blipFill>
                <a:blip r:embed="rId4"/>
                <a:stretch>
                  <a:fillRect l="-1228" r="-1053" b="-1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819205" y="4183539"/>
                <a:ext cx="133113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=150 </m:t>
                      </m:r>
                      <m:r>
                        <m:rPr>
                          <m:sty m:val="p"/>
                        </m:rPr>
                        <a:rPr lang="en-US" sz="2000" b="0" i="0" smtClean="0">
                          <a:latin typeface="Cambria Math" panose="02040503050406030204" pitchFamily="18" charset="0"/>
                          <a:ea typeface="Cambria Math" panose="02040503050406030204" pitchFamily="18" charset="0"/>
                        </a:rPr>
                        <m:t>N</m:t>
                      </m:r>
                    </m:oMath>
                  </m:oMathPara>
                </a14:m>
                <a:endParaRPr lang="en-IN"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819205" y="4183539"/>
                <a:ext cx="1331134" cy="307777"/>
              </a:xfrm>
              <a:prstGeom prst="rect">
                <a:avLst/>
              </a:prstGeom>
              <a:blipFill>
                <a:blip r:embed="rId5"/>
                <a:stretch>
                  <a:fillRect l="-2740" r="-3196" b="-19608"/>
                </a:stretch>
              </a:blipFill>
            </p:spPr>
            <p:txBody>
              <a:bodyPr/>
              <a:lstStyle/>
              <a:p>
                <a:r>
                  <a:rPr lang="en-IN">
                    <a:noFill/>
                  </a:rPr>
                  <a:t> </a:t>
                </a:r>
              </a:p>
            </p:txBody>
          </p:sp>
        </mc:Fallback>
      </mc:AlternateContent>
      <p:sp>
        <p:nvSpPr>
          <p:cNvPr id="94" name="Rectangle 93"/>
          <p:cNvSpPr/>
          <p:nvPr/>
        </p:nvSpPr>
        <p:spPr>
          <a:xfrm>
            <a:off x="760323" y="4183539"/>
            <a:ext cx="1502817" cy="3460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endParaRPr>
          </a:p>
        </p:txBody>
      </p:sp>
      <p:sp>
        <p:nvSpPr>
          <p:cNvPr id="104" name="Google Shape;335;p7"/>
          <p:cNvSpPr txBox="1"/>
          <p:nvPr/>
        </p:nvSpPr>
        <p:spPr>
          <a:xfrm>
            <a:off x="690144" y="1740242"/>
            <a:ext cx="4655407"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Balancing the forces along X′ axis, which is normal to </a:t>
            </a:r>
            <a:r>
              <a:rPr lang="en" sz="2000" i="1" dirty="0">
                <a:latin typeface="Times New Roman" panose="02020603050405020304" pitchFamily="18" charset="0"/>
                <a:ea typeface="Calibri"/>
                <a:cs typeface="Times New Roman" panose="02020603050405020304" pitchFamily="18" charset="0"/>
                <a:sym typeface="Calibri"/>
              </a:rPr>
              <a:t>R</a:t>
            </a:r>
            <a:r>
              <a:rPr lang="en" sz="2000" i="1" baseline="-25000" dirty="0">
                <a:latin typeface="Times New Roman" panose="02020603050405020304" pitchFamily="18" charset="0"/>
                <a:ea typeface="Calibri"/>
                <a:cs typeface="Times New Roman" panose="02020603050405020304" pitchFamily="18" charset="0"/>
                <a:sym typeface="Calibri"/>
              </a:rPr>
              <a:t>B</a:t>
            </a:r>
            <a:r>
              <a:rPr lang="en" sz="2000" dirty="0">
                <a:latin typeface="Times New Roman" panose="02020603050405020304" pitchFamily="18" charset="0"/>
                <a:ea typeface="Calibri"/>
                <a:cs typeface="Times New Roman" panose="02020603050405020304" pitchFamily="18" charset="0"/>
                <a:sym typeface="Calibri"/>
              </a:rPr>
              <a:t> and </a:t>
            </a:r>
            <a:r>
              <a:rPr lang="en" sz="2000" i="1" dirty="0">
                <a:latin typeface="Times New Roman" panose="02020603050405020304" pitchFamily="18" charset="0"/>
                <a:ea typeface="Calibri"/>
                <a:cs typeface="Times New Roman" panose="02020603050405020304" pitchFamily="18" charset="0"/>
                <a:sym typeface="Calibri"/>
              </a:rPr>
              <a:t>R</a:t>
            </a:r>
            <a:r>
              <a:rPr lang="en" sz="2000" i="1" baseline="-25000" dirty="0">
                <a:latin typeface="Times New Roman" panose="02020603050405020304" pitchFamily="18" charset="0"/>
                <a:ea typeface="Calibri"/>
                <a:cs typeface="Times New Roman" panose="02020603050405020304" pitchFamily="18" charset="0"/>
                <a:sym typeface="Calibri"/>
              </a:rPr>
              <a:t>C</a:t>
            </a:r>
            <a:r>
              <a:rPr lang="en" sz="2000" i="1" dirty="0">
                <a:latin typeface="Times New Roman" panose="02020603050405020304" pitchFamily="18" charset="0"/>
                <a:ea typeface="Calibri"/>
                <a:cs typeface="Times New Roman" panose="02020603050405020304" pitchFamily="18" charset="0"/>
                <a:sym typeface="Calibri"/>
              </a:rPr>
              <a:t> , </a:t>
            </a:r>
            <a:r>
              <a:rPr lang="en" sz="2000" dirty="0">
                <a:latin typeface="Times New Roman" panose="02020603050405020304" pitchFamily="18" charset="0"/>
                <a:ea typeface="Calibri"/>
                <a:cs typeface="Times New Roman" panose="02020603050405020304" pitchFamily="18" charset="0"/>
                <a:sym typeface="Calibri"/>
              </a:rPr>
              <a:t>so that their components are zero ;</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3" name="Group 2"/>
          <p:cNvGrpSpPr/>
          <p:nvPr/>
        </p:nvGrpSpPr>
        <p:grpSpPr>
          <a:xfrm>
            <a:off x="6605211" y="602101"/>
            <a:ext cx="1507335" cy="3385028"/>
            <a:chOff x="6907714" y="567729"/>
            <a:chExt cx="1507335" cy="3385028"/>
          </a:xfrm>
        </p:grpSpPr>
        <p:grpSp>
          <p:nvGrpSpPr>
            <p:cNvPr id="398" name="Google Shape;398;p7"/>
            <p:cNvGrpSpPr/>
            <p:nvPr/>
          </p:nvGrpSpPr>
          <p:grpSpPr>
            <a:xfrm>
              <a:off x="6907714" y="567729"/>
              <a:ext cx="1507335" cy="3385028"/>
              <a:chOff x="1788514" y="726840"/>
              <a:chExt cx="1507335" cy="3385028"/>
            </a:xfrm>
          </p:grpSpPr>
          <p:grpSp>
            <p:nvGrpSpPr>
              <p:cNvPr id="399" name="Google Shape;399;p7"/>
              <p:cNvGrpSpPr/>
              <p:nvPr/>
            </p:nvGrpSpPr>
            <p:grpSpPr>
              <a:xfrm>
                <a:off x="1788514" y="726840"/>
                <a:ext cx="1507335" cy="3385028"/>
                <a:chOff x="1819071" y="385626"/>
                <a:chExt cx="1607653" cy="3862865"/>
              </a:xfrm>
            </p:grpSpPr>
            <p:cxnSp>
              <p:nvCxnSpPr>
                <p:cNvPr id="400" name="Google Shape;400;p7"/>
                <p:cNvCxnSpPr/>
                <p:nvPr/>
              </p:nvCxnSpPr>
              <p:spPr>
                <a:xfrm rot="10800000">
                  <a:off x="2257766" y="539496"/>
                  <a:ext cx="898800" cy="539100"/>
                </a:xfrm>
                <a:prstGeom prst="straightConnector1">
                  <a:avLst/>
                </a:prstGeom>
                <a:noFill/>
                <a:ln w="9525" cap="flat" cmpd="sng">
                  <a:solidFill>
                    <a:srgbClr val="595959"/>
                  </a:solidFill>
                  <a:prstDash val="solid"/>
                  <a:round/>
                  <a:headEnd type="none" w="sm" len="sm"/>
                  <a:tailEnd type="none" w="sm" len="sm"/>
                </a:ln>
              </p:spPr>
            </p:cxnSp>
            <p:cxnSp>
              <p:nvCxnSpPr>
                <p:cNvPr id="401" name="Google Shape;401;p7"/>
                <p:cNvCxnSpPr/>
                <p:nvPr/>
              </p:nvCxnSpPr>
              <p:spPr>
                <a:xfrm>
                  <a:off x="2527924" y="822960"/>
                  <a:ext cx="898800" cy="0"/>
                </a:xfrm>
                <a:prstGeom prst="straightConnector1">
                  <a:avLst/>
                </a:prstGeom>
                <a:noFill/>
                <a:ln w="9525" cap="flat" cmpd="sng">
                  <a:solidFill>
                    <a:srgbClr val="595959"/>
                  </a:solidFill>
                  <a:prstDash val="solid"/>
                  <a:round/>
                  <a:headEnd type="none" w="sm" len="sm"/>
                  <a:tailEnd type="none" w="sm" len="sm"/>
                </a:ln>
              </p:spPr>
            </p:cxnSp>
            <p:cxnSp>
              <p:nvCxnSpPr>
                <p:cNvPr id="402" name="Google Shape;402;p7"/>
                <p:cNvCxnSpPr/>
                <p:nvPr/>
              </p:nvCxnSpPr>
              <p:spPr>
                <a:xfrm rot="10800000">
                  <a:off x="2258568" y="3328594"/>
                  <a:ext cx="898800" cy="539100"/>
                </a:xfrm>
                <a:prstGeom prst="straightConnector1">
                  <a:avLst/>
                </a:prstGeom>
                <a:noFill/>
                <a:ln w="9525" cap="flat" cmpd="sng">
                  <a:solidFill>
                    <a:srgbClr val="595959"/>
                  </a:solidFill>
                  <a:prstDash val="solid"/>
                  <a:round/>
                  <a:headEnd type="none" w="sm" len="sm"/>
                  <a:tailEnd type="none" w="sm" len="sm"/>
                </a:ln>
              </p:spPr>
            </p:cxnSp>
            <p:cxnSp>
              <p:nvCxnSpPr>
                <p:cNvPr id="403" name="Google Shape;403;p7"/>
                <p:cNvCxnSpPr/>
                <p:nvPr/>
              </p:nvCxnSpPr>
              <p:spPr>
                <a:xfrm>
                  <a:off x="2371344" y="3619905"/>
                  <a:ext cx="898800" cy="0"/>
                </a:xfrm>
                <a:prstGeom prst="straightConnector1">
                  <a:avLst/>
                </a:prstGeom>
                <a:noFill/>
                <a:ln w="9525" cap="flat" cmpd="sng">
                  <a:solidFill>
                    <a:srgbClr val="595959"/>
                  </a:solidFill>
                  <a:prstDash val="solid"/>
                  <a:round/>
                  <a:headEnd type="none" w="sm" len="sm"/>
                  <a:tailEnd type="none" w="sm" len="sm"/>
                </a:ln>
              </p:spPr>
            </p:cxnSp>
            <p:sp>
              <p:nvSpPr>
                <p:cNvPr id="404" name="Google Shape;404;p7"/>
                <p:cNvSpPr txBox="1"/>
                <p:nvPr/>
              </p:nvSpPr>
              <p:spPr>
                <a:xfrm>
                  <a:off x="1819071" y="385626"/>
                  <a:ext cx="648481" cy="5619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30°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05" name="Google Shape;405;p7"/>
                <p:cNvSpPr txBox="1"/>
                <p:nvPr/>
              </p:nvSpPr>
              <p:spPr>
                <a:xfrm>
                  <a:off x="2691554" y="3686569"/>
                  <a:ext cx="610062" cy="5619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60°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cxnSp>
            <p:nvCxnSpPr>
              <p:cNvPr id="406" name="Google Shape;406;p7"/>
              <p:cNvCxnSpPr/>
              <p:nvPr/>
            </p:nvCxnSpPr>
            <p:spPr>
              <a:xfrm rot="10800000" flipV="1">
                <a:off x="2270834" y="956985"/>
                <a:ext cx="97183" cy="152100"/>
              </a:xfrm>
              <a:prstGeom prst="curvedConnector2">
                <a:avLst/>
              </a:prstGeom>
              <a:noFill/>
              <a:ln w="9525" cap="flat" cmpd="sng">
                <a:solidFill>
                  <a:schemeClr val="dk2"/>
                </a:solidFill>
                <a:prstDash val="solid"/>
                <a:round/>
                <a:headEnd type="none" w="sm" len="sm"/>
                <a:tailEnd type="none" w="sm" len="sm"/>
              </a:ln>
            </p:spPr>
          </p:cxnSp>
        </p:grpSp>
        <p:sp>
          <p:nvSpPr>
            <p:cNvPr id="80" name="Google Shape;345;p7"/>
            <p:cNvSpPr/>
            <p:nvPr/>
          </p:nvSpPr>
          <p:spPr>
            <a:xfrm>
              <a:off x="7785534" y="3436096"/>
              <a:ext cx="83024" cy="173529"/>
            </a:xfrm>
            <a:custGeom>
              <a:avLst/>
              <a:gdLst/>
              <a:ahLst/>
              <a:cxnLst/>
              <a:rect l="l" t="t" r="r" b="b"/>
              <a:pathLst>
                <a:path w="3542" h="7921" extrusionOk="0">
                  <a:moveTo>
                    <a:pt x="2707" y="0"/>
                  </a:moveTo>
                  <a:cubicBezTo>
                    <a:pt x="2824" y="635"/>
                    <a:pt x="3860" y="2490"/>
                    <a:pt x="3409" y="3810"/>
                  </a:cubicBezTo>
                  <a:cubicBezTo>
                    <a:pt x="2958" y="5130"/>
                    <a:pt x="568" y="7236"/>
                    <a:pt x="0" y="7921"/>
                  </a:cubicBezTo>
                </a:path>
              </a:pathLst>
            </a:cu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 name="Google Shape;335;p7"/>
          <p:cNvSpPr txBox="1"/>
          <p:nvPr/>
        </p:nvSpPr>
        <p:spPr>
          <a:xfrm>
            <a:off x="6584374" y="4214297"/>
            <a:ext cx="1847919"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2000" dirty="0">
                <a:latin typeface="Times New Roman" panose="02020603050405020304" pitchFamily="18" charset="0"/>
                <a:ea typeface="Calibri"/>
                <a:cs typeface="Times New Roman" panose="02020603050405020304" pitchFamily="18" charset="0"/>
                <a:sym typeface="Calibri"/>
              </a:rPr>
              <a:t>FBD of rod AD</a:t>
            </a:r>
            <a:endParaRPr sz="2000" b="0" i="1" u="none" strike="noStrike" cap="none" baseline="-25000" dirty="0">
              <a:solidFill>
                <a:srgbClr val="000000"/>
              </a:solidFill>
              <a:latin typeface="Times New Roman" panose="02020603050405020304" pitchFamily="18" charset="0"/>
              <a:ea typeface="Calibri"/>
              <a:cs typeface="Times New Roman" panose="02020603050405020304" pitchFamily="18" charset="0"/>
              <a:sym typeface="Calibri"/>
            </a:endParaRPr>
          </a:p>
        </p:txBody>
      </p:sp>
      <p:cxnSp>
        <p:nvCxnSpPr>
          <p:cNvPr id="97" name="Straight Connector 96"/>
          <p:cNvCxnSpPr/>
          <p:nvPr/>
        </p:nvCxnSpPr>
        <p:spPr>
          <a:xfrm rot="5400000">
            <a:off x="1041094" y="633470"/>
            <a:ext cx="1266940" cy="79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6488935" y="1134738"/>
            <a:ext cx="1134738" cy="826265"/>
          </a:xfrm>
          <a:prstGeom prst="line">
            <a:avLst/>
          </a:prstGeom>
        </p:spPr>
        <p:style>
          <a:lnRef idx="1">
            <a:schemeClr val="accent1"/>
          </a:lnRef>
          <a:fillRef idx="0">
            <a:schemeClr val="accent1"/>
          </a:fillRef>
          <a:effectRef idx="0">
            <a:schemeClr val="accent1"/>
          </a:effectRef>
          <a:fontRef idx="minor">
            <a:schemeClr val="tx1"/>
          </a:fontRef>
        </p:style>
      </p:cxnSp>
      <p:sp>
        <p:nvSpPr>
          <p:cNvPr id="103" name="Google Shape;404;p7"/>
          <p:cNvSpPr txBox="1"/>
          <p:nvPr/>
        </p:nvSpPr>
        <p:spPr>
          <a:xfrm>
            <a:off x="6691511" y="1173142"/>
            <a:ext cx="608016" cy="49241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30°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404;p7"/>
          <p:cNvSpPr txBox="1"/>
          <p:nvPr/>
        </p:nvSpPr>
        <p:spPr>
          <a:xfrm>
            <a:off x="6998145" y="1322025"/>
            <a:ext cx="581459"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30°</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29602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500"/>
                                        <p:tgtEl>
                                          <p:spTgt spid="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8"/>
                                        </p:tgtEl>
                                        <p:attrNameLst>
                                          <p:attrName>style.visibility</p:attrName>
                                        </p:attrNameLst>
                                      </p:cBhvr>
                                      <p:to>
                                        <p:strVal val="visible"/>
                                      </p:to>
                                    </p:set>
                                    <p:animEffect transition="in" filter="fade">
                                      <p:cBhvr>
                                        <p:cTn id="17" dur="500"/>
                                        <p:tgtEl>
                                          <p:spTgt spid="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gtEl>
                                        <p:attrNameLst>
                                          <p:attrName>style.visibility</p:attrName>
                                        </p:attrNameLst>
                                      </p:cBhvr>
                                      <p:to>
                                        <p:strVal val="visible"/>
                                      </p:to>
                                    </p:set>
                                    <p:animEffect transition="in" filter="fade">
                                      <p:cBhvr>
                                        <p:cTn id="22" dur="500"/>
                                        <p:tgtEl>
                                          <p:spTgt spid="3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7"/>
                                        </p:tgtEl>
                                        <p:attrNameLst>
                                          <p:attrName>style.visibility</p:attrName>
                                        </p:attrNameLst>
                                      </p:cBhvr>
                                      <p:to>
                                        <p:strVal val="visible"/>
                                      </p:to>
                                    </p:set>
                                    <p:animEffect transition="in" filter="fade">
                                      <p:cBhvr>
                                        <p:cTn id="27" dur="500"/>
                                        <p:tgtEl>
                                          <p:spTgt spid="3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fade">
                                      <p:cBhvr>
                                        <p:cTn id="47" dur="500"/>
                                        <p:tgtEl>
                                          <p:spTgt spid="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500"/>
                                        <p:tgtEl>
                                          <p:spTgt spid="9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fade">
                                      <p:cBhvr>
                                        <p:cTn id="57" dur="500"/>
                                        <p:tgtEl>
                                          <p:spTgt spid="9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10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2D7CCCB975D744B1B35B9E41F5668C" ma:contentTypeVersion="3" ma:contentTypeDescription="Create a new document." ma:contentTypeScope="" ma:versionID="d097a1695d54dba3257735db3ded49f4">
  <xsd:schema xmlns:xsd="http://www.w3.org/2001/XMLSchema" xmlns:xs="http://www.w3.org/2001/XMLSchema" xmlns:p="http://schemas.microsoft.com/office/2006/metadata/properties" xmlns:ns2="7418bfd5-d3b0-4935-84ac-447e5d2ca134" targetNamespace="http://schemas.microsoft.com/office/2006/metadata/properties" ma:root="true" ma:fieldsID="000044bb099da9df2fd4c9ea1dbc8327" ns2:_="">
    <xsd:import namespace="7418bfd5-d3b0-4935-84ac-447e5d2ca134"/>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8bfd5-d3b0-4935-84ac-447e5d2ca1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A8EC60-F799-400F-9428-652B971871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18bfd5-d3b0-4935-84ac-447e5d2ca1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DCEA51-3C85-4EE0-B159-C838F3AF887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F9AFED-D630-4515-8004-D10CC6B47E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Civic</Template>
  <TotalTime>1197</TotalTime>
  <Words>1432</Words>
  <Application>Microsoft Office PowerPoint</Application>
  <PresentationFormat>On-screen Show (16:9)</PresentationFormat>
  <Paragraphs>288</Paragraphs>
  <Slides>30</Slides>
  <Notes>30</Notes>
  <HiddenSlides>30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Georgia</vt:lpstr>
      <vt:lpstr>Times New Roman</vt:lpstr>
      <vt:lpstr>Wingdings</vt:lpstr>
      <vt:lpstr>Wingdings 2</vt:lpstr>
      <vt:lpstr>Civic</vt:lpstr>
      <vt:lpstr>Tutorial #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 3</dc:title>
  <dc:creator>Nalin Mina</dc:creator>
  <cp:lastModifiedBy>Kapil Jingar</cp:lastModifiedBy>
  <cp:revision>130</cp:revision>
  <cp:lastPrinted>2021-03-25T16:01:13Z</cp:lastPrinted>
  <dcterms:modified xsi:type="dcterms:W3CDTF">2021-04-13T11:31:49Z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0x010100922D7CCCB975D744B1B35B9E41F5668C</vt:lpwstr>
  </property>
</Properties>
</file>