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7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7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154955" y="4800587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1154954" y="685800"/>
            <a:ext cx="8825657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154955" y="5367325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930400" y="3771173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1400" u="none" cap="small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94" name="Shape 94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9330489" y="2613786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IN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154954" y="477738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3883658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5" type="body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6" type="body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10" name="Shape 110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Shape 111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Shape 112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/>
          <p:nvPr>
            <p:ph idx="2" type="pic"/>
          </p:nvPr>
        </p:nvSpPr>
        <p:spPr>
          <a:xfrm>
            <a:off x="652462" y="2209800"/>
            <a:ext cx="2940049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3" type="body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4" type="body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Shape 121"/>
          <p:cNvSpPr/>
          <p:nvPr>
            <p:ph idx="5" type="pic"/>
          </p:nvPr>
        </p:nvSpPr>
        <p:spPr>
          <a:xfrm>
            <a:off x="3889373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6" type="body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7" type="body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/>
          <p:nvPr>
            <p:ph idx="8" type="pic"/>
          </p:nvPr>
        </p:nvSpPr>
        <p:spPr>
          <a:xfrm>
            <a:off x="7124699" y="2209800"/>
            <a:ext cx="29321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9" type="body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26" name="Shape 126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Shape 127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Shape 12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3478842" y="-322612"/>
            <a:ext cx="4195480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 rot="5400000">
            <a:off x="6267450" y="2466974"/>
            <a:ext cx="582612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1679574" y="-139698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5654492" y="2056091"/>
            <a:ext cx="4396340" cy="42002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1103312" y="1905000"/>
            <a:ext cx="43963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154954" y="1447800"/>
            <a:ext cx="340106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1154954" y="3129280"/>
            <a:ext cx="3401062" cy="2895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6949546" y="1143000"/>
            <a:ext cx="3200399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1154954" y="3657600"/>
            <a:ext cx="508497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●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○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4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8609011" y="1676400"/>
            <a:ext cx="2819400" cy="2819400"/>
          </a:xfrm>
          <a:prstGeom prst="ellipse">
            <a:avLst/>
          </a:prstGeom>
          <a:gradFill>
            <a:gsLst>
              <a:gs pos="0">
                <a:srgbClr val="78C4F1">
                  <a:alpha val="6666"/>
                </a:srgbClr>
              </a:gs>
              <a:gs pos="36000">
                <a:srgbClr val="78C4F1">
                  <a:alpha val="5882"/>
                </a:srgbClr>
              </a:gs>
              <a:gs pos="69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1" y="0"/>
            <a:ext cx="1603386" cy="114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9011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IN" sz="7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Social Networks</a:t>
            </a: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IN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EXPLORING FACEBOOK USING GRAPH API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IN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Weights for Attributes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1103312" y="2052917"/>
            <a:ext cx="10625945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Count of Tags in photos (By others for me) 						=&gt; 70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Count of tags in posts (By others for me) 							=&gt; 70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Perct of common friends(Mutual friends/total friends) &gt;50 		=&gt; 160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Perct of common friends(Mutual friends/total friends) &gt;1, &lt;20    	=&gt; 20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Perct of common friends(Mutual friends/total friends) &lt;50          	=&gt; 60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Common school 													=&gt; 400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Common college 													=&gt; 400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IN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Weights for Attributes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1103312" y="2052917"/>
            <a:ext cx="9711545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Wall likes(By others on my wall)									=&gt; 3.5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Common work place 											=&gt; 400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of Wall posts (By others on my wall)					=&gt; 60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Count of comments by others on my posts 					=&gt; 10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Count of Tags in photos (By me for others) 					=&gt; 80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Count of Tags in posts (By me for others) 						=&gt; 80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of times a friend has shared my post 					=&gt; 10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 Difference													=&gt; 40/(d+1)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IN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Weights for Attributes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1103312" y="2052917"/>
            <a:ext cx="9187844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Common pages liked(&lt;5) 											=&gt; 10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Common pages liked(5-20)										=&gt; 20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Common pages liked(20+)		 									=&gt; 50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Wall Love Reactions(By others on my wall) 					   	=&gt; 5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Wall haha reaction(By others on my wall) 							=&gt; 5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Wall Wow reaction(By others on my wall) 							=&gt; 5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Wall Sad(By others on my wall)										=&gt; 5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Wall Angry(By others on my wall) 									=&gt; 5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IN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Deploying Facebook App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1104292" y="1728722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Facebook gives each App an ID.</a:t>
            </a:r>
            <a:b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App must be hosted on a website, and all the Processing is done on the Host Server.</a:t>
            </a:r>
            <a:b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an user runs that app, the user gives permissions to the app to use their data.</a:t>
            </a:r>
            <a:b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Facebook then permits the developer to access the data of said user, on the basis of App ID.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IN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Final Objectives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Publish a Facebook App that allows any Facebook User to access the above Features.</a:t>
            </a:r>
            <a:b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Track other Facebook Users by their last location.</a:t>
            </a:r>
            <a:b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IN"/>
              <a:t>Travel Recommendation System based on your Closest Friends.</a:t>
            </a:r>
            <a:br>
              <a:rPr lang="en-IN"/>
            </a:b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IN"/>
              <a:t>Emotion Detection using NLP, based on your Interactions with your Closest Friends, i.e., To Determine who you are the Happiest with.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IN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Structure of the Facebook Network</a:t>
            </a:r>
            <a:br>
              <a:rPr b="0" i="0" lang="en-IN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737552" y="1770285"/>
            <a:ext cx="10376564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N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network of Facebook is structured in the form of a Graph, which consists of:</a:t>
            </a:r>
            <a:br>
              <a:rPr b="0" i="0" lang="en-IN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IN" sz="24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Nodes</a:t>
            </a:r>
            <a:r>
              <a:rPr b="0" i="0" lang="en-IN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Entities such as a user, a photo, a page or a comment</a:t>
            </a:r>
            <a:br>
              <a:rPr b="0" i="0" lang="en-IN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IN" sz="24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Edges</a:t>
            </a:r>
            <a:r>
              <a:rPr b="0" i="0" lang="en-IN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Connections between those objects, such as a friendship between two users, a page's photos  </a:t>
            </a:r>
            <a:br>
              <a:rPr b="0" i="0" lang="en-IN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IN" sz="24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Fields</a:t>
            </a:r>
            <a:r>
              <a:rPr b="0" i="0" lang="en-IN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Information about those objects, such as a person’s birthday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46110" y="1074462"/>
            <a:ext cx="10933517" cy="4669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Graph API is the primary way to obtain data from the Facebook's social graph. </a:t>
            </a:r>
            <a:b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It's a low-level HTTP-based API that is used to query data, post new stories, upload photos and a variety of other tasks that an app might need to do.</a:t>
            </a:r>
            <a:b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this project, we have used Python to extract the data from the Graph.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IN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Facebook Search Box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554670" y="1947021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 Requests a File called first_degree.php</a:t>
            </a:r>
            <a:b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Nodes are the Users and their respective</a:t>
            </a:r>
            <a:b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data.</a:t>
            </a:r>
            <a:b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Edges Lengths are with the respect to the</a:t>
            </a:r>
            <a:b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Score displayed.</a:t>
            </a:r>
            <a:b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Lower the Score, Closer the Node, Higher</a:t>
            </a:r>
            <a:b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the Search Box.</a:t>
            </a:r>
            <a:b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8399" y="1331258"/>
            <a:ext cx="3779847" cy="4793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1" i="0" lang="en-IN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Centrality Measures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613410" y="2085398"/>
            <a:ext cx="10965180" cy="2831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</a:t>
            </a:r>
            <a:r>
              <a:rPr b="1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Degree Centrality: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IN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It is defined as the number of links incident upon the node.</a:t>
            </a:r>
            <a:br>
              <a:rPr lang="en-IN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IN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</a:t>
            </a:r>
            <a:r>
              <a:rPr b="1" lang="en-IN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Closeness Centrality: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IN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In a connected graph, the normalized closeness centrality (or closeness) of a node is the average length of the shortest path between the node and all other nodes in the graph. 	Thus the more central a node is, the closer it is to all other nodes.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46110" y="1331258"/>
            <a:ext cx="10584383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</a:t>
            </a:r>
            <a:r>
              <a:rPr b="1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Betweenness:</a:t>
            </a:r>
            <a:br>
              <a:rPr b="1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Betweenness is a centrality measure within a vertex of a graph. It quantifies number of times  a node acts a bridge along the shortest path between two nodes.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b="1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Cluster Coefficient:</a:t>
            </a:r>
            <a:br>
              <a:rPr b="1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graph theory, a clustering coefficient is a measure of the degree to which nodes in a graph tend to cluster together. Evidence suggests that in most real-world networks, and in 	particular social networks, nodes tend to create tightly knit groups characterised by a 	relatively high density of ties; this likelihood tends to be greater than the average probability 	of a tie randomly established between two nodes.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1" i="0" lang="en-IN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Closeness Formula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N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closeness formula generates a number that is used as a measure to approximate the edge length and hence closeness of two friends on Facebook.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1" i="0" lang="en-IN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7619" y="1729740"/>
            <a:ext cx="5530850" cy="4169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1. Count of tags in photos and posts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2. Current location distance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3. Percentage of mutual friends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4. Common education details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5. Common pages liked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6. Number of posts on Wall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6275069" y="2376169"/>
            <a:ext cx="568833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IN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 Common work place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IN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 Count of comments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IN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Number of shares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IN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Age difference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IN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Reactions(Love,Haha, Wow, Angry)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IN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12. Number of wall likes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546735" y="1407159"/>
            <a:ext cx="1002156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IN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features considered to derive the closeness formula are: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IN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Calculation of Closeness: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IN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closeness to each friend is calculated as: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			        </a:t>
            </a:r>
            <a:r>
              <a:rPr b="0" i="0" lang="en-IN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∑ x</a:t>
            </a:r>
            <a:r>
              <a:rPr b="0" baseline="-25000" i="0" lang="en-IN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b="0" i="0" lang="en-IN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* w</a:t>
            </a:r>
            <a:r>
              <a:rPr b="0" baseline="-25000" i="0" lang="en-IN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 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baseline="-25000" i="0" lang="en-IN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    </a:t>
            </a:r>
            <a:r>
              <a:rPr b="0" i="0" lang="en-IN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r>
              <a:rPr b="0" baseline="-25000" i="0" lang="en-IN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 </a:t>
            </a:r>
            <a:r>
              <a:rPr b="0" i="0" lang="en-IN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 number of recurrence of i</a:t>
            </a:r>
            <a:r>
              <a:rPr b="0" baseline="-25000" i="0" lang="en-IN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</a:t>
            </a:r>
            <a:r>
              <a:rPr b="0" i="0" lang="en-IN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attribute or boolean occurrence of the attribute between me and friend.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IN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 w</a:t>
            </a:r>
            <a:r>
              <a:rPr b="0" baseline="-25000" i="0" lang="en-IN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b="0" i="0" lang="en-IN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weight of the i</a:t>
            </a:r>
            <a:r>
              <a:rPr b="0" baseline="-25000" i="0" lang="en-IN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</a:t>
            </a:r>
            <a:r>
              <a:rPr b="0" i="0" lang="en-IN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attribute.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