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7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SmartPay AP – AI-Driven Invoice Matching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D1 Architecture Deck • Data • ML • Gen-AI Agents • Security • Cost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End-to-End Invoice Lifecycle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5132" y="3429000"/>
            <a:ext cx="566928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dirty="0"/>
              <a:t>1) Ingest invoice → 2) Parse &amp; store → 3) Predict match/mismatch.</a:t>
            </a:r>
          </a:p>
          <a:p>
            <a:pPr>
              <a:defRPr sz="1800"/>
            </a:pPr>
            <a:r>
              <a:rPr dirty="0"/>
              <a:t>4) Agent explains &amp; drafts email → 5) Human approval (if mismatch) → 6) ERP update &amp; payment.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" y="1463040"/>
            <a:ext cx="1371600" cy="731520"/>
          </a:xfrm>
          <a:prstGeom prst="rect">
            <a:avLst/>
          </a:prstGeom>
          <a:solidFill>
            <a:srgbClr val="E6E6E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1. Ingest</a:t>
            </a:r>
          </a:p>
        </p:txBody>
      </p:sp>
      <p:cxnSp>
        <p:nvCxnSpPr>
          <p:cNvPr id="5" name="Connector 4"/>
          <p:cNvCxnSpPr/>
          <p:nvPr/>
        </p:nvCxnSpPr>
        <p:spPr>
          <a:xfrm>
            <a:off x="1920240" y="1828800"/>
            <a:ext cx="2743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94560" y="1463040"/>
            <a:ext cx="1371600" cy="731520"/>
          </a:xfrm>
          <a:prstGeom prst="rect">
            <a:avLst/>
          </a:prstGeom>
          <a:solidFill>
            <a:srgbClr val="E6E6E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2. Parse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3566160" y="1828800"/>
            <a:ext cx="2743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40480" y="1463040"/>
            <a:ext cx="1371600" cy="731520"/>
          </a:xfrm>
          <a:prstGeom prst="rect">
            <a:avLst/>
          </a:prstGeom>
          <a:solidFill>
            <a:srgbClr val="E6E6E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3. Predict</a:t>
            </a:r>
          </a:p>
        </p:txBody>
      </p:sp>
      <p:cxnSp>
        <p:nvCxnSpPr>
          <p:cNvPr id="9" name="Connector 8"/>
          <p:cNvCxnSpPr/>
          <p:nvPr/>
        </p:nvCxnSpPr>
        <p:spPr>
          <a:xfrm>
            <a:off x="5212080" y="1828800"/>
            <a:ext cx="2743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86400" y="1463040"/>
            <a:ext cx="1371600" cy="731520"/>
          </a:xfrm>
          <a:prstGeom prst="rect">
            <a:avLst/>
          </a:prstGeom>
          <a:solidFill>
            <a:srgbClr val="E6E6E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4. Explain</a:t>
            </a:r>
          </a:p>
        </p:txBody>
      </p:sp>
      <p:cxnSp>
        <p:nvCxnSpPr>
          <p:cNvPr id="11" name="Connector 10"/>
          <p:cNvCxnSpPr/>
          <p:nvPr/>
        </p:nvCxnSpPr>
        <p:spPr>
          <a:xfrm>
            <a:off x="6858000" y="1828800"/>
            <a:ext cx="2743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132320" y="1463040"/>
            <a:ext cx="1371600" cy="731520"/>
          </a:xfrm>
          <a:prstGeom prst="rect">
            <a:avLst/>
          </a:prstGeom>
          <a:solidFill>
            <a:srgbClr val="E6E6E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5. Approve</a:t>
            </a:r>
          </a:p>
        </p:txBody>
      </p:sp>
      <p:cxnSp>
        <p:nvCxnSpPr>
          <p:cNvPr id="13" name="Connector 12"/>
          <p:cNvCxnSpPr/>
          <p:nvPr/>
        </p:nvCxnSpPr>
        <p:spPr>
          <a:xfrm>
            <a:off x="8503920" y="1828800"/>
            <a:ext cx="2743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778240" y="1463040"/>
            <a:ext cx="1371600" cy="731520"/>
          </a:xfrm>
          <a:prstGeom prst="rect">
            <a:avLst/>
          </a:prstGeom>
          <a:solidFill>
            <a:srgbClr val="E6E6E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6. Payment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Environments &amp; Release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108960"/>
            <a:ext cx="566928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dirty="0"/>
              <a:t>Dev → Staging → Prod with automated tests and shadow/canary deployments.</a:t>
            </a:r>
          </a:p>
          <a:p>
            <a:pPr>
              <a:defRPr sz="1800"/>
            </a:pPr>
            <a:r>
              <a:rPr dirty="0"/>
              <a:t>Operational monitoring with alerts; rollback on SLA breach or drift.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" y="1463040"/>
            <a:ext cx="1645920" cy="731520"/>
          </a:xfrm>
          <a:prstGeom prst="rect">
            <a:avLst/>
          </a:prstGeom>
          <a:solidFill>
            <a:srgbClr val="C8E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Dev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8880" y="1463040"/>
            <a:ext cx="1645920" cy="731520"/>
          </a:xfrm>
          <a:prstGeom prst="rect">
            <a:avLst/>
          </a:prstGeom>
          <a:solidFill>
            <a:srgbClr val="FFE6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Staging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9120" y="1463040"/>
            <a:ext cx="1645920" cy="731520"/>
          </a:xfrm>
          <a:prstGeom prst="rect">
            <a:avLst/>
          </a:prstGeom>
          <a:solidFill>
            <a:srgbClr val="D2FFD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Prod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2148840" y="1828800"/>
            <a:ext cx="3200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4069080" y="1828800"/>
            <a:ext cx="3200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Risks, Mitigations &amp; Roadmap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8369" y="1944806"/>
            <a:ext cx="566928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dirty="0"/>
              <a:t>Data Quality Risk: mitigate with rigorous DQ rules &amp; schema validation.</a:t>
            </a:r>
          </a:p>
          <a:p>
            <a:pPr>
              <a:defRPr sz="1800"/>
            </a:pPr>
            <a:r>
              <a:rPr dirty="0"/>
              <a:t>Model Drift: monitoring, scheduled retraining, and canary rollouts.</a:t>
            </a:r>
          </a:p>
          <a:p>
            <a:pPr>
              <a:defRPr sz="1800"/>
            </a:pPr>
            <a:r>
              <a:rPr dirty="0"/>
              <a:t>Compliance Risk: PII redaction, RBAC, audit trails, DPIA documentation.</a:t>
            </a:r>
          </a:p>
          <a:p>
            <a:pPr>
              <a:defRPr sz="1800"/>
            </a:pPr>
            <a:r>
              <a:rPr dirty="0"/>
              <a:t>Roadmap: line-item embeddings, </a:t>
            </a:r>
            <a:r>
              <a:rPr dirty="0" err="1"/>
              <a:t>XGBoost</a:t>
            </a:r>
            <a:r>
              <a:rPr dirty="0"/>
              <a:t>, vendor risk scoring, autonomous agents.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Business Problem &amp; Success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5532" y="2286000"/>
            <a:ext cx="83500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Manual reconciliation of invoices ↔ POs ↔ GRNs is costly and error-prone.</a:t>
            </a:r>
          </a:p>
          <a:p>
            <a:pPr>
              <a:defRPr sz="1800"/>
            </a:pPr>
            <a:r>
              <a:t>Automation Goals: &gt;70% auto-matches, &lt;5% false positives for mismatches.</a:t>
            </a:r>
          </a:p>
          <a:p>
            <a:pPr>
              <a:defRPr sz="1800"/>
            </a:pPr>
            <a:r>
              <a:t>Operational KPIs: Cycle time, touchless rate, exception rate, SLA adherence.</a:t>
            </a:r>
          </a:p>
          <a:p>
            <a:pPr>
              <a:defRPr sz="1800"/>
            </a:pPr>
            <a:r>
              <a:t>Financial KPIs: 30–40% AP cost reduction, fewer late fees, improved DPO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Architecture (Multi-Cloud Enabled)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4303962"/>
            <a:ext cx="566928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dirty="0"/>
              <a:t>Deployed across Azure AKS and AWS EKS clusters.</a:t>
            </a:r>
          </a:p>
          <a:p>
            <a:pPr>
              <a:defRPr sz="1800"/>
            </a:pPr>
            <a:r>
              <a:rPr dirty="0"/>
              <a:t>Common </a:t>
            </a:r>
            <a:r>
              <a:rPr dirty="0" err="1"/>
              <a:t>MLOps</a:t>
            </a:r>
            <a:r>
              <a:rPr dirty="0"/>
              <a:t> Layer (</a:t>
            </a:r>
            <a:r>
              <a:rPr dirty="0" err="1"/>
              <a:t>MLflow</a:t>
            </a:r>
            <a:r>
              <a:rPr dirty="0"/>
              <a:t>, CI/CD, Monitoring) shared across both.</a:t>
            </a:r>
          </a:p>
          <a:p>
            <a:pPr>
              <a:defRPr sz="1800"/>
            </a:pPr>
            <a:r>
              <a:rPr dirty="0"/>
              <a:t>Resilient, vendor-neutral, GDPR compliant.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" y="1645920"/>
            <a:ext cx="2011680" cy="914400"/>
          </a:xfrm>
          <a:prstGeom prst="rect">
            <a:avLst/>
          </a:prstGeom>
          <a:solidFill>
            <a:srgbClr val="C8E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Azure AKS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834640" y="1645920"/>
            <a:ext cx="2011680" cy="914400"/>
          </a:xfrm>
          <a:prstGeom prst="rect">
            <a:avLst/>
          </a:prstGeom>
          <a:solidFill>
            <a:srgbClr val="FFE6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AWS EKS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1640" y="2926080"/>
            <a:ext cx="2011680" cy="731520"/>
          </a:xfrm>
          <a:prstGeom prst="rect">
            <a:avLst/>
          </a:prstGeom>
          <a:solidFill>
            <a:srgbClr val="D2FFD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Common MLOps Layer</a:t>
            </a:r>
            <a:br/>
            <a:r>
              <a:t>(MLflow • CI/CD • Monitoring)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1554480" y="2560320"/>
            <a:ext cx="114300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>
            <a:off x="3566160" y="2560320"/>
            <a:ext cx="320040" cy="365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Layer – Sources, Ingestion, Storage, Governance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060" y="3313044"/>
            <a:ext cx="566928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dirty="0"/>
              <a:t>Sources: ERP (POs), Logistics (GRNs), Vendor Invoices (PDF/EDI/Email).</a:t>
            </a:r>
          </a:p>
          <a:p>
            <a:pPr>
              <a:defRPr sz="1800"/>
            </a:pPr>
            <a:r>
              <a:rPr dirty="0"/>
              <a:t>Ingestion: OCR/Parser for unstructured; ETL for structured; validation rules.</a:t>
            </a:r>
          </a:p>
          <a:p>
            <a:pPr>
              <a:defRPr sz="1800"/>
            </a:pPr>
            <a:r>
              <a:rPr dirty="0"/>
              <a:t>Storage: Data Lake (bronze/silver/gold), Metadata DB for fast lookups.</a:t>
            </a:r>
          </a:p>
          <a:p>
            <a:pPr>
              <a:defRPr sz="1800"/>
            </a:pPr>
            <a:r>
              <a:rPr dirty="0"/>
              <a:t>Governance: schema registry, data quality checks, lineage &amp; access audit.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" y="1554480"/>
            <a:ext cx="1645920" cy="822960"/>
          </a:xfrm>
          <a:prstGeom prst="rect">
            <a:avLst/>
          </a:prstGeom>
          <a:solidFill>
            <a:srgbClr val="C8E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Sources</a:t>
            </a:r>
            <a:br/>
            <a:r>
              <a:t>(ERP • Logistics • Invoices)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8880" y="1554480"/>
            <a:ext cx="1645920" cy="822960"/>
          </a:xfrm>
          <a:prstGeom prst="rect">
            <a:avLst/>
          </a:prstGeom>
          <a:solidFill>
            <a:srgbClr val="FFE6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Ingestion</a:t>
            </a:r>
            <a:br/>
            <a:r>
              <a:t>(OCR / ETL)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9120" y="1554480"/>
            <a:ext cx="1645920" cy="822960"/>
          </a:xfrm>
          <a:prstGeom prst="rect">
            <a:avLst/>
          </a:prstGeom>
          <a:solidFill>
            <a:srgbClr val="D2FFD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Data Lake</a:t>
            </a:r>
            <a:br/>
            <a:r>
              <a:t>Bronze / Silver / Gold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9360" y="1554480"/>
            <a:ext cx="1645920" cy="822960"/>
          </a:xfrm>
          <a:prstGeom prst="rect">
            <a:avLst/>
          </a:prstGeom>
          <a:solidFill>
            <a:srgbClr val="E6E6E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Metadata DB</a:t>
            </a:r>
          </a:p>
        </p:txBody>
      </p:sp>
      <p:cxnSp>
        <p:nvCxnSpPr>
          <p:cNvPr id="8" name="Connector 7"/>
          <p:cNvCxnSpPr/>
          <p:nvPr/>
        </p:nvCxnSpPr>
        <p:spPr>
          <a:xfrm>
            <a:off x="2148840" y="1965960"/>
            <a:ext cx="3200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4069080" y="1965960"/>
            <a:ext cx="3200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5989320" y="1965960"/>
            <a:ext cx="3200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/ AI Layer – Features, Model, Inference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5132" y="2872854"/>
            <a:ext cx="566928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dirty="0"/>
              <a:t>Features: </a:t>
            </a:r>
            <a:r>
              <a:rPr dirty="0" err="1"/>
              <a:t>amount_diff</a:t>
            </a:r>
            <a:r>
              <a:rPr dirty="0"/>
              <a:t>, </a:t>
            </a:r>
            <a:r>
              <a:rPr dirty="0" err="1"/>
              <a:t>amount_ratio</a:t>
            </a:r>
            <a:r>
              <a:rPr dirty="0"/>
              <a:t>, </a:t>
            </a:r>
            <a:r>
              <a:rPr dirty="0" err="1"/>
              <a:t>date_diff_days</a:t>
            </a:r>
            <a:r>
              <a:rPr dirty="0"/>
              <a:t>, vendor/currency match, </a:t>
            </a:r>
            <a:r>
              <a:rPr dirty="0" err="1"/>
              <a:t>item_count</a:t>
            </a:r>
            <a:r>
              <a:rPr dirty="0"/>
              <a:t>.</a:t>
            </a:r>
          </a:p>
          <a:p>
            <a:pPr>
              <a:defRPr sz="1800"/>
            </a:pPr>
            <a:r>
              <a:rPr dirty="0"/>
              <a:t>Model: </a:t>
            </a:r>
            <a:r>
              <a:rPr dirty="0" err="1"/>
              <a:t>RandomForest</a:t>
            </a:r>
            <a:r>
              <a:rPr dirty="0"/>
              <a:t> with </a:t>
            </a:r>
            <a:r>
              <a:rPr dirty="0" err="1"/>
              <a:t>class_weight</a:t>
            </a:r>
            <a:r>
              <a:rPr dirty="0"/>
              <a:t> to handle imbalance.</a:t>
            </a:r>
          </a:p>
          <a:p>
            <a:pPr>
              <a:defRPr sz="1800"/>
            </a:pPr>
            <a:r>
              <a:rPr dirty="0"/>
              <a:t>Serving: /predict returns label (0=match, 1=mismatch) + confidence.</a:t>
            </a:r>
          </a:p>
          <a:p>
            <a:pPr>
              <a:defRPr sz="1800"/>
            </a:pPr>
            <a:r>
              <a:rPr dirty="0"/>
              <a:t>Extensibility: add embeddings for semantic line-item matching; move to </a:t>
            </a:r>
            <a:r>
              <a:rPr dirty="0" err="1"/>
              <a:t>XGBoost</a:t>
            </a:r>
            <a:r>
              <a:rPr dirty="0"/>
              <a:t>/</a:t>
            </a:r>
            <a:r>
              <a:rPr dirty="0" err="1"/>
              <a:t>LightGBM</a:t>
            </a:r>
            <a:r>
              <a:rPr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" y="1463040"/>
            <a:ext cx="1645920" cy="731520"/>
          </a:xfrm>
          <a:prstGeom prst="rect">
            <a:avLst/>
          </a:prstGeom>
          <a:solidFill>
            <a:srgbClr val="C8E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Feature Store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8880" y="1463040"/>
            <a:ext cx="1645920" cy="731520"/>
          </a:xfrm>
          <a:prstGeom prst="rect">
            <a:avLst/>
          </a:prstGeom>
          <a:solidFill>
            <a:srgbClr val="FFE6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Training</a:t>
            </a:r>
            <a:br/>
            <a:r>
              <a:t>(RandomForest)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9120" y="1463040"/>
            <a:ext cx="1645920" cy="731520"/>
          </a:xfrm>
          <a:prstGeom prst="rect">
            <a:avLst/>
          </a:prstGeom>
          <a:solidFill>
            <a:srgbClr val="E6E6E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Model Registry</a:t>
            </a:r>
            <a:br/>
            <a:r>
              <a:t>(MLflow)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9360" y="1463040"/>
            <a:ext cx="1645920" cy="731520"/>
          </a:xfrm>
          <a:prstGeom prst="rect">
            <a:avLst/>
          </a:prstGeom>
          <a:solidFill>
            <a:srgbClr val="D2FFD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Inference</a:t>
            </a:r>
            <a:br/>
            <a:r>
              <a:t>/predict</a:t>
            </a:r>
          </a:p>
        </p:txBody>
      </p:sp>
      <p:cxnSp>
        <p:nvCxnSpPr>
          <p:cNvPr id="8" name="Connector 7"/>
          <p:cNvCxnSpPr/>
          <p:nvPr/>
        </p:nvCxnSpPr>
        <p:spPr>
          <a:xfrm>
            <a:off x="2148840" y="1828800"/>
            <a:ext cx="3200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4069080" y="1828800"/>
            <a:ext cx="3200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5989320" y="1828800"/>
            <a:ext cx="3200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Gen-AI / Agentic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3766782"/>
            <a:ext cx="566928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dirty="0"/>
              <a:t>Planner orchestrates steps; Matcher Tool calls ML; Explainer uses LLM for rationale.</a:t>
            </a:r>
          </a:p>
          <a:p>
            <a:pPr>
              <a:defRPr sz="1800"/>
            </a:pPr>
            <a:r>
              <a:rPr dirty="0"/>
              <a:t>Email Agent drafts vendor notifications; Human-in-Loop approves sensitive actions.</a:t>
            </a:r>
          </a:p>
          <a:p>
            <a:pPr>
              <a:defRPr sz="1800"/>
            </a:pPr>
            <a:r>
              <a:rPr dirty="0"/>
              <a:t>Guardrails: prompt templates, tool access policies, rate limiting, audit traces.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" y="1371600"/>
            <a:ext cx="1645920" cy="731520"/>
          </a:xfrm>
          <a:prstGeom prst="rect">
            <a:avLst/>
          </a:prstGeom>
          <a:solidFill>
            <a:srgbClr val="C8E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Planner Agent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8880" y="1371600"/>
            <a:ext cx="1645920" cy="731520"/>
          </a:xfrm>
          <a:prstGeom prst="rect">
            <a:avLst/>
          </a:prstGeom>
          <a:solidFill>
            <a:srgbClr val="FFE6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Matcher Tool</a:t>
            </a:r>
            <a:br/>
            <a:r>
              <a:t>(ML Model)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9120" y="1371600"/>
            <a:ext cx="1645920" cy="731520"/>
          </a:xfrm>
          <a:prstGeom prst="rect">
            <a:avLst/>
          </a:prstGeom>
          <a:solidFill>
            <a:srgbClr val="E6E6E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Explainer</a:t>
            </a:r>
            <a:br/>
            <a:r>
              <a:t>(LLM)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9360" y="1371600"/>
            <a:ext cx="1645920" cy="731520"/>
          </a:xfrm>
          <a:prstGeom prst="rect">
            <a:avLst/>
          </a:prstGeom>
          <a:solidFill>
            <a:srgbClr val="C8E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Email Agent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09360" y="2377440"/>
            <a:ext cx="1645920" cy="548640"/>
          </a:xfrm>
          <a:prstGeom prst="rect">
            <a:avLst/>
          </a:prstGeom>
          <a:solidFill>
            <a:srgbClr val="D2FFD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Human Approval</a:t>
            </a:r>
          </a:p>
        </p:txBody>
      </p:sp>
      <p:cxnSp>
        <p:nvCxnSpPr>
          <p:cNvPr id="9" name="Connector 8"/>
          <p:cNvCxnSpPr/>
          <p:nvPr/>
        </p:nvCxnSpPr>
        <p:spPr>
          <a:xfrm>
            <a:off x="2148840" y="1737360"/>
            <a:ext cx="3200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4069080" y="1737360"/>
            <a:ext cx="3200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5989320" y="1737360"/>
            <a:ext cx="3200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 flipV="1">
            <a:off x="7154156" y="2103120"/>
            <a:ext cx="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&amp; MLOps (Multi-Cloud)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2087" y="3108960"/>
            <a:ext cx="566928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dirty="0"/>
              <a:t>Kubernetes services on Azure AKS + AWS EKS behind API Gateway with AuthN/Z &amp; throttling.</a:t>
            </a:r>
          </a:p>
          <a:p>
            <a:pPr>
              <a:defRPr sz="1800"/>
            </a:pPr>
            <a:r>
              <a:rPr dirty="0"/>
              <a:t>Unified </a:t>
            </a:r>
            <a:r>
              <a:rPr dirty="0" err="1"/>
              <a:t>MLflow</a:t>
            </a:r>
            <a:r>
              <a:rPr dirty="0"/>
              <a:t> Registry and CI/CD pipelines accessible across both clouds.</a:t>
            </a:r>
          </a:p>
          <a:p>
            <a:pPr>
              <a:defRPr sz="1800"/>
            </a:pPr>
            <a:r>
              <a:rPr dirty="0"/>
              <a:t>Monitoring for latency, drift, precision/recall SLAs; canary rollouts with rollback.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" y="1463040"/>
            <a:ext cx="1645920" cy="731520"/>
          </a:xfrm>
          <a:prstGeom prst="rect">
            <a:avLst/>
          </a:prstGeom>
          <a:solidFill>
            <a:srgbClr val="C8E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Code Repo</a:t>
            </a:r>
            <a:br/>
            <a:r>
              <a:t>(Git)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8880" y="1463040"/>
            <a:ext cx="1645920" cy="731520"/>
          </a:xfrm>
          <a:prstGeom prst="rect">
            <a:avLst/>
          </a:prstGeom>
          <a:solidFill>
            <a:srgbClr val="FFE6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CI/CD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9120" y="1463040"/>
            <a:ext cx="1645920" cy="731520"/>
          </a:xfrm>
          <a:prstGeom prst="rect">
            <a:avLst/>
          </a:prstGeom>
          <a:solidFill>
            <a:srgbClr val="E6E6E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MLflow</a:t>
            </a:r>
            <a:br/>
            <a:r>
              <a:t>Registry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9360" y="1005840"/>
            <a:ext cx="1645920" cy="548640"/>
          </a:xfrm>
          <a:prstGeom prst="rect">
            <a:avLst/>
          </a:prstGeom>
          <a:solidFill>
            <a:srgbClr val="C8E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Azure AKS</a:t>
            </a:r>
          </a:p>
        </p:txBody>
      </p:sp>
      <p:sp>
        <p:nvSpPr>
          <p:cNvPr id="8" name="Rectangle 7"/>
          <p:cNvSpPr/>
          <p:nvPr/>
        </p:nvSpPr>
        <p:spPr>
          <a:xfrm>
            <a:off x="6309360" y="1920240"/>
            <a:ext cx="1645920" cy="548640"/>
          </a:xfrm>
          <a:prstGeom prst="rect">
            <a:avLst/>
          </a:prstGeom>
          <a:solidFill>
            <a:srgbClr val="FFE6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AWS EKS</a:t>
            </a:r>
          </a:p>
        </p:txBody>
      </p:sp>
      <p:sp>
        <p:nvSpPr>
          <p:cNvPr id="9" name="Rectangle 8"/>
          <p:cNvSpPr/>
          <p:nvPr/>
        </p:nvSpPr>
        <p:spPr>
          <a:xfrm>
            <a:off x="8229600" y="1463040"/>
            <a:ext cx="1645920" cy="731520"/>
          </a:xfrm>
          <a:prstGeom prst="rect">
            <a:avLst/>
          </a:prstGeom>
          <a:solidFill>
            <a:srgbClr val="D2FFD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Monitoring</a:t>
            </a:r>
          </a:p>
        </p:txBody>
      </p:sp>
      <p:cxnSp>
        <p:nvCxnSpPr>
          <p:cNvPr id="10" name="Connector 9"/>
          <p:cNvCxnSpPr/>
          <p:nvPr/>
        </p:nvCxnSpPr>
        <p:spPr>
          <a:xfrm>
            <a:off x="2148840" y="1828800"/>
            <a:ext cx="3200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4069080" y="1828800"/>
            <a:ext cx="3200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6035040" y="1737360"/>
            <a:ext cx="2743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7955279" y="1828800"/>
            <a:ext cx="274321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Responsible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9953" y="3108960"/>
            <a:ext cx="566928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dirty="0"/>
              <a:t>Encryption in transit &amp; at rest; SSO, RBAC; least privilege.</a:t>
            </a:r>
          </a:p>
          <a:p>
            <a:pPr>
              <a:defRPr sz="1800"/>
            </a:pPr>
            <a:r>
              <a:rPr dirty="0"/>
              <a:t>GDPR/CCPA compliance across Azure + AWS with data residency controls.</a:t>
            </a:r>
          </a:p>
          <a:p>
            <a:pPr>
              <a:defRPr sz="1800"/>
            </a:pPr>
            <a:r>
              <a:rPr dirty="0"/>
              <a:t>PII redaction; unified audit logs; explainability &amp; bias monitoring across vendors.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" y="1463040"/>
            <a:ext cx="1828800" cy="731520"/>
          </a:xfrm>
          <a:prstGeom prst="rect">
            <a:avLst/>
          </a:prstGeom>
          <a:solidFill>
            <a:srgbClr val="E6E6F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Encryption Layer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1760" y="1463040"/>
            <a:ext cx="1828800" cy="731520"/>
          </a:xfrm>
          <a:prstGeom prst="rect">
            <a:avLst/>
          </a:prstGeom>
          <a:solidFill>
            <a:srgbClr val="D2FFD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GDPR/CCPA</a:t>
            </a:r>
            <a:br/>
            <a:r>
              <a:t>Compliance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4880" y="1463040"/>
            <a:ext cx="1828800" cy="731520"/>
          </a:xfrm>
          <a:prstGeom prst="rect">
            <a:avLst/>
          </a:prstGeom>
          <a:solidFill>
            <a:srgbClr val="E6E6E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RBAC + Audit Logs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2377440" y="1828800"/>
            <a:ext cx="2743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4480560" y="1828800"/>
            <a:ext cx="2743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Scalability &amp; Cost Optimization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029803"/>
            <a:ext cx="566928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dirty="0"/>
              <a:t>Autoscaling inference endpoints; serverless OCR billed per invoice.</a:t>
            </a:r>
          </a:p>
          <a:p>
            <a:pPr>
              <a:defRPr sz="1800"/>
            </a:pPr>
            <a:r>
              <a:rPr dirty="0"/>
              <a:t>Tiered storage; FinOps dashboards &amp; budget alerts.</a:t>
            </a:r>
          </a:p>
          <a:p>
            <a:pPr>
              <a:defRPr sz="1800"/>
            </a:pPr>
            <a:r>
              <a:rPr dirty="0"/>
              <a:t>Unit economics tracking: cost per invoice vs. savings; aim &lt;10% infra cost vs savings.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" y="1463040"/>
            <a:ext cx="1828800" cy="731520"/>
          </a:xfrm>
          <a:prstGeom prst="rect">
            <a:avLst/>
          </a:prstGeom>
          <a:solidFill>
            <a:srgbClr val="C8E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Autoscaling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1760" y="1463040"/>
            <a:ext cx="1828800" cy="731520"/>
          </a:xfrm>
          <a:prstGeom prst="rect">
            <a:avLst/>
          </a:prstGeom>
          <a:solidFill>
            <a:srgbClr val="FFE6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Serverless OCR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4880" y="1463040"/>
            <a:ext cx="1828800" cy="731520"/>
          </a:xfrm>
          <a:prstGeom prst="rect">
            <a:avLst/>
          </a:prstGeom>
          <a:solidFill>
            <a:srgbClr val="D2FFD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FinOps KPIs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2377440" y="1828800"/>
            <a:ext cx="2743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4480560" y="1828800"/>
            <a:ext cx="2743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729</Words>
  <Application>Microsoft Office PowerPoint</Application>
  <PresentationFormat>Custom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SmartPay AP – AI-Driven Invoice Matching</vt:lpstr>
      <vt:lpstr>Business Problem &amp; Success Metrics</vt:lpstr>
      <vt:lpstr>High-Level Architecture (Multi-Cloud Enabled)</vt:lpstr>
      <vt:lpstr>Data Layer – Sources, Ingestion, Storage, Governance</vt:lpstr>
      <vt:lpstr>ML / AI Layer – Features, Model, Inference</vt:lpstr>
      <vt:lpstr>Gen-AI / Agentic Workflow</vt:lpstr>
      <vt:lpstr>Deployment &amp; MLOps (Multi-Cloud)</vt:lpstr>
      <vt:lpstr>Security &amp; Responsible AI</vt:lpstr>
      <vt:lpstr>Scalability &amp; Cost Optimization</vt:lpstr>
      <vt:lpstr>End-to-End Invoice Lifecycle</vt:lpstr>
      <vt:lpstr>Environments &amp; Release Management</vt:lpstr>
      <vt:lpstr>Risks, Mitigations &amp; Roadmap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kapil bande</cp:lastModifiedBy>
  <cp:revision>2</cp:revision>
  <dcterms:created xsi:type="dcterms:W3CDTF">2013-01-27T09:14:16Z</dcterms:created>
  <dcterms:modified xsi:type="dcterms:W3CDTF">2025-08-24T16:28:21Z</dcterms:modified>
  <cp:category/>
</cp:coreProperties>
</file>