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Arimo" panose="020B0604020202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E10713-8882-42D9-A49A-58824256ADDC}">
  <a:tblStyle styleId="{04E10713-8882-42D9-A49A-58824256AD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font" Target="fonts/font3.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font" Target="fonts/font1.fntdata"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2cf7bb8f9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82cf7bb8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2cf7bb8f9_0_12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82cf7bb8f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2cf7bb8f9_0_1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82cf7bb8f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2cf7bb8f9_0_14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82cf7bb8f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2cf7bb8f9_0_14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82cf7bb8f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2cf7bb8f9_0_1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82cf7bb8f9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2cf7bb8f9_0_1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82cf7bb8f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2cf7bb8f9_0_1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82cf7bb8f9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2cf7bb8f9_0_1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82cf7bb8f9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2cf7bb8f9_0_1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82cf7bb8f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cf7bb8f9_0_18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82cf7bb8f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2cf7bb8f9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82cf7bb8f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2cf7bb8f9_0_1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82cf7bb8f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2cf7bb8f9_0_20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82cf7bb8f9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2cf7bb8f9_0_2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82cf7bb8f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2cf7bb8f9_0_21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82cf7bb8f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2cf7bb8f9_0_2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82cf7bb8f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2cf7bb8f9_0_2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82cf7bb8f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2cf7bb8f9_0_23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82cf7bb8f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2cf7bb8f9_0_2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82cf7bb8f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2cf7bb8f9_0_25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82cf7bb8f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2cf7bb8f9_0_2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82cf7bb8f9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2cf7bb8f9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82cf7bb8f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2cf7bb8f9_0_26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82cf7bb8f9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2cf7bb8f9_0_2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82cf7bb8f9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2cf7bb8f9_0_2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82cf7bb8f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cf7bb8f9_0_2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82cf7bb8f9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2cf7bb8f9_0_2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82cf7bb8f9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2cf7bb8f9_0_30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82cf7bb8f9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2cf7bb8f9_0_30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82cf7bb8f9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2cf7bb8f9_0_31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82cf7bb8f9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82cf7bb8f9_0_3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82cf7bb8f9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2cf7bb8f9_0_3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82cf7bb8f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2cf7bb8f9_0_8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82cf7bb8f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2cf7bb8f9_0_33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82cf7bb8f9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cf7bb8f9_0_9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82cf7bb8f9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2cf7bb8f9_0_9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2cf7bb8f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cf7bb8f9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82cf7bb8f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2cf7bb8f9_0_1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82cf7bb8f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2cf7bb8f9_0_1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82cf7bb8f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lvl1pPr marL="457200" lvl="0" indent="-314325" algn="l" rtl="0">
              <a:spcBef>
                <a:spcPts val="360"/>
              </a:spcBef>
              <a:spcAft>
                <a:spcPts val="0"/>
              </a:spcAft>
              <a:buSzPts val="1350"/>
              <a:buChar char="●"/>
              <a:defRPr/>
            </a:lvl1pPr>
            <a:lvl2pPr marL="914400" lvl="1" indent="-314325" algn="l" rtl="0">
              <a:spcBef>
                <a:spcPts val="360"/>
              </a:spcBef>
              <a:spcAft>
                <a:spcPts val="0"/>
              </a:spcAft>
              <a:buSzPts val="1350"/>
              <a:buChar char="○"/>
              <a:defRPr/>
            </a:lvl2pPr>
            <a:lvl3pPr marL="1371600" lvl="2" indent="-308610" algn="l" rtl="0">
              <a:spcBef>
                <a:spcPts val="360"/>
              </a:spcBef>
              <a:spcAft>
                <a:spcPts val="0"/>
              </a:spcAft>
              <a:buSzPts val="1260"/>
              <a:buChar char="■"/>
              <a:defRPr/>
            </a:lvl3pPr>
            <a:lvl4pPr marL="1828800" lvl="3" indent="-297180" algn="l" rtl="0">
              <a:spcBef>
                <a:spcPts val="360"/>
              </a:spcBef>
              <a:spcAft>
                <a:spcPts val="0"/>
              </a:spcAft>
              <a:buClr>
                <a:schemeClr val="dk1"/>
              </a:buClr>
              <a:buSzPts val="1080"/>
              <a:buChar char="●"/>
              <a:defRPr/>
            </a:lvl4pPr>
            <a:lvl5pPr marL="2286000" lvl="4" indent="-291464" algn="l" rtl="0">
              <a:spcBef>
                <a:spcPts val="360"/>
              </a:spcBef>
              <a:spcAft>
                <a:spcPts val="0"/>
              </a:spcAft>
              <a:buSzPts val="990"/>
              <a:buChar char="○"/>
              <a:defRPr/>
            </a:lvl5pPr>
            <a:lvl6pPr marL="2743200" lvl="5" indent="-291464" algn="l" rtl="0">
              <a:spcBef>
                <a:spcPts val="360"/>
              </a:spcBef>
              <a:spcAft>
                <a:spcPts val="0"/>
              </a:spcAft>
              <a:buSzPts val="990"/>
              <a:buChar char="■"/>
              <a:defRPr/>
            </a:lvl6pPr>
            <a:lvl7pPr marL="3200400" lvl="6" indent="-291464" algn="l" rtl="0">
              <a:spcBef>
                <a:spcPts val="360"/>
              </a:spcBef>
              <a:spcAft>
                <a:spcPts val="0"/>
              </a:spcAft>
              <a:buSzPts val="990"/>
              <a:buChar char="●"/>
              <a:defRPr/>
            </a:lvl7pPr>
            <a:lvl8pPr marL="3657600" lvl="7" indent="-291465" algn="l" rtl="0">
              <a:spcBef>
                <a:spcPts val="360"/>
              </a:spcBef>
              <a:spcAft>
                <a:spcPts val="0"/>
              </a:spcAft>
              <a:buSzPts val="990"/>
              <a:buChar char="○"/>
              <a:defRPr/>
            </a:lvl8pPr>
            <a:lvl9pPr marL="4114800" lvl="8" indent="-291465" algn="l" rtl="0">
              <a:spcBef>
                <a:spcPts val="360"/>
              </a:spcBef>
              <a:spcAft>
                <a:spcPts val="0"/>
              </a:spcAft>
              <a:buSzPts val="990"/>
              <a:buChar char="■"/>
              <a:defRPr/>
            </a:lvl9pPr>
          </a:lstStyle>
          <a:p>
            <a:endParaRPr/>
          </a:p>
        </p:txBody>
      </p:sp>
      <p:sp>
        <p:nvSpPr>
          <p:cNvPr id="53" name="Google Shape;53;p13"/>
          <p:cNvSpPr txBox="1">
            <a:spLocks noGrp="1"/>
          </p:cNvSpPr>
          <p:nvPr>
            <p:ph type="dt" idx="10"/>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400">
                <a:solidFill>
                  <a:schemeClr val="dk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429000" y="4810125"/>
            <a:ext cx="2895600" cy="3429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400"/>
              <a:buNone/>
              <a:defRPr sz="1400">
                <a:solidFill>
                  <a:schemeClr val="dk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229600" y="4810125"/>
            <a:ext cx="914400" cy="342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2"/>
              </a:buClr>
              <a:buSzPts val="2400"/>
              <a:buFont typeface="Times New Roman"/>
              <a:buNone/>
              <a:defRPr sz="2400" b="0" i="0" u="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1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61" name="Google Shape;61;p14"/>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a:t>
            </a:fld>
            <a:endParaRPr/>
          </a:p>
        </p:txBody>
      </p:sp>
      <p:sp>
        <p:nvSpPr>
          <p:cNvPr id="62" name="Google Shape;62;p14"/>
          <p:cNvSpPr txBox="1">
            <a:spLocks noGrp="1"/>
          </p:cNvSpPr>
          <p:nvPr>
            <p:ph type="title"/>
          </p:nvPr>
        </p:nvSpPr>
        <p:spPr>
          <a:xfrm>
            <a:off x="990600" y="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663333"/>
              </a:buClr>
              <a:buSzPts val="4400"/>
              <a:buFont typeface="Times New Roman"/>
              <a:buNone/>
            </a:pPr>
            <a:r>
              <a:rPr lang="en" sz="3600" b="0" i="0" u="none">
                <a:solidFill>
                  <a:srgbClr val="663333"/>
                </a:solidFill>
                <a:latin typeface="Times New Roman"/>
                <a:ea typeface="Times New Roman"/>
                <a:cs typeface="Times New Roman"/>
                <a:sym typeface="Times New Roman"/>
              </a:rPr>
              <a:t>Huffman codes for compressing messages</a:t>
            </a:r>
            <a:endParaRPr sz="3600"/>
          </a:p>
        </p:txBody>
      </p:sp>
      <p:sp>
        <p:nvSpPr>
          <p:cNvPr id="63" name="Google Shape;63;p14"/>
          <p:cNvSpPr txBox="1">
            <a:spLocks noGrp="1"/>
          </p:cNvSpPr>
          <p:nvPr>
            <p:ph type="body" idx="1"/>
          </p:nvPr>
        </p:nvSpPr>
        <p:spPr>
          <a:xfrm>
            <a:off x="914400" y="971550"/>
            <a:ext cx="8001000" cy="33780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A </a:t>
            </a:r>
            <a:r>
              <a:rPr lang="en" sz="2800" b="0" i="1" u="none">
                <a:solidFill>
                  <a:schemeClr val="dk1"/>
                </a:solidFill>
                <a:latin typeface="Times New Roman"/>
                <a:ea typeface="Times New Roman"/>
                <a:cs typeface="Times New Roman"/>
                <a:sym typeface="Times New Roman"/>
              </a:rPr>
              <a:t>Huffman code</a:t>
            </a:r>
            <a:r>
              <a:rPr lang="en" sz="2800" b="0" i="0" u="none">
                <a:solidFill>
                  <a:schemeClr val="dk1"/>
                </a:solidFill>
                <a:latin typeface="Times New Roman"/>
                <a:ea typeface="Times New Roman"/>
                <a:cs typeface="Times New Roman"/>
                <a:sym typeface="Times New Roman"/>
              </a:rPr>
              <a:t> is an optimal </a:t>
            </a:r>
            <a:r>
              <a:rPr lang="en" sz="2800" b="0" i="1" u="none">
                <a:solidFill>
                  <a:schemeClr val="dk1"/>
                </a:solidFill>
                <a:latin typeface="Times New Roman"/>
                <a:ea typeface="Times New Roman"/>
                <a:cs typeface="Times New Roman"/>
                <a:sym typeface="Times New Roman"/>
              </a:rPr>
              <a:t>uniquely decodable (UD) code</a:t>
            </a:r>
            <a:r>
              <a:rPr lang="en" sz="2800" b="0" i="0" u="none">
                <a:solidFill>
                  <a:schemeClr val="dk1"/>
                </a:solidFill>
                <a:latin typeface="Times New Roman"/>
                <a:ea typeface="Times New Roman"/>
                <a:cs typeface="Times New Roman"/>
                <a:sym typeface="Times New Roman"/>
              </a:rPr>
              <a:t>.  This means two things:</a:t>
            </a:r>
            <a:endParaRPr/>
          </a:p>
          <a:p>
            <a:pPr marL="457200" lvl="0" indent="-457200" algn="l" rtl="0">
              <a:lnSpc>
                <a:spcPct val="100000"/>
              </a:lnSpc>
              <a:spcBef>
                <a:spcPts val="560"/>
              </a:spcBef>
              <a:spcAft>
                <a:spcPts val="0"/>
              </a:spcAft>
              <a:buClr>
                <a:srgbClr val="A50021"/>
              </a:buClr>
              <a:buSzPts val="2100"/>
              <a:buFont typeface="Noto Sans Symbols"/>
              <a:buAutoNum type="arabicPeriod"/>
            </a:pPr>
            <a:r>
              <a:rPr lang="en" sz="2800" b="0" i="0" u="none">
                <a:solidFill>
                  <a:schemeClr val="dk1"/>
                </a:solidFill>
                <a:latin typeface="Times New Roman"/>
                <a:ea typeface="Times New Roman"/>
                <a:cs typeface="Times New Roman"/>
                <a:sym typeface="Times New Roman"/>
              </a:rPr>
              <a:t>You can decode a message by looking at each incoming character in sequence.  At each step either the characters you have seen do not yet correspond to any letter, or they correspond to exactly one. </a:t>
            </a:r>
            <a:endParaRPr/>
          </a:p>
          <a:p>
            <a:pPr marL="457200" lvl="0" indent="-323850" algn="l" rtl="0">
              <a:lnSpc>
                <a:spcPct val="100000"/>
              </a:lnSpc>
              <a:spcBef>
                <a:spcPts val="560"/>
              </a:spcBef>
              <a:spcAft>
                <a:spcPts val="0"/>
              </a:spcAft>
              <a:buClr>
                <a:srgbClr val="A50021"/>
              </a:buClr>
              <a:buSzPts val="2100"/>
              <a:buFont typeface="Noto Sans Symbols"/>
              <a:buNone/>
            </a:pPr>
            <a:endParaRPr sz="28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560"/>
              </a:spcBef>
              <a:spcAft>
                <a:spcPts val="0"/>
              </a:spcAft>
              <a:buClr>
                <a:srgbClr val="A50021"/>
              </a:buClr>
              <a:buSzPts val="2100"/>
              <a:buFont typeface="Noto Sans Symbols"/>
              <a:buAutoNum type="arabicPeriod"/>
            </a:pPr>
            <a:r>
              <a:rPr lang="en" sz="2800" b="0" i="0" u="none">
                <a:solidFill>
                  <a:schemeClr val="dk1"/>
                </a:solidFill>
                <a:latin typeface="Times New Roman"/>
                <a:ea typeface="Times New Roman"/>
                <a:cs typeface="Times New Roman"/>
                <a:sym typeface="Times New Roman"/>
              </a:rPr>
              <a:t>The encoded message is the shortest possible one among all encoding schemes that have property (1). </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96" name="Google Shape;196;p23"/>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10</a:t>
            </a:fld>
            <a:endParaRPr/>
          </a:p>
        </p:txBody>
      </p:sp>
      <p:sp>
        <p:nvSpPr>
          <p:cNvPr id="197" name="Google Shape;197;p23"/>
          <p:cNvSpPr txBox="1">
            <a:spLocks noGrp="1"/>
          </p:cNvSpPr>
          <p:nvPr>
            <p:ph type="title"/>
          </p:nvPr>
        </p:nvSpPr>
        <p:spPr>
          <a:xfrm>
            <a:off x="838200" y="342900"/>
            <a:ext cx="80010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Huffman code- Algorithm</a:t>
            </a:r>
            <a:endParaRPr/>
          </a:p>
        </p:txBody>
      </p:sp>
      <p:sp>
        <p:nvSpPr>
          <p:cNvPr id="198" name="Google Shape;198;p23"/>
          <p:cNvSpPr txBox="1">
            <a:spLocks noGrp="1"/>
          </p:cNvSpPr>
          <p:nvPr>
            <p:ph type="body" idx="1"/>
          </p:nvPr>
        </p:nvSpPr>
        <p:spPr>
          <a:xfrm>
            <a:off x="1066800" y="857250"/>
            <a:ext cx="7772400" cy="38052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SzPts val="2100"/>
              <a:buNone/>
            </a:pPr>
            <a:r>
              <a:rPr lang="en" sz="2800" b="0" i="0" u="none">
                <a:solidFill>
                  <a:schemeClr val="dk1"/>
                </a:solidFill>
                <a:latin typeface="Times New Roman"/>
                <a:ea typeface="Times New Roman"/>
                <a:cs typeface="Times New Roman"/>
                <a:sym typeface="Times New Roman"/>
              </a:rPr>
              <a:t> </a:t>
            </a:r>
            <a:endParaRPr/>
          </a:p>
          <a:p>
            <a:pPr marL="533400" lvl="0" indent="-5334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To see the code, redraw all the symbols in the form of a tree, where each symbol contains either a single letter or splits up into two smaller symbols. </a:t>
            </a:r>
            <a:endParaRPr/>
          </a:p>
          <a:p>
            <a:pPr marL="533400" lvl="0" indent="-5334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Label all the left branches of the tree with a 0 and all the right branches with a 1. </a:t>
            </a:r>
            <a:endParaRPr/>
          </a:p>
          <a:p>
            <a:pPr marL="533400" lvl="0" indent="-5334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code for each of the letters is the sequence of 0's and 1's that lead to it on the tree, starting from the symbol with a probability of 1.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04" name="Google Shape;204;p24"/>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11</a:t>
            </a:fld>
            <a:endParaRPr/>
          </a:p>
        </p:txBody>
      </p:sp>
      <p:sp>
        <p:nvSpPr>
          <p:cNvPr id="205" name="Google Shape;205;p24"/>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Huffmantree for </a:t>
            </a:r>
            <a:r>
              <a:rPr lang="en" sz="4400" b="0" i="1" u="none">
                <a:solidFill>
                  <a:schemeClr val="dk2"/>
                </a:solidFill>
                <a:latin typeface="Times New Roman"/>
                <a:ea typeface="Times New Roman"/>
                <a:cs typeface="Times New Roman"/>
                <a:sym typeface="Times New Roman"/>
              </a:rPr>
              <a:t>A (0.12), E (0.42), I (0.09), O (0.30), U (0.07)</a:t>
            </a:r>
            <a:r>
              <a:rPr lang="en" sz="4400" b="0" i="0" u="none">
                <a:solidFill>
                  <a:schemeClr val="dk2"/>
                </a:solidFill>
                <a:latin typeface="Times New Roman"/>
                <a:ea typeface="Times New Roman"/>
                <a:cs typeface="Times New Roman"/>
                <a:sym typeface="Times New Roman"/>
              </a:rPr>
              <a:t>, </a:t>
            </a:r>
            <a:endParaRPr/>
          </a:p>
        </p:txBody>
      </p:sp>
      <p:pic>
        <p:nvPicPr>
          <p:cNvPr id="206" name="Google Shape;206;p24" descr="C:\Documents and Settings\govindan\Desktop\IPNewSlides\-Hufman-Tree-1.gif"/>
          <p:cNvPicPr preferRelativeResize="0"/>
          <p:nvPr/>
        </p:nvPicPr>
        <p:blipFill rotWithShape="1">
          <a:blip r:embed="rId3">
            <a:alphaModFix/>
          </a:blip>
          <a:srcRect/>
          <a:stretch/>
        </p:blipFill>
        <p:spPr>
          <a:xfrm>
            <a:off x="1600200" y="1543050"/>
            <a:ext cx="6553200" cy="314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12" name="Google Shape;212;p25"/>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12</a:t>
            </a:fld>
            <a:endParaRPr/>
          </a:p>
        </p:txBody>
      </p:sp>
      <p:sp>
        <p:nvSpPr>
          <p:cNvPr id="213" name="Google Shape;213;p25"/>
          <p:cNvSpPr txBox="1">
            <a:spLocks noGrp="1"/>
          </p:cNvSpPr>
          <p:nvPr>
            <p:ph type="title"/>
          </p:nvPr>
        </p:nvSpPr>
        <p:spPr>
          <a:xfrm>
            <a:off x="990600" y="1714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3600" b="0" i="0" u="none">
                <a:solidFill>
                  <a:schemeClr val="dk2"/>
                </a:solidFill>
                <a:latin typeface="Times New Roman"/>
                <a:ea typeface="Times New Roman"/>
                <a:cs typeface="Times New Roman"/>
                <a:sym typeface="Times New Roman"/>
              </a:rPr>
              <a:t>Huffman Codes for letters and strings</a:t>
            </a:r>
            <a:endParaRPr sz="3600"/>
          </a:p>
        </p:txBody>
      </p:sp>
      <p:sp>
        <p:nvSpPr>
          <p:cNvPr id="214" name="Google Shape;214;p25"/>
          <p:cNvSpPr txBox="1">
            <a:spLocks noGrp="1"/>
          </p:cNvSpPr>
          <p:nvPr>
            <p:ph type="body" idx="1"/>
          </p:nvPr>
        </p:nvSpPr>
        <p:spPr>
          <a:xfrm>
            <a:off x="1066800" y="1028700"/>
            <a:ext cx="7772400" cy="3633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Thus the codes for each letter are: A – 100, E – 0,</a:t>
            </a:r>
            <a:endParaRPr/>
          </a:p>
          <a:p>
            <a:pPr marL="1370012" lvl="2" indent="-228600" algn="l" rtl="0">
              <a:lnSpc>
                <a:spcPct val="100000"/>
              </a:lnSpc>
              <a:spcBef>
                <a:spcPts val="400"/>
              </a:spcBef>
              <a:spcAft>
                <a:spcPts val="0"/>
              </a:spcAft>
              <a:buSzPts val="1400"/>
              <a:buNone/>
            </a:pPr>
            <a:r>
              <a:rPr lang="en" sz="2000" b="0" i="0" u="none">
                <a:solidFill>
                  <a:schemeClr val="dk1"/>
                </a:solidFill>
                <a:latin typeface="Times New Roman"/>
                <a:ea typeface="Times New Roman"/>
                <a:cs typeface="Times New Roman"/>
                <a:sym typeface="Times New Roman"/>
              </a:rPr>
              <a:t>I - 1011 , O - 11 , U - 1010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Now using this code, any string of vowels can be written uniquely.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AI = 1001011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EIEIO = 010110101111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UEA = 10100100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IE=10110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AUO =100101011 </a:t>
            </a:r>
            <a:endParaRPr/>
          </a:p>
          <a:p>
            <a:pPr marL="1027112" lvl="1" indent="-455612" algn="l" rtl="0">
              <a:lnSpc>
                <a:spcPct val="100000"/>
              </a:lnSpc>
              <a:spcBef>
                <a:spcPts val="480"/>
              </a:spcBef>
              <a:spcAft>
                <a:spcPts val="0"/>
              </a:spcAft>
              <a:buClr>
                <a:schemeClr val="accent2"/>
              </a:buClr>
              <a:buSzPts val="1800"/>
              <a:buFont typeface="Noto Sans Symbols"/>
              <a:buChar char="■"/>
            </a:pPr>
            <a:r>
              <a:rPr lang="en" sz="2400" b="0" i="0" u="none">
                <a:solidFill>
                  <a:schemeClr val="dk1"/>
                </a:solidFill>
                <a:latin typeface="Times New Roman"/>
                <a:ea typeface="Times New Roman"/>
                <a:cs typeface="Times New Roman"/>
                <a:sym typeface="Times New Roman"/>
              </a:rPr>
              <a:t>EIOOU= 0101111111010 = </a:t>
            </a:r>
            <a:endParaRPr/>
          </a:p>
          <a:p>
            <a:pPr marL="457200" lvl="0" indent="-342900" algn="l" rtl="0">
              <a:spcBef>
                <a:spcPts val="480"/>
              </a:spcBef>
              <a:spcAft>
                <a:spcPts val="0"/>
              </a:spcAft>
              <a:buSzPts val="1800"/>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20" name="Google Shape;220;p26"/>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13</a:t>
            </a:fld>
            <a:endParaRPr/>
          </a:p>
        </p:txBody>
      </p:sp>
      <p:sp>
        <p:nvSpPr>
          <p:cNvPr id="221" name="Google Shape;221;p26"/>
          <p:cNvSpPr txBox="1">
            <a:spLocks noGrp="1"/>
          </p:cNvSpPr>
          <p:nvPr>
            <p:ph type="title"/>
          </p:nvPr>
        </p:nvSpPr>
        <p:spPr>
          <a:xfrm>
            <a:off x="838200" y="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Exercises</a:t>
            </a:r>
            <a:endParaRPr/>
          </a:p>
        </p:txBody>
      </p:sp>
      <p:sp>
        <p:nvSpPr>
          <p:cNvPr id="222" name="Google Shape;222;p26"/>
          <p:cNvSpPr txBox="1">
            <a:spLocks noGrp="1"/>
          </p:cNvSpPr>
          <p:nvPr>
            <p:ph type="body" idx="1"/>
          </p:nvPr>
        </p:nvSpPr>
        <p:spPr>
          <a:xfrm>
            <a:off x="838200" y="857250"/>
            <a:ext cx="7772400" cy="40575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100"/>
              <a:buNone/>
            </a:pPr>
            <a:r>
              <a:rPr lang="en" sz="2800" b="0" i="0" u="none">
                <a:solidFill>
                  <a:schemeClr val="dk1"/>
                </a:solidFill>
                <a:latin typeface="Times New Roman"/>
                <a:ea typeface="Times New Roman"/>
                <a:cs typeface="Times New Roman"/>
                <a:sym typeface="Times New Roman"/>
              </a:rPr>
              <a:t>1.Create Huffman trees and codes for the following sets of letters with the given probabilities: </a:t>
            </a:r>
            <a:endParaRPr/>
          </a:p>
          <a:p>
            <a:pPr marL="1027112" lvl="1" indent="-455612" algn="l" rtl="0">
              <a:lnSpc>
                <a:spcPct val="100000"/>
              </a:lnSpc>
              <a:spcBef>
                <a:spcPts val="480"/>
              </a:spcBef>
              <a:spcAft>
                <a:spcPts val="0"/>
              </a:spcAft>
              <a:buClr>
                <a:schemeClr val="accent2"/>
              </a:buClr>
              <a:buSzPts val="1800"/>
              <a:buFont typeface="Noto Sans Symbols"/>
              <a:buAutoNum type="arabicPeriod"/>
            </a:pPr>
            <a:r>
              <a:rPr lang="en" sz="2400" b="0" i="0" u="none">
                <a:solidFill>
                  <a:schemeClr val="dk1"/>
                </a:solidFill>
                <a:latin typeface="Times New Roman"/>
                <a:ea typeface="Times New Roman"/>
                <a:cs typeface="Times New Roman"/>
                <a:sym typeface="Times New Roman"/>
              </a:rPr>
              <a:t>A (0.20), B (0.09), C (0.15), D (0.11), E (0.40), F (0.05) </a:t>
            </a:r>
            <a:endParaRPr/>
          </a:p>
          <a:p>
            <a:pPr marL="1027112" lvl="1" indent="-455612" algn="l" rtl="0">
              <a:lnSpc>
                <a:spcPct val="100000"/>
              </a:lnSpc>
              <a:spcBef>
                <a:spcPts val="480"/>
              </a:spcBef>
              <a:spcAft>
                <a:spcPts val="0"/>
              </a:spcAft>
              <a:buClr>
                <a:schemeClr val="accent2"/>
              </a:buClr>
              <a:buSzPts val="1800"/>
              <a:buFont typeface="Noto Sans Symbols"/>
              <a:buAutoNum type="arabicPeriod"/>
            </a:pPr>
            <a:r>
              <a:rPr lang="en" sz="2400" b="0" i="0" u="none">
                <a:solidFill>
                  <a:schemeClr val="dk1"/>
                </a:solidFill>
                <a:latin typeface="Times New Roman"/>
                <a:ea typeface="Times New Roman"/>
                <a:cs typeface="Times New Roman"/>
                <a:sym typeface="Times New Roman"/>
              </a:rPr>
              <a:t>A (0.05), C (0.04), E (0.16), G (0.02), I (0.04), L (0.07), M (0.09), N (0.08), O (0.12), R (0.08), S (0.09), T (0.10), U (0.04), Y (0.02) </a:t>
            </a:r>
            <a:endParaRPr/>
          </a:p>
          <a:p>
            <a:pPr marL="1027112" lvl="1" indent="-455612" algn="l" rtl="0">
              <a:lnSpc>
                <a:spcPct val="100000"/>
              </a:lnSpc>
              <a:spcBef>
                <a:spcPts val="480"/>
              </a:spcBef>
              <a:spcAft>
                <a:spcPts val="0"/>
              </a:spcAft>
              <a:buClr>
                <a:schemeClr val="accent2"/>
              </a:buClr>
              <a:buSzPts val="1800"/>
              <a:buFont typeface="Noto Sans Symbols"/>
              <a:buAutoNum type="arabicPeriod"/>
            </a:pPr>
            <a:r>
              <a:rPr lang="en" sz="2400" b="0" i="0" u="none">
                <a:solidFill>
                  <a:schemeClr val="dk1"/>
                </a:solidFill>
                <a:latin typeface="Times New Roman"/>
                <a:ea typeface="Times New Roman"/>
                <a:cs typeface="Times New Roman"/>
                <a:sym typeface="Times New Roman"/>
              </a:rPr>
              <a:t>A (0.04), B (0.02), C (0.03), D (0.03), E (0.13), F (0.01), G (0.02), H (0.02), I (0.03), J (0.01), K (0.02), L (0.06), M (0.07), N (0.06), O (0.10), P (0.02), Q (0.01), R (0.06), S (0.07), T (0.08), U (0.03), V (0.02), W (0.02), X (0.01), Y (0.02), Z (0.01)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28" name="Google Shape;228;p27"/>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14</a:t>
            </a:fld>
            <a:endParaRPr/>
          </a:p>
        </p:txBody>
      </p:sp>
      <p:sp>
        <p:nvSpPr>
          <p:cNvPr id="229" name="Google Shape;229;p27"/>
          <p:cNvSpPr txBox="1">
            <a:spLocks noGrp="1"/>
          </p:cNvSpPr>
          <p:nvPr>
            <p:ph type="title"/>
          </p:nvPr>
        </p:nvSpPr>
        <p:spPr>
          <a:xfrm>
            <a:off x="914400" y="228600"/>
            <a:ext cx="7772400" cy="571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Exercises..</a:t>
            </a:r>
            <a:endParaRPr/>
          </a:p>
        </p:txBody>
      </p:sp>
      <p:sp>
        <p:nvSpPr>
          <p:cNvPr id="230" name="Google Shape;230;p27"/>
          <p:cNvSpPr txBox="1">
            <a:spLocks noGrp="1"/>
          </p:cNvSpPr>
          <p:nvPr>
            <p:ph type="body" idx="1"/>
          </p:nvPr>
        </p:nvSpPr>
        <p:spPr>
          <a:xfrm>
            <a:off x="990600" y="857250"/>
            <a:ext cx="7391400" cy="3771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None/>
            </a:pPr>
            <a:endParaRPr sz="28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560"/>
              </a:spcBef>
              <a:spcAft>
                <a:spcPts val="0"/>
              </a:spcAft>
              <a:buClr>
                <a:srgbClr val="A50021"/>
              </a:buClr>
              <a:buSzPts val="2100"/>
              <a:buFont typeface="Noto Sans Symbols"/>
              <a:buAutoNum type="arabicPeriod"/>
            </a:pPr>
            <a:r>
              <a:rPr lang="en" sz="2800" b="0" i="0" u="none">
                <a:solidFill>
                  <a:schemeClr val="dk1"/>
                </a:solidFill>
                <a:latin typeface="Times New Roman"/>
                <a:ea typeface="Times New Roman"/>
                <a:cs typeface="Times New Roman"/>
                <a:sym typeface="Times New Roman"/>
              </a:rPr>
              <a:t>For the codes you created, try encoding some words and have a friend decode them. </a:t>
            </a:r>
            <a:endParaRPr/>
          </a:p>
          <a:p>
            <a:pPr marL="457200" lvl="0" indent="-457200" algn="l" rtl="0">
              <a:lnSpc>
                <a:spcPct val="90000"/>
              </a:lnSpc>
              <a:spcBef>
                <a:spcPts val="560"/>
              </a:spcBef>
              <a:spcAft>
                <a:spcPts val="0"/>
              </a:spcAft>
              <a:buClr>
                <a:srgbClr val="A50021"/>
              </a:buClr>
              <a:buSzPts val="2100"/>
              <a:buFont typeface="Noto Sans Symbols"/>
              <a:buAutoNum type="arabicPeriod"/>
            </a:pPr>
            <a:r>
              <a:rPr lang="en" sz="2800" b="0" i="0" u="none">
                <a:solidFill>
                  <a:schemeClr val="dk1"/>
                </a:solidFill>
                <a:latin typeface="Times New Roman"/>
                <a:ea typeface="Times New Roman"/>
                <a:cs typeface="Times New Roman"/>
                <a:sym typeface="Times New Roman"/>
              </a:rPr>
              <a:t>The following character counts were obtained from a document: D (894), E (3320), F (698), M (661), O (1749), R (1600). Create a Huffman tree and code for these characters and encode the word 'freedom'. </a:t>
            </a:r>
            <a:endParaRPr/>
          </a:p>
          <a:p>
            <a:pPr marL="457200" lvl="0" indent="-457200" algn="l" rtl="0">
              <a:lnSpc>
                <a:spcPct val="90000"/>
              </a:lnSpc>
              <a:spcBef>
                <a:spcPts val="560"/>
              </a:spcBef>
              <a:spcAft>
                <a:spcPts val="0"/>
              </a:spcAft>
              <a:buClr>
                <a:srgbClr val="A50021"/>
              </a:buClr>
              <a:buSzPts val="2100"/>
              <a:buFont typeface="Noto Sans Symbols"/>
              <a:buAutoNum type="arabicPeriod"/>
            </a:pPr>
            <a:r>
              <a:rPr lang="en" sz="2800" b="0" i="0" u="none">
                <a:solidFill>
                  <a:schemeClr val="dk1"/>
                </a:solidFill>
                <a:latin typeface="Times New Roman"/>
                <a:ea typeface="Times New Roman"/>
                <a:cs typeface="Times New Roman"/>
                <a:sym typeface="Times New Roman"/>
              </a:rPr>
              <a:t>Write a computer program which will input characters and their frequencies, create a Huffman code, and encode and decode strings.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36" name="Google Shape;236;p28"/>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15</a:t>
            </a:fld>
            <a:endParaRPr/>
          </a:p>
        </p:txBody>
      </p:sp>
      <p:sp>
        <p:nvSpPr>
          <p:cNvPr id="237" name="Google Shape;237;p28"/>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Arithmetic Coding</a:t>
            </a:r>
            <a:endParaRPr/>
          </a:p>
        </p:txBody>
      </p:sp>
      <p:sp>
        <p:nvSpPr>
          <p:cNvPr id="238" name="Google Shape;238;p28"/>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Huffman coding replaces input symbol with a specific code.</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In arithmetic coding,   a stream of input symbols ( a message) is  replaced by a single floating point output number.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longer (and more complex) the message, the more bits are needed in the output number.</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44" name="Google Shape;244;p29"/>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16</a:t>
            </a:fld>
            <a:endParaRPr/>
          </a:p>
        </p:txBody>
      </p:sp>
      <p:sp>
        <p:nvSpPr>
          <p:cNvPr id="245" name="Google Shape;245;p29"/>
          <p:cNvSpPr txBox="1">
            <a:spLocks noGrp="1"/>
          </p:cNvSpPr>
          <p:nvPr>
            <p:ph type="title"/>
          </p:nvPr>
        </p:nvSpPr>
        <p:spPr>
          <a:xfrm>
            <a:off x="914400" y="28575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Arithmetic coding…</a:t>
            </a:r>
            <a:endParaRPr/>
          </a:p>
        </p:txBody>
      </p:sp>
      <p:sp>
        <p:nvSpPr>
          <p:cNvPr id="246" name="Google Shape;246;p29"/>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output from an arithmetic coding process is a single number less than 1 and greater than or equal to 0.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This single number can be uniquely decoded to create the exact stream of symbols that went into its construction.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order to construct the output number, the symbols being encoded  have a set probabilities assigned to them.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52" name="Google Shape;252;p30"/>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17</a:t>
            </a:fld>
            <a:endParaRPr/>
          </a:p>
        </p:txBody>
      </p:sp>
      <p:sp>
        <p:nvSpPr>
          <p:cNvPr id="253" name="Google Shape;253;p30"/>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Arithmetic code for the message: "BILL GATES”</a:t>
            </a:r>
            <a:endParaRPr/>
          </a:p>
        </p:txBody>
      </p:sp>
      <p:sp>
        <p:nvSpPr>
          <p:cNvPr id="254" name="Google Shape;254;p30"/>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To encode the above message, we first look at the probability distribution (given in next slide) of symbols in the message:</a:t>
            </a:r>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Once the character probabilities are known, the individual symbols need to be assigned a range along a "probability line", which is nominally 0 to 1.  </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60" name="Google Shape;260;p31"/>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18</a:t>
            </a:fld>
            <a:endParaRPr/>
          </a:p>
        </p:txBody>
      </p:sp>
      <p:sp>
        <p:nvSpPr>
          <p:cNvPr id="261" name="Google Shape;261;p31"/>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Arithmetic code for the message: "BILL GATES”…..</a:t>
            </a:r>
            <a:endParaRPr/>
          </a:p>
        </p:txBody>
      </p:sp>
      <p:sp>
        <p:nvSpPr>
          <p:cNvPr id="262" name="Google Shape;262;p31"/>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100"/>
              <a:buNone/>
            </a:pPr>
            <a:endParaRPr sz="28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Each character is assigned the portion of the 0-1 range that corresponds to its probability of appearance.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Note also that the character "owns" everything up to, but not including the higher number.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So the letter 'T' in fact has the range 0.90 - 0.9999....</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68" name="Google Shape;268;p32"/>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19</a:t>
            </a:fld>
            <a:endParaRPr/>
          </a:p>
        </p:txBody>
      </p:sp>
      <p:sp>
        <p:nvSpPr>
          <p:cNvPr id="269" name="Google Shape;269;p32"/>
          <p:cNvSpPr txBox="1">
            <a:spLocks noGrp="1"/>
          </p:cNvSpPr>
          <p:nvPr>
            <p:ph type="title"/>
          </p:nvPr>
        </p:nvSpPr>
        <p:spPr>
          <a:xfrm>
            <a:off x="479775" y="342900"/>
            <a:ext cx="8664300" cy="450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3600" b="0" i="0" u="none">
                <a:solidFill>
                  <a:schemeClr val="dk2"/>
                </a:solidFill>
                <a:latin typeface="Times New Roman"/>
                <a:ea typeface="Times New Roman"/>
                <a:cs typeface="Times New Roman"/>
                <a:sym typeface="Times New Roman"/>
              </a:rPr>
              <a:t>Probabilities of symbols in</a:t>
            </a:r>
            <a:r>
              <a:rPr lang="en" sz="3600">
                <a:solidFill>
                  <a:schemeClr val="dk2"/>
                </a:solidFill>
                <a:latin typeface="Times New Roman"/>
                <a:ea typeface="Times New Roman"/>
                <a:cs typeface="Times New Roman"/>
                <a:sym typeface="Times New Roman"/>
              </a:rPr>
              <a:t> </a:t>
            </a:r>
            <a:r>
              <a:rPr lang="en" sz="3600" b="0" i="0" u="none">
                <a:solidFill>
                  <a:schemeClr val="dk2"/>
                </a:solidFill>
                <a:latin typeface="Times New Roman"/>
                <a:ea typeface="Times New Roman"/>
                <a:cs typeface="Times New Roman"/>
                <a:sym typeface="Times New Roman"/>
              </a:rPr>
              <a:t>"BILL GATES”</a:t>
            </a:r>
            <a:endParaRPr sz="3600"/>
          </a:p>
        </p:txBody>
      </p:sp>
      <p:sp>
        <p:nvSpPr>
          <p:cNvPr id="270" name="Google Shape;270;p32"/>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400"/>
              <a:buNone/>
            </a:pPr>
            <a:r>
              <a:rPr lang="en" sz="3200" b="0" i="0" u="none">
                <a:solidFill>
                  <a:schemeClr val="dk1"/>
                </a:solidFill>
                <a:latin typeface="Times New Roman"/>
                <a:ea typeface="Times New Roman"/>
                <a:cs typeface="Times New Roman"/>
                <a:sym typeface="Times New Roman"/>
              </a:rPr>
              <a:t> </a:t>
            </a:r>
            <a:endParaRPr/>
          </a:p>
          <a:p>
            <a:pPr marL="457200" lvl="0" indent="-457200" algn="l" rtl="0">
              <a:lnSpc>
                <a:spcPct val="100000"/>
              </a:lnSpc>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graphicFrame>
        <p:nvGraphicFramePr>
          <p:cNvPr id="271" name="Google Shape;271;p32"/>
          <p:cNvGraphicFramePr/>
          <p:nvPr/>
        </p:nvGraphicFramePr>
        <p:xfrm>
          <a:off x="903125" y="1068319"/>
          <a:ext cx="3000000" cy="3000000"/>
        </p:xfrm>
        <a:graphic>
          <a:graphicData uri="http://schemas.openxmlformats.org/drawingml/2006/table">
            <a:tbl>
              <a:tblPr>
                <a:noFill/>
                <a:tableStyleId>{04E10713-8882-42D9-A49A-58824256ADDC}</a:tableStyleId>
              </a:tblPr>
              <a:tblGrid>
                <a:gridCol w="2489200">
                  <a:extLst>
                    <a:ext uri="{9D8B030D-6E8A-4147-A177-3AD203B41FA5}">
                      <a16:colId xmlns:a16="http://schemas.microsoft.com/office/drawing/2014/main" val="20000"/>
                    </a:ext>
                  </a:extLst>
                </a:gridCol>
                <a:gridCol w="24892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23130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Character </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probability</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Range</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9325">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space</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0.00 – 0.10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81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A</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0.10 – 0.20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9325">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B</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0.20 – 0.30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81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E</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0.30 – 0.40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81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G</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0.40 – 0.50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9325">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I</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0.50 – 0.60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81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L</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2/10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0.60 – 0.80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9325">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S</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0.80 – 0.90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81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T</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 1/10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0.90 – 1.00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69" name="Google Shape;69;p15"/>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a:t>
            </a:fld>
            <a:endParaRPr/>
          </a:p>
        </p:txBody>
      </p:sp>
      <p:sp>
        <p:nvSpPr>
          <p:cNvPr id="70" name="Google Shape;70;p15"/>
          <p:cNvSpPr txBox="1">
            <a:spLocks noGrp="1"/>
          </p:cNvSpPr>
          <p:nvPr>
            <p:ph type="title"/>
          </p:nvPr>
        </p:nvSpPr>
        <p:spPr>
          <a:xfrm>
            <a:off x="914400" y="228600"/>
            <a:ext cx="8001000" cy="1200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to encode the message: </a:t>
            </a:r>
            <a:br>
              <a:rPr lang="en" sz="4400" b="0" i="0" u="none">
                <a:solidFill>
                  <a:schemeClr val="dk2"/>
                </a:solidFill>
                <a:latin typeface="Times New Roman"/>
                <a:ea typeface="Times New Roman"/>
                <a:cs typeface="Times New Roman"/>
                <a:sym typeface="Times New Roman"/>
              </a:rPr>
            </a:br>
            <a:r>
              <a:rPr lang="en" sz="4400" b="0" i="0" u="none">
                <a:solidFill>
                  <a:schemeClr val="dk2"/>
                </a:solidFill>
                <a:latin typeface="Times New Roman"/>
                <a:ea typeface="Times New Roman"/>
                <a:cs typeface="Times New Roman"/>
                <a:sym typeface="Times New Roman"/>
              </a:rPr>
              <a:t>"(C) 2002 Directionsmag.com".  </a:t>
            </a:r>
            <a:br>
              <a:rPr lang="en" sz="4400" b="0" i="0" u="none">
                <a:solidFill>
                  <a:schemeClr val="dk2"/>
                </a:solidFill>
                <a:latin typeface="Times New Roman"/>
                <a:ea typeface="Times New Roman"/>
                <a:cs typeface="Times New Roman"/>
                <a:sym typeface="Times New Roman"/>
              </a:rPr>
            </a:br>
            <a:endParaRPr/>
          </a:p>
        </p:txBody>
      </p:sp>
      <p:grpSp>
        <p:nvGrpSpPr>
          <p:cNvPr id="71" name="Google Shape;71;p15"/>
          <p:cNvGrpSpPr/>
          <p:nvPr/>
        </p:nvGrpSpPr>
        <p:grpSpPr>
          <a:xfrm>
            <a:off x="838200" y="971550"/>
            <a:ext cx="9846468" cy="3990007"/>
            <a:chOff x="0" y="0"/>
            <a:chExt cx="3923" cy="4762"/>
          </a:xfrm>
        </p:grpSpPr>
        <p:sp>
          <p:nvSpPr>
            <p:cNvPr id="72" name="Google Shape;72;p15"/>
            <p:cNvSpPr txBox="1"/>
            <p:nvPr/>
          </p:nvSpPr>
          <p:spPr>
            <a:xfrm>
              <a:off x="0" y="0"/>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1" i="0" u="none">
                  <a:solidFill>
                    <a:schemeClr val="dk1"/>
                  </a:solidFill>
                  <a:latin typeface="Arial"/>
                  <a:ea typeface="Arial"/>
                  <a:cs typeface="Arial"/>
                  <a:sym typeface="Arial"/>
                </a:rPr>
                <a:t>Character</a:t>
              </a:r>
              <a:endParaRPr/>
            </a:p>
          </p:txBody>
        </p:sp>
        <p:sp>
          <p:nvSpPr>
            <p:cNvPr id="73" name="Google Shape;73;p15"/>
            <p:cNvSpPr txBox="1"/>
            <p:nvPr/>
          </p:nvSpPr>
          <p:spPr>
            <a:xfrm>
              <a:off x="455" y="0"/>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1" i="0" u="none">
                  <a:solidFill>
                    <a:schemeClr val="dk1"/>
                  </a:solidFill>
                  <a:latin typeface="Arial"/>
                  <a:ea typeface="Arial"/>
                  <a:cs typeface="Arial"/>
                  <a:sym typeface="Arial"/>
                </a:rPr>
                <a:t>Frequency</a:t>
              </a:r>
              <a:endParaRPr/>
            </a:p>
          </p:txBody>
        </p:sp>
        <p:sp>
          <p:nvSpPr>
            <p:cNvPr id="74" name="Google Shape;74;p15"/>
            <p:cNvSpPr txBox="1"/>
            <p:nvPr/>
          </p:nvSpPr>
          <p:spPr>
            <a:xfrm>
              <a:off x="945" y="0"/>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1" i="0" u="none">
                  <a:solidFill>
                    <a:schemeClr val="dk1"/>
                  </a:solidFill>
                  <a:latin typeface="Arial"/>
                  <a:ea typeface="Arial"/>
                  <a:cs typeface="Arial"/>
                  <a:sym typeface="Arial"/>
                </a:rPr>
                <a:t>Code</a:t>
              </a:r>
              <a:endParaRPr/>
            </a:p>
          </p:txBody>
        </p:sp>
        <p:sp>
          <p:nvSpPr>
            <p:cNvPr id="75" name="Google Shape;75;p15"/>
            <p:cNvSpPr txBox="1"/>
            <p:nvPr/>
          </p:nvSpPr>
          <p:spPr>
            <a:xfrm>
              <a:off x="1223" y="0"/>
              <a:ext cx="27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1" i="0" u="none">
                  <a:solidFill>
                    <a:schemeClr val="dk1"/>
                  </a:solidFill>
                  <a:latin typeface="Arial"/>
                  <a:ea typeface="Arial"/>
                  <a:cs typeface="Arial"/>
                  <a:sym typeface="Arial"/>
                </a:rPr>
                <a:t>Tree </a:t>
              </a:r>
              <a:r>
                <a:rPr lang="en" sz="1000" b="0" i="0" u="none">
                  <a:solidFill>
                    <a:schemeClr val="dk1"/>
                  </a:solidFill>
                  <a:latin typeface="Arial"/>
                  <a:ea typeface="Arial"/>
                  <a:cs typeface="Arial"/>
                  <a:sym typeface="Arial"/>
                </a:rPr>
                <a:t>(see below)</a:t>
              </a:r>
              <a:endParaRPr/>
            </a:p>
          </p:txBody>
        </p:sp>
        <p:sp>
          <p:nvSpPr>
            <p:cNvPr id="76" name="Google Shape;76;p15"/>
            <p:cNvSpPr txBox="1"/>
            <p:nvPr/>
          </p:nvSpPr>
          <p:spPr>
            <a:xfrm>
              <a:off x="0" y="250"/>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 '</a:t>
              </a:r>
              <a:endParaRPr/>
            </a:p>
          </p:txBody>
        </p:sp>
        <p:sp>
          <p:nvSpPr>
            <p:cNvPr id="77" name="Google Shape;77;p15"/>
            <p:cNvSpPr txBox="1"/>
            <p:nvPr/>
          </p:nvSpPr>
          <p:spPr>
            <a:xfrm>
              <a:off x="455" y="250"/>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78" name="Google Shape;78;p15"/>
            <p:cNvSpPr txBox="1"/>
            <p:nvPr/>
          </p:nvSpPr>
          <p:spPr>
            <a:xfrm>
              <a:off x="945" y="250"/>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000</a:t>
              </a:r>
              <a:endParaRPr/>
            </a:p>
          </p:txBody>
        </p:sp>
        <p:sp>
          <p:nvSpPr>
            <p:cNvPr id="79" name="Google Shape;79;p15"/>
            <p:cNvSpPr txBox="1"/>
            <p:nvPr/>
          </p:nvSpPr>
          <p:spPr>
            <a:xfrm>
              <a:off x="1223" y="250"/>
              <a:ext cx="2700" cy="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                                                                                                  </a:t>
              </a:r>
              <a:endParaRPr sz="1000">
                <a:solidFill>
                  <a:schemeClr val="dk1"/>
                </a:solidFill>
              </a:endParaRPr>
            </a:p>
          </p:txBody>
        </p:sp>
        <p:sp>
          <p:nvSpPr>
            <p:cNvPr id="80" name="Google Shape;80;p15"/>
            <p:cNvSpPr txBox="1"/>
            <p:nvPr/>
          </p:nvSpPr>
          <p:spPr>
            <a:xfrm>
              <a:off x="0" y="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a:t>
              </a:r>
              <a:endParaRPr/>
            </a:p>
          </p:txBody>
        </p:sp>
        <p:sp>
          <p:nvSpPr>
            <p:cNvPr id="81" name="Google Shape;81;p15"/>
            <p:cNvSpPr txBox="1"/>
            <p:nvPr/>
          </p:nvSpPr>
          <p:spPr>
            <a:xfrm>
              <a:off x="455" y="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82" name="Google Shape;82;p15"/>
            <p:cNvSpPr txBox="1"/>
            <p:nvPr/>
          </p:nvSpPr>
          <p:spPr>
            <a:xfrm>
              <a:off x="945" y="4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10110</a:t>
              </a:r>
              <a:endParaRPr/>
            </a:p>
          </p:txBody>
        </p:sp>
        <p:sp>
          <p:nvSpPr>
            <p:cNvPr id="83" name="Google Shape;83;p15"/>
            <p:cNvSpPr txBox="1"/>
            <p:nvPr/>
          </p:nvSpPr>
          <p:spPr>
            <a:xfrm>
              <a:off x="0" y="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a:t>
              </a:r>
              <a:endParaRPr/>
            </a:p>
          </p:txBody>
        </p:sp>
        <p:sp>
          <p:nvSpPr>
            <p:cNvPr id="84" name="Google Shape;84;p15"/>
            <p:cNvSpPr txBox="1"/>
            <p:nvPr/>
          </p:nvSpPr>
          <p:spPr>
            <a:xfrm>
              <a:off x="455" y="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85" name="Google Shape;85;p15"/>
            <p:cNvSpPr txBox="1"/>
            <p:nvPr/>
          </p:nvSpPr>
          <p:spPr>
            <a:xfrm>
              <a:off x="945" y="6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01101</a:t>
              </a:r>
              <a:endParaRPr/>
            </a:p>
          </p:txBody>
        </p:sp>
        <p:sp>
          <p:nvSpPr>
            <p:cNvPr id="86" name="Google Shape;86;p15"/>
            <p:cNvSpPr txBox="1"/>
            <p:nvPr/>
          </p:nvSpPr>
          <p:spPr>
            <a:xfrm>
              <a:off x="0" y="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a:t>
              </a:r>
              <a:endParaRPr/>
            </a:p>
          </p:txBody>
        </p:sp>
        <p:sp>
          <p:nvSpPr>
            <p:cNvPr id="87" name="Google Shape;87;p15"/>
            <p:cNvSpPr txBox="1"/>
            <p:nvPr/>
          </p:nvSpPr>
          <p:spPr>
            <a:xfrm>
              <a:off x="455" y="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88" name="Google Shape;88;p15"/>
            <p:cNvSpPr txBox="1"/>
            <p:nvPr/>
          </p:nvSpPr>
          <p:spPr>
            <a:xfrm>
              <a:off x="945" y="9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11111</a:t>
              </a:r>
              <a:endParaRPr/>
            </a:p>
          </p:txBody>
        </p:sp>
        <p:sp>
          <p:nvSpPr>
            <p:cNvPr id="89" name="Google Shape;89;p15"/>
            <p:cNvSpPr txBox="1"/>
            <p:nvPr/>
          </p:nvSpPr>
          <p:spPr>
            <a:xfrm>
              <a:off x="0" y="1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a:t>
              </a:r>
              <a:endParaRPr/>
            </a:p>
          </p:txBody>
        </p:sp>
        <p:sp>
          <p:nvSpPr>
            <p:cNvPr id="90" name="Google Shape;90;p15"/>
            <p:cNvSpPr txBox="1"/>
            <p:nvPr/>
          </p:nvSpPr>
          <p:spPr>
            <a:xfrm>
              <a:off x="455" y="1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91" name="Google Shape;91;p15"/>
            <p:cNvSpPr txBox="1"/>
            <p:nvPr/>
          </p:nvSpPr>
          <p:spPr>
            <a:xfrm>
              <a:off x="945" y="11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1110</a:t>
              </a:r>
              <a:endParaRPr/>
            </a:p>
          </p:txBody>
        </p:sp>
        <p:sp>
          <p:nvSpPr>
            <p:cNvPr id="92" name="Google Shape;92;p15"/>
            <p:cNvSpPr txBox="1"/>
            <p:nvPr/>
          </p:nvSpPr>
          <p:spPr>
            <a:xfrm>
              <a:off x="0" y="1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93" name="Google Shape;93;p15"/>
            <p:cNvSpPr txBox="1"/>
            <p:nvPr/>
          </p:nvSpPr>
          <p:spPr>
            <a:xfrm>
              <a:off x="455" y="1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94" name="Google Shape;94;p15"/>
            <p:cNvSpPr txBox="1"/>
            <p:nvPr/>
          </p:nvSpPr>
          <p:spPr>
            <a:xfrm>
              <a:off x="945" y="14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1100</a:t>
              </a:r>
              <a:endParaRPr/>
            </a:p>
          </p:txBody>
        </p:sp>
        <p:sp>
          <p:nvSpPr>
            <p:cNvPr id="95" name="Google Shape;95;p15"/>
            <p:cNvSpPr txBox="1"/>
            <p:nvPr/>
          </p:nvSpPr>
          <p:spPr>
            <a:xfrm>
              <a:off x="0" y="1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'C'</a:t>
              </a:r>
              <a:endParaRPr/>
            </a:p>
          </p:txBody>
        </p:sp>
        <p:sp>
          <p:nvSpPr>
            <p:cNvPr id="96" name="Google Shape;96;p15"/>
            <p:cNvSpPr txBox="1"/>
            <p:nvPr/>
          </p:nvSpPr>
          <p:spPr>
            <a:xfrm>
              <a:off x="455" y="1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97" name="Google Shape;97;p15"/>
            <p:cNvSpPr txBox="1"/>
            <p:nvPr/>
          </p:nvSpPr>
          <p:spPr>
            <a:xfrm>
              <a:off x="945" y="16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10011</a:t>
              </a:r>
              <a:endParaRPr/>
            </a:p>
          </p:txBody>
        </p:sp>
        <p:sp>
          <p:nvSpPr>
            <p:cNvPr id="98" name="Google Shape;98;p15"/>
            <p:cNvSpPr txBox="1"/>
            <p:nvPr/>
          </p:nvSpPr>
          <p:spPr>
            <a:xfrm>
              <a:off x="0" y="1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'D'</a:t>
              </a:r>
              <a:endParaRPr/>
            </a:p>
          </p:txBody>
        </p:sp>
        <p:sp>
          <p:nvSpPr>
            <p:cNvPr id="99" name="Google Shape;99;p15"/>
            <p:cNvSpPr txBox="1"/>
            <p:nvPr/>
          </p:nvSpPr>
          <p:spPr>
            <a:xfrm>
              <a:off x="455" y="1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00" name="Google Shape;100;p15"/>
            <p:cNvSpPr txBox="1"/>
            <p:nvPr/>
          </p:nvSpPr>
          <p:spPr>
            <a:xfrm>
              <a:off x="945" y="19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11010</a:t>
              </a:r>
              <a:endParaRPr/>
            </a:p>
          </p:txBody>
        </p:sp>
        <p:sp>
          <p:nvSpPr>
            <p:cNvPr id="101" name="Google Shape;101;p15"/>
            <p:cNvSpPr txBox="1"/>
            <p:nvPr/>
          </p:nvSpPr>
          <p:spPr>
            <a:xfrm>
              <a:off x="0" y="2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'a'</a:t>
              </a:r>
              <a:endParaRPr/>
            </a:p>
          </p:txBody>
        </p:sp>
        <p:sp>
          <p:nvSpPr>
            <p:cNvPr id="102" name="Google Shape;102;p15"/>
            <p:cNvSpPr txBox="1"/>
            <p:nvPr/>
          </p:nvSpPr>
          <p:spPr>
            <a:xfrm>
              <a:off x="455" y="2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03" name="Google Shape;103;p15"/>
            <p:cNvSpPr txBox="1"/>
            <p:nvPr/>
          </p:nvSpPr>
          <p:spPr>
            <a:xfrm>
              <a:off x="945" y="21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01110</a:t>
              </a:r>
              <a:endParaRPr/>
            </a:p>
          </p:txBody>
        </p:sp>
        <p:sp>
          <p:nvSpPr>
            <p:cNvPr id="104" name="Google Shape;104;p15"/>
            <p:cNvSpPr txBox="1"/>
            <p:nvPr/>
          </p:nvSpPr>
          <p:spPr>
            <a:xfrm>
              <a:off x="0" y="2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'c'</a:t>
              </a:r>
              <a:endParaRPr/>
            </a:p>
          </p:txBody>
        </p:sp>
        <p:sp>
          <p:nvSpPr>
            <p:cNvPr id="105" name="Google Shape;105;p15"/>
            <p:cNvSpPr txBox="1"/>
            <p:nvPr/>
          </p:nvSpPr>
          <p:spPr>
            <a:xfrm>
              <a:off x="455" y="2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106" name="Google Shape;106;p15"/>
            <p:cNvSpPr txBox="1"/>
            <p:nvPr/>
          </p:nvSpPr>
          <p:spPr>
            <a:xfrm>
              <a:off x="945" y="24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1010</a:t>
              </a:r>
              <a:endParaRPr/>
            </a:p>
          </p:txBody>
        </p:sp>
        <p:sp>
          <p:nvSpPr>
            <p:cNvPr id="107" name="Google Shape;107;p15"/>
            <p:cNvSpPr txBox="1"/>
            <p:nvPr/>
          </p:nvSpPr>
          <p:spPr>
            <a:xfrm>
              <a:off x="0" y="2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'e'</a:t>
              </a:r>
              <a:endParaRPr/>
            </a:p>
          </p:txBody>
        </p:sp>
        <p:sp>
          <p:nvSpPr>
            <p:cNvPr id="108" name="Google Shape;108;p15"/>
            <p:cNvSpPr txBox="1"/>
            <p:nvPr/>
          </p:nvSpPr>
          <p:spPr>
            <a:xfrm>
              <a:off x="455" y="26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09" name="Google Shape;109;p15"/>
            <p:cNvSpPr txBox="1"/>
            <p:nvPr/>
          </p:nvSpPr>
          <p:spPr>
            <a:xfrm>
              <a:off x="945" y="26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01111</a:t>
              </a:r>
              <a:endParaRPr/>
            </a:p>
          </p:txBody>
        </p:sp>
        <p:sp>
          <p:nvSpPr>
            <p:cNvPr id="110" name="Google Shape;110;p15"/>
            <p:cNvSpPr txBox="1"/>
            <p:nvPr/>
          </p:nvSpPr>
          <p:spPr>
            <a:xfrm>
              <a:off x="0" y="2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'g'</a:t>
              </a:r>
              <a:endParaRPr/>
            </a:p>
          </p:txBody>
        </p:sp>
        <p:sp>
          <p:nvSpPr>
            <p:cNvPr id="111" name="Google Shape;111;p15"/>
            <p:cNvSpPr txBox="1"/>
            <p:nvPr/>
          </p:nvSpPr>
          <p:spPr>
            <a:xfrm>
              <a:off x="455" y="29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12" name="Google Shape;112;p15"/>
            <p:cNvSpPr txBox="1"/>
            <p:nvPr/>
          </p:nvSpPr>
          <p:spPr>
            <a:xfrm>
              <a:off x="945" y="29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10010</a:t>
              </a:r>
              <a:endParaRPr/>
            </a:p>
          </p:txBody>
        </p:sp>
        <p:sp>
          <p:nvSpPr>
            <p:cNvPr id="113" name="Google Shape;113;p15"/>
            <p:cNvSpPr txBox="1"/>
            <p:nvPr/>
          </p:nvSpPr>
          <p:spPr>
            <a:xfrm>
              <a:off x="0" y="3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'i'</a:t>
              </a:r>
              <a:endParaRPr/>
            </a:p>
          </p:txBody>
        </p:sp>
        <p:sp>
          <p:nvSpPr>
            <p:cNvPr id="114" name="Google Shape;114;p15"/>
            <p:cNvSpPr txBox="1"/>
            <p:nvPr/>
          </p:nvSpPr>
          <p:spPr>
            <a:xfrm>
              <a:off x="455" y="315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115" name="Google Shape;115;p15"/>
            <p:cNvSpPr txBox="1"/>
            <p:nvPr/>
          </p:nvSpPr>
          <p:spPr>
            <a:xfrm>
              <a:off x="945" y="315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1000</a:t>
              </a:r>
              <a:endParaRPr/>
            </a:p>
          </p:txBody>
        </p:sp>
        <p:sp>
          <p:nvSpPr>
            <p:cNvPr id="116" name="Google Shape;116;p15"/>
            <p:cNvSpPr txBox="1"/>
            <p:nvPr/>
          </p:nvSpPr>
          <p:spPr>
            <a:xfrm>
              <a:off x="0" y="3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'm'</a:t>
              </a:r>
              <a:endParaRPr/>
            </a:p>
          </p:txBody>
        </p:sp>
        <p:sp>
          <p:nvSpPr>
            <p:cNvPr id="117" name="Google Shape;117;p15"/>
            <p:cNvSpPr txBox="1"/>
            <p:nvPr/>
          </p:nvSpPr>
          <p:spPr>
            <a:xfrm>
              <a:off x="455" y="3404"/>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118" name="Google Shape;118;p15"/>
            <p:cNvSpPr txBox="1"/>
            <p:nvPr/>
          </p:nvSpPr>
          <p:spPr>
            <a:xfrm>
              <a:off x="945" y="3404"/>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010</a:t>
              </a:r>
              <a:endParaRPr/>
            </a:p>
          </p:txBody>
        </p:sp>
        <p:sp>
          <p:nvSpPr>
            <p:cNvPr id="119" name="Google Shape;119;p15"/>
            <p:cNvSpPr txBox="1"/>
            <p:nvPr/>
          </p:nvSpPr>
          <p:spPr>
            <a:xfrm>
              <a:off x="0" y="3558"/>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'n'</a:t>
              </a:r>
              <a:endParaRPr/>
            </a:p>
          </p:txBody>
        </p:sp>
        <p:sp>
          <p:nvSpPr>
            <p:cNvPr id="120" name="Google Shape;120;p15"/>
            <p:cNvSpPr txBox="1"/>
            <p:nvPr/>
          </p:nvSpPr>
          <p:spPr>
            <a:xfrm>
              <a:off x="455" y="3558"/>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21" name="Google Shape;121;p15"/>
            <p:cNvSpPr txBox="1"/>
            <p:nvPr/>
          </p:nvSpPr>
          <p:spPr>
            <a:xfrm>
              <a:off x="945" y="3558"/>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01100</a:t>
              </a:r>
              <a:endParaRPr/>
            </a:p>
          </p:txBody>
        </p:sp>
        <p:sp>
          <p:nvSpPr>
            <p:cNvPr id="122" name="Google Shape;122;p15"/>
            <p:cNvSpPr txBox="1"/>
            <p:nvPr/>
          </p:nvSpPr>
          <p:spPr>
            <a:xfrm>
              <a:off x="0" y="3808"/>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'o'</a:t>
              </a:r>
              <a:endParaRPr/>
            </a:p>
          </p:txBody>
        </p:sp>
        <p:sp>
          <p:nvSpPr>
            <p:cNvPr id="123" name="Google Shape;123;p15"/>
            <p:cNvSpPr txBox="1"/>
            <p:nvPr/>
          </p:nvSpPr>
          <p:spPr>
            <a:xfrm>
              <a:off x="455" y="3808"/>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2</a:t>
              </a:r>
              <a:endParaRPr/>
            </a:p>
          </p:txBody>
        </p:sp>
        <p:sp>
          <p:nvSpPr>
            <p:cNvPr id="124" name="Google Shape;124;p15"/>
            <p:cNvSpPr txBox="1"/>
            <p:nvPr/>
          </p:nvSpPr>
          <p:spPr>
            <a:xfrm>
              <a:off x="945" y="3808"/>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001</a:t>
              </a:r>
              <a:endParaRPr/>
            </a:p>
          </p:txBody>
        </p:sp>
        <p:sp>
          <p:nvSpPr>
            <p:cNvPr id="125" name="Google Shape;125;p15"/>
            <p:cNvSpPr txBox="1"/>
            <p:nvPr/>
          </p:nvSpPr>
          <p:spPr>
            <a:xfrm>
              <a:off x="0" y="396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'r'</a:t>
              </a:r>
              <a:endParaRPr/>
            </a:p>
          </p:txBody>
        </p:sp>
        <p:sp>
          <p:nvSpPr>
            <p:cNvPr id="126" name="Google Shape;126;p15"/>
            <p:cNvSpPr txBox="1"/>
            <p:nvPr/>
          </p:nvSpPr>
          <p:spPr>
            <a:xfrm>
              <a:off x="455" y="396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27" name="Google Shape;127;p15"/>
            <p:cNvSpPr txBox="1"/>
            <p:nvPr/>
          </p:nvSpPr>
          <p:spPr>
            <a:xfrm>
              <a:off x="945" y="3962"/>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11011</a:t>
              </a:r>
              <a:endParaRPr/>
            </a:p>
          </p:txBody>
        </p:sp>
        <p:sp>
          <p:nvSpPr>
            <p:cNvPr id="128" name="Google Shape;128;p15"/>
            <p:cNvSpPr txBox="1"/>
            <p:nvPr/>
          </p:nvSpPr>
          <p:spPr>
            <a:xfrm>
              <a:off x="0" y="421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's'</a:t>
              </a:r>
              <a:endParaRPr/>
            </a:p>
          </p:txBody>
        </p:sp>
        <p:sp>
          <p:nvSpPr>
            <p:cNvPr id="129" name="Google Shape;129;p15"/>
            <p:cNvSpPr txBox="1"/>
            <p:nvPr/>
          </p:nvSpPr>
          <p:spPr>
            <a:xfrm>
              <a:off x="455" y="421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30" name="Google Shape;130;p15"/>
            <p:cNvSpPr txBox="1"/>
            <p:nvPr/>
          </p:nvSpPr>
          <p:spPr>
            <a:xfrm>
              <a:off x="945" y="4212"/>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11110</a:t>
              </a:r>
              <a:endParaRPr/>
            </a:p>
          </p:txBody>
        </p:sp>
        <p:sp>
          <p:nvSpPr>
            <p:cNvPr id="131" name="Google Shape;131;p15"/>
            <p:cNvSpPr txBox="1"/>
            <p:nvPr/>
          </p:nvSpPr>
          <p:spPr>
            <a:xfrm>
              <a:off x="0" y="446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't'</a:t>
              </a:r>
              <a:endParaRPr/>
            </a:p>
          </p:txBody>
        </p:sp>
        <p:sp>
          <p:nvSpPr>
            <p:cNvPr id="132" name="Google Shape;132;p15"/>
            <p:cNvSpPr txBox="1"/>
            <p:nvPr/>
          </p:nvSpPr>
          <p:spPr>
            <a:xfrm>
              <a:off x="455" y="4462"/>
              <a:ext cx="600" cy="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a:t>
              </a:r>
              <a:endParaRPr/>
            </a:p>
          </p:txBody>
        </p:sp>
        <p:sp>
          <p:nvSpPr>
            <p:cNvPr id="133" name="Google Shape;133;p15"/>
            <p:cNvSpPr txBox="1"/>
            <p:nvPr/>
          </p:nvSpPr>
          <p:spPr>
            <a:xfrm>
              <a:off x="945" y="4462"/>
              <a:ext cx="300" cy="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 sz="1000" b="0" i="0" u="none">
                  <a:solidFill>
                    <a:schemeClr val="dk1"/>
                  </a:solidFill>
                  <a:latin typeface="Arial"/>
                  <a:ea typeface="Arial"/>
                  <a:cs typeface="Arial"/>
                  <a:sym typeface="Arial"/>
                </a:rPr>
                <a:t>10111</a:t>
              </a:r>
              <a:endParaRPr/>
            </a:p>
          </p:txBody>
        </p:sp>
      </p:grpSp>
      <p:pic>
        <p:nvPicPr>
          <p:cNvPr id="134" name="Google Shape;134;p15" descr="C:\Documents and Settings\govindan\Desktop\IPNewSlides\Huffman Codes-class1_files\huffman.gif"/>
          <p:cNvPicPr preferRelativeResize="0"/>
          <p:nvPr/>
        </p:nvPicPr>
        <p:blipFill rotWithShape="1">
          <a:blip r:embed="rId3">
            <a:alphaModFix/>
          </a:blip>
          <a:srcRect/>
          <a:stretch/>
        </p:blipFill>
        <p:spPr>
          <a:xfrm>
            <a:off x="4679950" y="1428750"/>
            <a:ext cx="2413396" cy="31361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77" name="Google Shape;277;p33"/>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20</a:t>
            </a:fld>
            <a:endParaRPr/>
          </a:p>
        </p:txBody>
      </p:sp>
      <p:sp>
        <p:nvSpPr>
          <p:cNvPr id="278" name="Google Shape;278;p33"/>
          <p:cNvSpPr txBox="1">
            <a:spLocks noGrp="1"/>
          </p:cNvSpPr>
          <p:nvPr>
            <p:ph type="title"/>
          </p:nvPr>
        </p:nvSpPr>
        <p:spPr>
          <a:xfrm>
            <a:off x="1143000" y="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How does it work?</a:t>
            </a:r>
            <a:endParaRPr/>
          </a:p>
        </p:txBody>
      </p:sp>
      <p:sp>
        <p:nvSpPr>
          <p:cNvPr id="279" name="Google Shape;279;p33"/>
          <p:cNvSpPr txBox="1">
            <a:spLocks noGrp="1"/>
          </p:cNvSpPr>
          <p:nvPr>
            <p:ph type="body" idx="1"/>
          </p:nvPr>
        </p:nvSpPr>
        <p:spPr>
          <a:xfrm>
            <a:off x="366900" y="1028700"/>
            <a:ext cx="8396100" cy="34800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most significant portion of an arithmetic coded message belongs to the first symbol to be encoded.</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 When encoding the message "BILL GATES", the first symbol is "B".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order for the first character to be decoded properly, the final coded message has to be a number greater than or equal to 0.20 and less than 0.30.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To encode this number, keep track of the range that this number could fall in. So after the first character is encoded, the low end for this range is 0.20 and the high end of the range is 0.30. </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85" name="Google Shape;285;p34"/>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21</a:t>
            </a:fld>
            <a:endParaRPr/>
          </a:p>
        </p:txBody>
      </p:sp>
      <p:sp>
        <p:nvSpPr>
          <p:cNvPr id="286" name="Google Shape;286;p34"/>
          <p:cNvSpPr txBox="1">
            <a:spLocks noGrp="1"/>
          </p:cNvSpPr>
          <p:nvPr>
            <p:ph type="title"/>
          </p:nvPr>
        </p:nvSpPr>
        <p:spPr>
          <a:xfrm>
            <a:off x="914400" y="34290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How does it work?….2/3..</a:t>
            </a:r>
            <a:endParaRPr/>
          </a:p>
        </p:txBody>
      </p:sp>
      <p:sp>
        <p:nvSpPr>
          <p:cNvPr id="287" name="Google Shape;287;p34"/>
          <p:cNvSpPr txBox="1">
            <a:spLocks noGrp="1"/>
          </p:cNvSpPr>
          <p:nvPr>
            <p:ph type="body" idx="1"/>
          </p:nvPr>
        </p:nvSpPr>
        <p:spPr>
          <a:xfrm>
            <a:off x="1066800" y="1200150"/>
            <a:ext cx="7772400" cy="36576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After the first character is encoded, we know that our range for our output number is now bounded by the low number and the high number.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the rest of the encoding process, each new symbol to be encoded will further restrict the possible range of the output number.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next character to be encoded, 'I', owns the range 0.50 through 0.60.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If it was the first number in our message, we would set our low and high range values directly to those values.  </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293" name="Google Shape;293;p35"/>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22</a:t>
            </a:fld>
            <a:endParaRPr/>
          </a:p>
        </p:txBody>
      </p:sp>
      <p:sp>
        <p:nvSpPr>
          <p:cNvPr id="294" name="Google Shape;294;p35"/>
          <p:cNvSpPr txBox="1">
            <a:spLocks noGrp="1"/>
          </p:cNvSpPr>
          <p:nvPr>
            <p:ph type="title"/>
          </p:nvPr>
        </p:nvSpPr>
        <p:spPr>
          <a:xfrm>
            <a:off x="914400" y="34290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How does it work?….3/3..</a:t>
            </a:r>
            <a:endParaRPr/>
          </a:p>
        </p:txBody>
      </p:sp>
      <p:sp>
        <p:nvSpPr>
          <p:cNvPr id="295" name="Google Shape;295;p35"/>
          <p:cNvSpPr txBox="1">
            <a:spLocks noGrp="1"/>
          </p:cNvSpPr>
          <p:nvPr>
            <p:ph type="body" idx="1"/>
          </p:nvPr>
        </p:nvSpPr>
        <p:spPr>
          <a:xfrm>
            <a:off x="479775" y="1257300"/>
            <a:ext cx="8283300" cy="35433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 But 'I' is the second character. So what we do instead is say that 'I' owns the range that corresponds to 0.50-0.60 in the new subrange of 0.2 - 0.3.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This means that the new encoded number will have to fall somewhere in the 50th to 60th percentile of the currently established range.</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 Applying this logic will further restrict our number to the range 0.25 to 0.26. </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01" name="Google Shape;301;p36"/>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23</a:t>
            </a:fld>
            <a:endParaRPr/>
          </a:p>
        </p:txBody>
      </p:sp>
      <p:sp>
        <p:nvSpPr>
          <p:cNvPr id="302" name="Google Shape;302;p36"/>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Algorithm </a:t>
            </a:r>
            <a:endParaRPr/>
          </a:p>
        </p:txBody>
      </p:sp>
      <p:sp>
        <p:nvSpPr>
          <p:cNvPr id="303" name="Google Shape;303;p36"/>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None/>
            </a:pPr>
            <a:r>
              <a:rPr lang="en" sz="2800" b="0" i="0" u="none">
                <a:solidFill>
                  <a:schemeClr val="dk1"/>
                </a:solidFill>
                <a:latin typeface="Arimo"/>
                <a:ea typeface="Arimo"/>
                <a:cs typeface="Arimo"/>
                <a:sym typeface="Arimo"/>
              </a:rPr>
              <a:t>Set low to 0.0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Set high to 1.0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While there are still input symbols do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	get an input symbol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	code_range = high - low.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	high = low + range*high_range(symbol)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	low = low + range*low_range(symbol)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End of While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Arimo"/>
                <a:ea typeface="Arimo"/>
                <a:cs typeface="Arimo"/>
                <a:sym typeface="Arimo"/>
              </a:rPr>
              <a:t>output low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7"/>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09" name="Google Shape;309;p37"/>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24</a:t>
            </a:fld>
            <a:endParaRPr/>
          </a:p>
        </p:txBody>
      </p:sp>
      <p:sp>
        <p:nvSpPr>
          <p:cNvPr id="310" name="Google Shape;310;p37"/>
          <p:cNvSpPr txBox="1">
            <a:spLocks noGrp="1"/>
          </p:cNvSpPr>
          <p:nvPr>
            <p:ph type="title"/>
          </p:nvPr>
        </p:nvSpPr>
        <p:spPr>
          <a:xfrm>
            <a:off x="1371600" y="0"/>
            <a:ext cx="77724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 sz="3200" b="0" i="0" u="none">
                <a:solidFill>
                  <a:schemeClr val="dk2"/>
                </a:solidFill>
                <a:latin typeface="Times New Roman"/>
                <a:ea typeface="Times New Roman"/>
                <a:cs typeface="Times New Roman"/>
                <a:sym typeface="Times New Roman"/>
              </a:rPr>
              <a:t>Arithmetic code for “BILL GATES”</a:t>
            </a:r>
            <a:endParaRPr/>
          </a:p>
        </p:txBody>
      </p:sp>
      <p:graphicFrame>
        <p:nvGraphicFramePr>
          <p:cNvPr id="311" name="Google Shape;311;p37"/>
          <p:cNvGraphicFramePr/>
          <p:nvPr/>
        </p:nvGraphicFramePr>
        <p:xfrm>
          <a:off x="709613" y="457200"/>
          <a:ext cx="3000000" cy="3000000"/>
        </p:xfrm>
        <a:graphic>
          <a:graphicData uri="http://schemas.openxmlformats.org/drawingml/2006/table">
            <a:tbl>
              <a:tblPr>
                <a:noFill/>
                <a:tableStyleId>{04E10713-8882-42D9-A49A-58824256ADDC}</a:tableStyleId>
              </a:tblPr>
              <a:tblGrid>
                <a:gridCol w="2686050">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2686050">
                  <a:extLst>
                    <a:ext uri="{9D8B030D-6E8A-4147-A177-3AD203B41FA5}">
                      <a16:colId xmlns:a16="http://schemas.microsoft.com/office/drawing/2014/main" val="20002"/>
                    </a:ext>
                  </a:extLst>
                </a:gridCol>
              </a:tblGrid>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New character</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Low value</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strike="noStrike" cap="none">
                          <a:solidFill>
                            <a:schemeClr val="dk1"/>
                          </a:solidFill>
                          <a:latin typeface="Times New Roman"/>
                          <a:ea typeface="Times New Roman"/>
                          <a:cs typeface="Times New Roman"/>
                          <a:sym typeface="Times New Roman"/>
                        </a:rPr>
                        <a:t>High value</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4950">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B</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0.3</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I</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L</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0.258</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L</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space</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0.25724</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G</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0.257220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A</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0.2572164</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0.2572168</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57575">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T</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0.25721676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0.2572168</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E</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0.257216772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0.257216776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54950">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S</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0.2572167752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0.2572167756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17" name="Google Shape;317;p38"/>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25</a:t>
            </a:fld>
            <a:endParaRPr/>
          </a:p>
        </p:txBody>
      </p:sp>
      <p:sp>
        <p:nvSpPr>
          <p:cNvPr id="318" name="Google Shape;318;p38"/>
          <p:cNvSpPr txBox="1">
            <a:spLocks noGrp="1"/>
          </p:cNvSpPr>
          <p:nvPr>
            <p:ph type="title"/>
          </p:nvPr>
        </p:nvSpPr>
        <p:spPr>
          <a:xfrm>
            <a:off x="1371600" y="2857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Decoding Arithmetic code</a:t>
            </a:r>
            <a:endParaRPr/>
          </a:p>
        </p:txBody>
      </p:sp>
      <p:sp>
        <p:nvSpPr>
          <p:cNvPr id="319" name="Google Shape;319;p38"/>
          <p:cNvSpPr txBox="1">
            <a:spLocks noGrp="1"/>
          </p:cNvSpPr>
          <p:nvPr>
            <p:ph type="body" idx="1"/>
          </p:nvPr>
        </p:nvSpPr>
        <p:spPr>
          <a:xfrm>
            <a:off x="1066800" y="1257300"/>
            <a:ext cx="7772400" cy="3405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So the final low value, 0.2572167752 will uniquely encode the message "BILL GATES" using our present encoding scheme.</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Given this encoding scheme, it is relatively easy to see how the decoding process will operate.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We find the first symbol in the message by seeing which symbol owns the code space that our encoded message falls in. </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25" name="Google Shape;325;p39"/>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26</a:t>
            </a:fld>
            <a:endParaRPr/>
          </a:p>
        </p:txBody>
      </p:sp>
      <p:sp>
        <p:nvSpPr>
          <p:cNvPr id="326" name="Google Shape;326;p39"/>
          <p:cNvSpPr txBox="1">
            <a:spLocks noGrp="1"/>
          </p:cNvSpPr>
          <p:nvPr>
            <p:ph type="title"/>
          </p:nvPr>
        </p:nvSpPr>
        <p:spPr>
          <a:xfrm>
            <a:off x="1371600" y="2857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Decoding Arithmetic code..2/3</a:t>
            </a:r>
            <a:endParaRPr/>
          </a:p>
        </p:txBody>
      </p:sp>
      <p:sp>
        <p:nvSpPr>
          <p:cNvPr id="327" name="Google Shape;327;p39"/>
          <p:cNvSpPr txBox="1">
            <a:spLocks noGrp="1"/>
          </p:cNvSpPr>
          <p:nvPr>
            <p:ph type="body" idx="1"/>
          </p:nvPr>
        </p:nvSpPr>
        <p:spPr>
          <a:xfrm>
            <a:off x="1066800" y="1257300"/>
            <a:ext cx="7772400" cy="34053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SzPts val="2100"/>
              <a:buNone/>
            </a:pPr>
            <a:endParaRPr sz="2800" b="0" i="0" u="none">
              <a:solidFill>
                <a:schemeClr val="dk1"/>
              </a:solidFill>
              <a:latin typeface="Times New Roman"/>
              <a:ea typeface="Times New Roman"/>
              <a:cs typeface="Times New Roman"/>
              <a:sym typeface="Times New Roman"/>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Since the number 0.2572167752 falls between 0.2 and 0.3, we know that the first character must be "B".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We then need to remove the "B" from the encoded number.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Since we know the low and high ranges of B, we can remove their effects by reversing the process that put them in. </a:t>
            </a:r>
            <a:endParaRPr/>
          </a:p>
          <a:p>
            <a:pPr marL="457200" lvl="0" indent="-457200" algn="l" rtl="0">
              <a:lnSpc>
                <a:spcPct val="90000"/>
              </a:lnSpc>
              <a:spcBef>
                <a:spcPts val="560"/>
              </a:spcBef>
              <a:spcAft>
                <a:spcPts val="0"/>
              </a:spcAft>
              <a:buSzPts val="2100"/>
              <a:buNone/>
            </a:pPr>
            <a:r>
              <a:rPr lang="en" sz="2800" b="0" i="0" u="none">
                <a:solidFill>
                  <a:schemeClr val="dk1"/>
                </a:solidFill>
                <a:latin typeface="Times New Roman"/>
                <a:ea typeface="Times New Roman"/>
                <a:cs typeface="Times New Roman"/>
                <a:sym typeface="Times New Roman"/>
              </a:rPr>
              <a:t> </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33" name="Google Shape;333;p40"/>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27</a:t>
            </a:fld>
            <a:endParaRPr/>
          </a:p>
        </p:txBody>
      </p:sp>
      <p:sp>
        <p:nvSpPr>
          <p:cNvPr id="334" name="Google Shape;334;p40"/>
          <p:cNvSpPr txBox="1">
            <a:spLocks noGrp="1"/>
          </p:cNvSpPr>
          <p:nvPr>
            <p:ph type="title"/>
          </p:nvPr>
        </p:nvSpPr>
        <p:spPr>
          <a:xfrm>
            <a:off x="1371600" y="285750"/>
            <a:ext cx="77724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Decoding Arithmetic code…3/3</a:t>
            </a:r>
            <a:endParaRPr/>
          </a:p>
        </p:txBody>
      </p:sp>
      <p:sp>
        <p:nvSpPr>
          <p:cNvPr id="335" name="Google Shape;335;p40"/>
          <p:cNvSpPr txBox="1">
            <a:spLocks noGrp="1"/>
          </p:cNvSpPr>
          <p:nvPr>
            <p:ph type="body" idx="1"/>
          </p:nvPr>
        </p:nvSpPr>
        <p:spPr>
          <a:xfrm>
            <a:off x="1066800" y="1257300"/>
            <a:ext cx="7772400" cy="3405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400"/>
              <a:buNone/>
            </a:pPr>
            <a:endParaRPr sz="32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First, we subtract the low value of B from the number, giving 0.0572167752. Then we divide by the range of B, which is 0.1. This gives a value of 0.572167752. We can then calculate where that lands, which is in the range of the next letter, "I". </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41" name="Google Shape;341;p41"/>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28</a:t>
            </a:fld>
            <a:endParaRPr/>
          </a:p>
        </p:txBody>
      </p:sp>
      <p:sp>
        <p:nvSpPr>
          <p:cNvPr id="342" name="Google Shape;342;p41"/>
          <p:cNvSpPr txBox="1">
            <a:spLocks noGrp="1"/>
          </p:cNvSpPr>
          <p:nvPr>
            <p:ph type="title"/>
          </p:nvPr>
        </p:nvSpPr>
        <p:spPr>
          <a:xfrm>
            <a:off x="914400" y="28575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Algorithm for decoding the incoming number</a:t>
            </a:r>
            <a:endParaRPr/>
          </a:p>
        </p:txBody>
      </p:sp>
      <p:sp>
        <p:nvSpPr>
          <p:cNvPr id="343" name="Google Shape;343;p41"/>
          <p:cNvSpPr txBox="1">
            <a:spLocks noGrp="1"/>
          </p:cNvSpPr>
          <p:nvPr>
            <p:ph type="body" idx="1"/>
          </p:nvPr>
        </p:nvSpPr>
        <p:spPr>
          <a:xfrm>
            <a:off x="914400" y="1257300"/>
            <a:ext cx="8001000" cy="35433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1800"/>
              <a:buNone/>
            </a:pPr>
            <a:r>
              <a:rPr lang="en" sz="2400" b="0" i="0" u="none">
                <a:solidFill>
                  <a:schemeClr val="dk1"/>
                </a:solidFill>
                <a:latin typeface="Arimo"/>
                <a:ea typeface="Arimo"/>
                <a:cs typeface="Arimo"/>
                <a:sym typeface="Arimo"/>
              </a:rPr>
              <a:t>get encoded number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Do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	find symbol whose range straddles the encoded number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	output the symbol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	range = symbol low value - symbol high value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	subtract symbol low value from encoded number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	divide encoded number by range </a:t>
            </a:r>
            <a:endParaRPr/>
          </a:p>
          <a:p>
            <a:pPr marL="457200" lvl="0" indent="-457200" algn="l" rtl="0">
              <a:lnSpc>
                <a:spcPct val="100000"/>
              </a:lnSpc>
              <a:spcBef>
                <a:spcPts val="480"/>
              </a:spcBef>
              <a:spcAft>
                <a:spcPts val="0"/>
              </a:spcAft>
              <a:buSzPts val="1800"/>
              <a:buNone/>
            </a:pPr>
            <a:r>
              <a:rPr lang="en" sz="2400" b="0" i="0" u="none">
                <a:solidFill>
                  <a:schemeClr val="dk1"/>
                </a:solidFill>
                <a:latin typeface="Arimo"/>
                <a:ea typeface="Arimo"/>
                <a:cs typeface="Arimo"/>
                <a:sym typeface="Arimo"/>
              </a:rPr>
              <a:t>until no more symbols </a:t>
            </a:r>
            <a:endParaRPr/>
          </a:p>
          <a:p>
            <a:pPr marL="457200" lvl="0" indent="-457200" algn="l" rtl="0">
              <a:lnSpc>
                <a:spcPct val="100000"/>
              </a:lnSpc>
              <a:spcBef>
                <a:spcPts val="480"/>
              </a:spcBef>
              <a:spcAft>
                <a:spcPts val="0"/>
              </a:spcAft>
              <a:buClr>
                <a:srgbClr val="A50021"/>
              </a:buClr>
              <a:buSzPts val="1800"/>
              <a:buFont typeface="Noto Sans Symbols"/>
              <a:buChar char="■"/>
            </a:pPr>
            <a:r>
              <a:rPr lang="en" sz="2400" b="0" i="0" u="none">
                <a:solidFill>
                  <a:schemeClr val="dk1"/>
                </a:solidFill>
                <a:latin typeface="Arimo"/>
                <a:ea typeface="Arimo"/>
                <a:cs typeface="Arimo"/>
                <a:sym typeface="Arimo"/>
              </a:rPr>
              <a:t>To know the end of the stream to be decoded, we may store either a special EOF symbol or length of the stream along with encoded message.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49" name="Google Shape;349;p42"/>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29</a:t>
            </a:fld>
            <a:endParaRPr/>
          </a:p>
        </p:txBody>
      </p:sp>
      <p:sp>
        <p:nvSpPr>
          <p:cNvPr id="350" name="Google Shape;350;p42"/>
          <p:cNvSpPr txBox="1">
            <a:spLocks noGrp="1"/>
          </p:cNvSpPr>
          <p:nvPr>
            <p:ph type="title"/>
          </p:nvPr>
        </p:nvSpPr>
        <p:spPr>
          <a:xfrm>
            <a:off x="914400" y="0"/>
            <a:ext cx="80010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imes New Roman"/>
              <a:buNone/>
            </a:pPr>
            <a:r>
              <a:rPr lang="en" sz="3600" b="0" i="0" u="none">
                <a:solidFill>
                  <a:schemeClr val="dk2"/>
                </a:solidFill>
                <a:latin typeface="Times New Roman"/>
                <a:ea typeface="Times New Roman"/>
                <a:cs typeface="Times New Roman"/>
                <a:sym typeface="Times New Roman"/>
              </a:rPr>
              <a:t>Decoding process for  "BILL GATES"</a:t>
            </a:r>
            <a:r>
              <a:rPr lang="en" sz="2800" b="0" i="0" u="none">
                <a:solidFill>
                  <a:schemeClr val="dk2"/>
                </a:solidFill>
                <a:latin typeface="Times New Roman"/>
                <a:ea typeface="Times New Roman"/>
                <a:cs typeface="Times New Roman"/>
                <a:sym typeface="Times New Roman"/>
              </a:rPr>
              <a:t> </a:t>
            </a:r>
            <a:r>
              <a:rPr lang="en" sz="4400" b="0" i="0" u="none">
                <a:solidFill>
                  <a:schemeClr val="dk2"/>
                </a:solidFill>
                <a:latin typeface="Times New Roman"/>
                <a:ea typeface="Times New Roman"/>
                <a:cs typeface="Times New Roman"/>
                <a:sym typeface="Times New Roman"/>
              </a:rPr>
              <a:t> </a:t>
            </a:r>
            <a:endParaRPr/>
          </a:p>
        </p:txBody>
      </p:sp>
      <p:graphicFrame>
        <p:nvGraphicFramePr>
          <p:cNvPr id="351" name="Google Shape;351;p42"/>
          <p:cNvGraphicFramePr/>
          <p:nvPr/>
        </p:nvGraphicFramePr>
        <p:xfrm>
          <a:off x="485775" y="457209"/>
          <a:ext cx="3000000" cy="3000000"/>
        </p:xfrm>
        <a:graphic>
          <a:graphicData uri="http://schemas.openxmlformats.org/drawingml/2006/table">
            <a:tbl>
              <a:tblPr>
                <a:noFill/>
                <a:tableStyleId>{04E10713-8882-42D9-A49A-58824256ADDC}</a:tableStyleId>
              </a:tblPr>
              <a:tblGrid>
                <a:gridCol w="2809875">
                  <a:extLst>
                    <a:ext uri="{9D8B030D-6E8A-4147-A177-3AD203B41FA5}">
                      <a16:colId xmlns:a16="http://schemas.microsoft.com/office/drawing/2014/main" val="20000"/>
                    </a:ext>
                  </a:extLst>
                </a:gridCol>
                <a:gridCol w="2308100">
                  <a:extLst>
                    <a:ext uri="{9D8B030D-6E8A-4147-A177-3AD203B41FA5}">
                      <a16:colId xmlns:a16="http://schemas.microsoft.com/office/drawing/2014/main" val="20001"/>
                    </a:ext>
                  </a:extLst>
                </a:gridCol>
                <a:gridCol w="1103875">
                  <a:extLst>
                    <a:ext uri="{9D8B030D-6E8A-4147-A177-3AD203B41FA5}">
                      <a16:colId xmlns:a16="http://schemas.microsoft.com/office/drawing/2014/main" val="20002"/>
                    </a:ext>
                  </a:extLst>
                </a:gridCol>
                <a:gridCol w="1103875">
                  <a:extLst>
                    <a:ext uri="{9D8B030D-6E8A-4147-A177-3AD203B41FA5}">
                      <a16:colId xmlns:a16="http://schemas.microsoft.com/office/drawing/2014/main" val="20003"/>
                    </a:ext>
                  </a:extLst>
                </a:gridCol>
                <a:gridCol w="1103875">
                  <a:extLst>
                    <a:ext uri="{9D8B030D-6E8A-4147-A177-3AD203B41FA5}">
                      <a16:colId xmlns:a16="http://schemas.microsoft.com/office/drawing/2014/main" val="20004"/>
                    </a:ext>
                  </a:extLst>
                </a:gridCol>
              </a:tblGrid>
              <a:tr h="418400">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1" i="0" u="none">
                          <a:solidFill>
                            <a:schemeClr val="dk1"/>
                          </a:solidFill>
                          <a:latin typeface="Times New Roman"/>
                          <a:ea typeface="Times New Roman"/>
                          <a:cs typeface="Times New Roman"/>
                          <a:sym typeface="Times New Roman"/>
                        </a:rPr>
                        <a:t>Encoded number</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1" i="0" u="none">
                          <a:solidFill>
                            <a:schemeClr val="dk1"/>
                          </a:solidFill>
                          <a:latin typeface="Times New Roman"/>
                          <a:ea typeface="Times New Roman"/>
                          <a:cs typeface="Times New Roman"/>
                          <a:sym typeface="Times New Roman"/>
                        </a:rPr>
                        <a:t>Output symbol</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1" i="0" u="none">
                          <a:solidFill>
                            <a:schemeClr val="dk1"/>
                          </a:solidFill>
                          <a:latin typeface="Times New Roman"/>
                          <a:ea typeface="Times New Roman"/>
                          <a:cs typeface="Times New Roman"/>
                          <a:sym typeface="Times New Roman"/>
                        </a:rPr>
                        <a:t>Low</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1" i="0" u="none">
                          <a:solidFill>
                            <a:schemeClr val="dk1"/>
                          </a:solidFill>
                          <a:latin typeface="Times New Roman"/>
                          <a:ea typeface="Times New Roman"/>
                          <a:cs typeface="Times New Roman"/>
                          <a:sym typeface="Times New Roman"/>
                        </a:rPr>
                        <a:t>High</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1" i="0" u="none">
                          <a:solidFill>
                            <a:schemeClr val="dk1"/>
                          </a:solidFill>
                          <a:latin typeface="Times New Roman"/>
                          <a:ea typeface="Times New Roman"/>
                          <a:cs typeface="Times New Roman"/>
                          <a:sym typeface="Times New Roman"/>
                        </a:rPr>
                        <a:t>Range</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0.2572167752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B</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0.3</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0.572167752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I</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0.5</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0.72167752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L</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0.8</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0.6083876</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L</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0.6</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0.8</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0.041938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space</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0.41938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G</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0.4</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0.5</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0.1938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A</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0.2</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0.938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T</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0.38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E</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0.3</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0.4</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115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S</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0.8</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52475">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0.0</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40" name="Google Shape;140;p16"/>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a:t>
            </a:fld>
            <a:endParaRPr/>
          </a:p>
        </p:txBody>
      </p:sp>
      <p:sp>
        <p:nvSpPr>
          <p:cNvPr id="141" name="Google Shape;141;p16"/>
          <p:cNvSpPr txBox="1">
            <a:spLocks noGrp="1"/>
          </p:cNvSpPr>
          <p:nvPr>
            <p:ph type="title"/>
          </p:nvPr>
        </p:nvSpPr>
        <p:spPr>
          <a:xfrm>
            <a:off x="914400" y="171450"/>
            <a:ext cx="7772400" cy="125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Huffman tree for the message:</a:t>
            </a:r>
            <a:br>
              <a:rPr lang="en" sz="4400" b="0" i="0" u="none">
                <a:solidFill>
                  <a:schemeClr val="dk2"/>
                </a:solidFill>
                <a:latin typeface="Times New Roman"/>
                <a:ea typeface="Times New Roman"/>
                <a:cs typeface="Times New Roman"/>
                <a:sym typeface="Times New Roman"/>
              </a:rPr>
            </a:br>
            <a:r>
              <a:rPr lang="en" sz="4400" b="0" i="0" u="none">
                <a:solidFill>
                  <a:schemeClr val="dk2"/>
                </a:solidFill>
                <a:latin typeface="Times New Roman"/>
                <a:ea typeface="Times New Roman"/>
                <a:cs typeface="Times New Roman"/>
                <a:sym typeface="Times New Roman"/>
              </a:rPr>
              <a:t>"(C) 2002 Directionsmag.com".  </a:t>
            </a:r>
            <a:br>
              <a:rPr lang="en" sz="4400" b="0" i="0" u="none">
                <a:solidFill>
                  <a:schemeClr val="dk2"/>
                </a:solidFill>
                <a:latin typeface="Times New Roman"/>
                <a:ea typeface="Times New Roman"/>
                <a:cs typeface="Times New Roman"/>
                <a:sym typeface="Times New Roman"/>
              </a:rPr>
            </a:br>
            <a:endParaRPr/>
          </a:p>
        </p:txBody>
      </p:sp>
      <p:pic>
        <p:nvPicPr>
          <p:cNvPr id="142" name="Google Shape;142;p16" descr="C:\Documents and Settings\govindan\Desktop\IPNewSlides\huffman.gif"/>
          <p:cNvPicPr preferRelativeResize="0"/>
          <p:nvPr/>
        </p:nvPicPr>
        <p:blipFill rotWithShape="1">
          <a:blip r:embed="rId3">
            <a:alphaModFix/>
          </a:blip>
          <a:srcRect/>
          <a:stretch/>
        </p:blipFill>
        <p:spPr>
          <a:xfrm>
            <a:off x="914400" y="1314450"/>
            <a:ext cx="7772400" cy="314682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3"/>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57" name="Google Shape;357;p43"/>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30</a:t>
            </a:fld>
            <a:endParaRPr/>
          </a:p>
        </p:txBody>
      </p:sp>
      <p:sp>
        <p:nvSpPr>
          <p:cNvPr id="358" name="Google Shape;358;p43"/>
          <p:cNvSpPr txBox="1">
            <a:spLocks noGrp="1"/>
          </p:cNvSpPr>
          <p:nvPr>
            <p:ph type="title"/>
          </p:nvPr>
        </p:nvSpPr>
        <p:spPr>
          <a:xfrm>
            <a:off x="1143000" y="2857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Decoding/ encoding…  </a:t>
            </a:r>
            <a:endParaRPr/>
          </a:p>
        </p:txBody>
      </p:sp>
      <p:sp>
        <p:nvSpPr>
          <p:cNvPr id="359" name="Google Shape;359;p43"/>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summary, the encoding process is simply one of narrowing the range of possible numbers with every new symbol.</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 The new range is proportional to the predefined probability attached to that symbol.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Decoding is the inverse procedure, where the range is expanded in proportion to the probability of each symbol as it is extracted</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65" name="Google Shape;365;p44"/>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31</a:t>
            </a:fld>
            <a:endParaRPr/>
          </a:p>
        </p:txBody>
      </p:sp>
      <p:sp>
        <p:nvSpPr>
          <p:cNvPr id="366" name="Google Shape;366;p44"/>
          <p:cNvSpPr txBox="1">
            <a:spLocks noGrp="1"/>
          </p:cNvSpPr>
          <p:nvPr>
            <p:ph type="title"/>
          </p:nvPr>
        </p:nvSpPr>
        <p:spPr>
          <a:xfrm>
            <a:off x="838200" y="228600"/>
            <a:ext cx="7772400" cy="514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1" i="0" u="none">
                <a:solidFill>
                  <a:schemeClr val="dk2"/>
                </a:solidFill>
                <a:latin typeface="Times New Roman"/>
                <a:ea typeface="Times New Roman"/>
                <a:cs typeface="Times New Roman"/>
                <a:sym typeface="Times New Roman"/>
              </a:rPr>
              <a:t>Practical Matters </a:t>
            </a:r>
            <a:endParaRPr/>
          </a:p>
        </p:txBody>
      </p:sp>
      <p:sp>
        <p:nvSpPr>
          <p:cNvPr id="367" name="Google Shape;367;p44"/>
          <p:cNvSpPr txBox="1">
            <a:spLocks noGrp="1"/>
          </p:cNvSpPr>
          <p:nvPr>
            <p:ph type="body" idx="1"/>
          </p:nvPr>
        </p:nvSpPr>
        <p:spPr>
          <a:xfrm>
            <a:off x="1066800" y="742950"/>
            <a:ext cx="7772400" cy="39195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process of encoding and decoding   seems completely impractical, at first glance.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Most computers support floating point numbers of up to 80 bits or so. Does this mean you have to start over every time you finish encoding 10 or 15 symbols?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Do you need a floating point processor?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Can machines with different floating point formats communicate using arithmetic coding?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73" name="Google Shape;373;p45"/>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32</a:t>
            </a:fld>
            <a:endParaRPr/>
          </a:p>
        </p:txBody>
      </p:sp>
      <p:sp>
        <p:nvSpPr>
          <p:cNvPr id="374" name="Google Shape;374;p45"/>
          <p:cNvSpPr txBox="1">
            <a:spLocks noGrp="1"/>
          </p:cNvSpPr>
          <p:nvPr>
            <p:ph type="title"/>
          </p:nvPr>
        </p:nvSpPr>
        <p:spPr>
          <a:xfrm>
            <a:off x="838200" y="228600"/>
            <a:ext cx="7772400" cy="514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1" i="0" u="none">
                <a:solidFill>
                  <a:schemeClr val="dk2"/>
                </a:solidFill>
                <a:latin typeface="Times New Roman"/>
                <a:ea typeface="Times New Roman"/>
                <a:cs typeface="Times New Roman"/>
                <a:sym typeface="Times New Roman"/>
              </a:rPr>
              <a:t>Practical matters…</a:t>
            </a:r>
            <a:endParaRPr/>
          </a:p>
        </p:txBody>
      </p:sp>
      <p:sp>
        <p:nvSpPr>
          <p:cNvPr id="375" name="Google Shape;375;p45"/>
          <p:cNvSpPr txBox="1">
            <a:spLocks noGrp="1"/>
          </p:cNvSpPr>
          <p:nvPr>
            <p:ph type="body" idx="1"/>
          </p:nvPr>
        </p:nvSpPr>
        <p:spPr>
          <a:xfrm>
            <a:off x="1066800" y="742950"/>
            <a:ext cx="7772400" cy="39195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As it turns out, arithmetic coding is best accomplished using standard 16 bit and 32 bit integer math.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No floating point math is required, nor would it help to use it. </a:t>
            </a:r>
            <a:endParaRPr/>
          </a:p>
          <a:p>
            <a:pPr marL="457200" lvl="0" indent="-457200" algn="l" rtl="0">
              <a:lnSpc>
                <a:spcPct val="10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What is used instead is a an incremental transmission scheme, where fixed size integer state variables receive new bits in at the low end and shift them out the high end, forming a single number that can be as many bits long as are available on the computer's storage medium.’’</a:t>
            </a:r>
            <a:endParaRPr/>
          </a:p>
          <a:p>
            <a:pPr marL="457200" lvl="0" indent="-323850" algn="l" rtl="0">
              <a:spcBef>
                <a:spcPts val="560"/>
              </a:spcBef>
              <a:spcAft>
                <a:spcPts val="0"/>
              </a:spcAft>
              <a:buSzPts val="2100"/>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6"/>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81" name="Google Shape;381;p46"/>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33</a:t>
            </a:fld>
            <a:endParaRPr/>
          </a:p>
        </p:txBody>
      </p:sp>
      <p:sp>
        <p:nvSpPr>
          <p:cNvPr id="382" name="Google Shape;382;p46"/>
          <p:cNvSpPr txBox="1">
            <a:spLocks noGrp="1"/>
          </p:cNvSpPr>
          <p:nvPr>
            <p:ph type="title"/>
          </p:nvPr>
        </p:nvSpPr>
        <p:spPr>
          <a:xfrm>
            <a:off x="1371600" y="400050"/>
            <a:ext cx="7772400" cy="514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implementation</a:t>
            </a:r>
            <a:endParaRPr/>
          </a:p>
        </p:txBody>
      </p:sp>
      <p:sp>
        <p:nvSpPr>
          <p:cNvPr id="383" name="Google Shape;383;p46"/>
          <p:cNvSpPr txBox="1">
            <a:spLocks noGrp="1"/>
          </p:cNvSpPr>
          <p:nvPr>
            <p:ph type="body" idx="1"/>
          </p:nvPr>
        </p:nvSpPr>
        <p:spPr>
          <a:xfrm>
            <a:off x="1066800" y="971550"/>
            <a:ext cx="7772400" cy="3690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 We have seen, when the algorithm first starts up, the low number is set to 0.0, and the high number is set to 1.0.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first simplification made to work with integer math is to change the 1.0 to 0.999...., or .111... in binary.</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order to store these numbers in integer registers, we take the implied decimal point is on the left hand side of the word.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Then we load as much of the initial high and low values as will fit into the word size we are working with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7"/>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89" name="Google Shape;389;p47"/>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34</a:t>
            </a:fld>
            <a:endParaRPr/>
          </a:p>
        </p:txBody>
      </p:sp>
      <p:sp>
        <p:nvSpPr>
          <p:cNvPr id="390" name="Google Shape;390;p47"/>
          <p:cNvSpPr txBox="1">
            <a:spLocks noGrp="1"/>
          </p:cNvSpPr>
          <p:nvPr>
            <p:ph type="title"/>
          </p:nvPr>
        </p:nvSpPr>
        <p:spPr>
          <a:xfrm>
            <a:off x="990600" y="2857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implementation…2/</a:t>
            </a:r>
            <a:endParaRPr/>
          </a:p>
        </p:txBody>
      </p:sp>
      <p:sp>
        <p:nvSpPr>
          <p:cNvPr id="391" name="Google Shape;391;p47"/>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16 bit unsigned math implementation,  the initial value of high is 0xFFFF, and low is 0.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We know that the high value continues with FFs forever, and low continues with 0s forever, so we can shift those extra bits in with impunity when they are needed.</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If you imagine our "BILL GATES" example in a 5 digit register, the decimal equivalent of our setup would look like this: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Arimo"/>
                <a:ea typeface="Arimo"/>
                <a:cs typeface="Arimo"/>
                <a:sym typeface="Arimo"/>
              </a:rPr>
              <a:t>HIGH: 99999 LOW: 00000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8"/>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397" name="Google Shape;397;p48"/>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35</a:t>
            </a:fld>
            <a:endParaRPr/>
          </a:p>
        </p:txBody>
      </p:sp>
      <p:sp>
        <p:nvSpPr>
          <p:cNvPr id="398" name="Google Shape;398;p48"/>
          <p:cNvSpPr txBox="1">
            <a:spLocks noGrp="1"/>
          </p:cNvSpPr>
          <p:nvPr>
            <p:ph type="title"/>
          </p:nvPr>
        </p:nvSpPr>
        <p:spPr>
          <a:xfrm>
            <a:off x="1066800" y="1714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implementation…3/</a:t>
            </a:r>
            <a:endParaRPr/>
          </a:p>
        </p:txBody>
      </p:sp>
      <p:sp>
        <p:nvSpPr>
          <p:cNvPr id="399" name="Google Shape;399;p48"/>
          <p:cNvSpPr txBox="1">
            <a:spLocks noGrp="1"/>
          </p:cNvSpPr>
          <p:nvPr>
            <p:ph type="body" idx="1"/>
          </p:nvPr>
        </p:nvSpPr>
        <p:spPr>
          <a:xfrm>
            <a:off x="990600" y="1314450"/>
            <a:ext cx="7772400" cy="34290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In order to find our new range numbers, we need to apply the encoding algorithm given earlier.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We first had to calculate the range between the low value and the high value.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The difference between the two registers will be 100000, not 99999.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0" i="0" u="none">
                <a:solidFill>
                  <a:schemeClr val="dk1"/>
                </a:solidFill>
                <a:latin typeface="Times New Roman"/>
                <a:ea typeface="Times New Roman"/>
                <a:cs typeface="Times New Roman"/>
                <a:sym typeface="Times New Roman"/>
              </a:rPr>
              <a:t>This is because we assume the high register has an infinite number of 9's added on to it, so we need to increment the calculated difference. We then compute the new high value using the formula:</a:t>
            </a:r>
            <a:r>
              <a:rPr lang="en" sz="2800" b="0" i="0" u="none">
                <a:solidFill>
                  <a:schemeClr val="dk1"/>
                </a:solidFill>
                <a:latin typeface="Arimo"/>
                <a:ea typeface="Arimo"/>
                <a:cs typeface="Arimo"/>
                <a:sym typeface="Arimo"/>
              </a:rPr>
              <a:t>  high = low + high_range(symbol)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9"/>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405" name="Google Shape;405;p49"/>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36</a:t>
            </a:fld>
            <a:endParaRPr/>
          </a:p>
        </p:txBody>
      </p:sp>
      <p:sp>
        <p:nvSpPr>
          <p:cNvPr id="406" name="Google Shape;406;p49"/>
          <p:cNvSpPr txBox="1">
            <a:spLocks noGrp="1"/>
          </p:cNvSpPr>
          <p:nvPr>
            <p:ph type="title"/>
          </p:nvPr>
        </p:nvSpPr>
        <p:spPr>
          <a:xfrm>
            <a:off x="1066800" y="1714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implementation …4/</a:t>
            </a:r>
            <a:endParaRPr/>
          </a:p>
        </p:txBody>
      </p:sp>
      <p:sp>
        <p:nvSpPr>
          <p:cNvPr id="407" name="Google Shape;407;p49"/>
          <p:cNvSpPr txBox="1">
            <a:spLocks noGrp="1"/>
          </p:cNvSpPr>
          <p:nvPr>
            <p:ph type="body" idx="1"/>
          </p:nvPr>
        </p:nvSpPr>
        <p:spPr>
          <a:xfrm>
            <a:off x="1066800" y="1028700"/>
            <a:ext cx="7772400" cy="36336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In our example, the high range was .30, which gives a new value for high of 30000. Before storing the new value of high, we need to decrement it, once again because of the implied digits appended to the integer value. So the new value of high is 29999.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calculation of low follows the same path, with a resulting new value of 20000. So now high and low look like this: </a:t>
            </a:r>
            <a:endParaRPr/>
          </a:p>
          <a:p>
            <a:pPr marL="1027112" lvl="1" indent="-455612" algn="l" rtl="0">
              <a:lnSpc>
                <a:spcPct val="90000"/>
              </a:lnSpc>
              <a:spcBef>
                <a:spcPts val="560"/>
              </a:spcBef>
              <a:spcAft>
                <a:spcPts val="0"/>
              </a:spcAft>
              <a:buClr>
                <a:schemeClr val="accent2"/>
              </a:buClr>
              <a:buSzPts val="2100"/>
              <a:buFont typeface="Noto Sans Symbols"/>
              <a:buChar char="■"/>
            </a:pPr>
            <a:r>
              <a:rPr lang="en" sz="2800" b="0" i="0" u="none">
                <a:solidFill>
                  <a:schemeClr val="dk1"/>
                </a:solidFill>
                <a:latin typeface="Arimo"/>
                <a:ea typeface="Arimo"/>
                <a:cs typeface="Arimo"/>
                <a:sym typeface="Arimo"/>
              </a:rPr>
              <a:t>HIGH: 29999 (999...), LOW: 20000 (000...)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0"/>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413" name="Google Shape;413;p50"/>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37</a:t>
            </a:fld>
            <a:endParaRPr/>
          </a:p>
        </p:txBody>
      </p:sp>
      <p:sp>
        <p:nvSpPr>
          <p:cNvPr id="414" name="Google Shape;414;p50"/>
          <p:cNvSpPr txBox="1">
            <a:spLocks noGrp="1"/>
          </p:cNvSpPr>
          <p:nvPr>
            <p:ph type="title"/>
          </p:nvPr>
        </p:nvSpPr>
        <p:spPr>
          <a:xfrm>
            <a:off x="1371600" y="1714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implementation…5/</a:t>
            </a:r>
            <a:endParaRPr/>
          </a:p>
        </p:txBody>
      </p:sp>
      <p:sp>
        <p:nvSpPr>
          <p:cNvPr id="415" name="Google Shape;415;p50"/>
          <p:cNvSpPr txBox="1">
            <a:spLocks noGrp="1"/>
          </p:cNvSpPr>
          <p:nvPr>
            <p:ph type="body" idx="1"/>
          </p:nvPr>
        </p:nvSpPr>
        <p:spPr>
          <a:xfrm>
            <a:off x="1066800" y="1085850"/>
            <a:ext cx="7772400" cy="3657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1800"/>
              <a:buFont typeface="Noto Sans Symbols"/>
              <a:buChar char="■"/>
            </a:pPr>
            <a:r>
              <a:rPr lang="en" sz="2400" b="1" i="0" u="none">
                <a:solidFill>
                  <a:schemeClr val="dk1"/>
                </a:solidFill>
                <a:latin typeface="Times New Roman"/>
                <a:ea typeface="Times New Roman"/>
                <a:cs typeface="Times New Roman"/>
                <a:sym typeface="Times New Roman"/>
              </a:rPr>
              <a:t>At this point, the most significant digits of high and low match. </a:t>
            </a:r>
            <a:endParaRPr/>
          </a:p>
          <a:p>
            <a:pPr marL="457200" lvl="0" indent="-457200" algn="l" rtl="0">
              <a:lnSpc>
                <a:spcPct val="100000"/>
              </a:lnSpc>
              <a:spcBef>
                <a:spcPts val="480"/>
              </a:spcBef>
              <a:spcAft>
                <a:spcPts val="0"/>
              </a:spcAft>
              <a:buClr>
                <a:srgbClr val="A50021"/>
              </a:buClr>
              <a:buSzPts val="1800"/>
              <a:buFont typeface="Noto Sans Symbols"/>
              <a:buChar char="■"/>
            </a:pPr>
            <a:r>
              <a:rPr lang="en" sz="2400" b="1" i="0" u="none">
                <a:solidFill>
                  <a:schemeClr val="dk1"/>
                </a:solidFill>
                <a:latin typeface="Times New Roman"/>
                <a:ea typeface="Times New Roman"/>
                <a:cs typeface="Times New Roman"/>
                <a:sym typeface="Times New Roman"/>
              </a:rPr>
              <a:t>Due to the nature of our algorithm, high and low can continue to grow closer to one another without quite ever matching. </a:t>
            </a:r>
            <a:endParaRPr/>
          </a:p>
          <a:p>
            <a:pPr marL="457200" lvl="0" indent="-457200" algn="l" rtl="0">
              <a:lnSpc>
                <a:spcPct val="100000"/>
              </a:lnSpc>
              <a:spcBef>
                <a:spcPts val="480"/>
              </a:spcBef>
              <a:spcAft>
                <a:spcPts val="0"/>
              </a:spcAft>
              <a:buClr>
                <a:srgbClr val="A50021"/>
              </a:buClr>
              <a:buSzPts val="1800"/>
              <a:buFont typeface="Noto Sans Symbols"/>
              <a:buChar char="■"/>
            </a:pPr>
            <a:r>
              <a:rPr lang="en" sz="2400" b="1" i="0" u="none">
                <a:solidFill>
                  <a:schemeClr val="dk1"/>
                </a:solidFill>
                <a:latin typeface="Times New Roman"/>
                <a:ea typeface="Times New Roman"/>
                <a:cs typeface="Times New Roman"/>
                <a:sym typeface="Times New Roman"/>
              </a:rPr>
              <a:t>This means that once they match in the most significant digit, that digit will never change. So we can now output that digit as the first digit of our encoded number. </a:t>
            </a:r>
            <a:endParaRPr/>
          </a:p>
          <a:p>
            <a:pPr marL="457200" lvl="0" indent="-457200" algn="l" rtl="0">
              <a:lnSpc>
                <a:spcPct val="100000"/>
              </a:lnSpc>
              <a:spcBef>
                <a:spcPts val="480"/>
              </a:spcBef>
              <a:spcAft>
                <a:spcPts val="0"/>
              </a:spcAft>
              <a:buClr>
                <a:srgbClr val="A50021"/>
              </a:buClr>
              <a:buSzPts val="1800"/>
              <a:buFont typeface="Noto Sans Symbols"/>
              <a:buChar char="■"/>
            </a:pPr>
            <a:r>
              <a:rPr lang="en" sz="2400" b="1" i="0" u="none">
                <a:solidFill>
                  <a:schemeClr val="dk1"/>
                </a:solidFill>
                <a:latin typeface="Times New Roman"/>
                <a:ea typeface="Times New Roman"/>
                <a:cs typeface="Times New Roman"/>
                <a:sym typeface="Times New Roman"/>
              </a:rPr>
              <a:t>This is done by shifting both high and low left by one digit, and shifting in a 9 in the least significant digit of high.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1"/>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421" name="Google Shape;421;p51"/>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38</a:t>
            </a:fld>
            <a:endParaRPr/>
          </a:p>
        </p:txBody>
      </p:sp>
      <p:sp>
        <p:nvSpPr>
          <p:cNvPr id="422" name="Google Shape;422;p51"/>
          <p:cNvSpPr txBox="1">
            <a:spLocks noGrp="1"/>
          </p:cNvSpPr>
          <p:nvPr>
            <p:ph type="title"/>
          </p:nvPr>
        </p:nvSpPr>
        <p:spPr>
          <a:xfrm>
            <a:off x="1066800" y="285750"/>
            <a:ext cx="7772400" cy="742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Practical imlementation….6/</a:t>
            </a:r>
            <a:endParaRPr/>
          </a:p>
        </p:txBody>
      </p:sp>
      <p:sp>
        <p:nvSpPr>
          <p:cNvPr id="423" name="Google Shape;423;p51"/>
          <p:cNvSpPr txBox="1">
            <a:spLocks noGrp="1"/>
          </p:cNvSpPr>
          <p:nvPr>
            <p:ph type="body" idx="1"/>
          </p:nvPr>
        </p:nvSpPr>
        <p:spPr>
          <a:xfrm>
            <a:off x="1066800" y="1143000"/>
            <a:ext cx="7772400" cy="3519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As this process continues, high and low are continually growing closer together, then shifting digits out into the coded word. </a:t>
            </a:r>
            <a:endParaRPr/>
          </a:p>
          <a:p>
            <a:pPr marL="457200" lvl="0" indent="-304800" algn="l" rtl="0">
              <a:lnSpc>
                <a:spcPct val="100000"/>
              </a:lnSpc>
              <a:spcBef>
                <a:spcPts val="640"/>
              </a:spcBef>
              <a:spcAft>
                <a:spcPts val="0"/>
              </a:spcAft>
              <a:buClr>
                <a:srgbClr val="A50021"/>
              </a:buClr>
              <a:buSzPts val="2400"/>
              <a:buFont typeface="Noto Sans Symbols"/>
              <a:buNone/>
            </a:pPr>
            <a:endParaRPr sz="32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process for our "BILL GATES" message looks like in the next slide: </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2"/>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429" name="Google Shape;429;p52"/>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39</a:t>
            </a:fld>
            <a:endParaRPr/>
          </a:p>
        </p:txBody>
      </p:sp>
      <p:graphicFrame>
        <p:nvGraphicFramePr>
          <p:cNvPr id="430" name="Google Shape;430;p52"/>
          <p:cNvGraphicFramePr/>
          <p:nvPr/>
        </p:nvGraphicFramePr>
        <p:xfrm>
          <a:off x="457200" y="258365"/>
          <a:ext cx="3000000" cy="3000000"/>
        </p:xfrm>
        <a:graphic>
          <a:graphicData uri="http://schemas.openxmlformats.org/drawingml/2006/table">
            <a:tbl>
              <a:tblPr>
                <a:noFill/>
                <a:tableStyleId>{04E10713-8882-42D9-A49A-58824256ADDC}</a:tableStyleId>
              </a:tblPr>
              <a:tblGrid>
                <a:gridCol w="2438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gridCol w="1978025">
                  <a:extLst>
                    <a:ext uri="{9D8B030D-6E8A-4147-A177-3AD203B41FA5}">
                      <a16:colId xmlns:a16="http://schemas.microsoft.com/office/drawing/2014/main" val="20004"/>
                    </a:ext>
                  </a:extLst>
                </a:gridCol>
              </a:tblGrid>
              <a:tr h="34290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…1/2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HIGH</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LOW</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RANGE</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Cumu. output</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Initial state</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99999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9325">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0" i="0" u="none">
                          <a:solidFill>
                            <a:schemeClr val="dk1"/>
                          </a:solidFill>
                          <a:latin typeface="Times New Roman"/>
                          <a:ea typeface="Times New Roman"/>
                          <a:cs typeface="Times New Roman"/>
                          <a:sym typeface="Times New Roman"/>
                        </a:rPr>
                        <a:t>Encode B(0.2-0.3</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99999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I(0.5-0.6)</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5</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99999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L(0.6-0.8)</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60000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L(0.6-0.8)</a:t>
                      </a:r>
                      <a:endParaRPr sz="1100"/>
                    </a:p>
                    <a:p>
                      <a:pPr marL="0" marR="0" lvl="0" indent="0" algn="l" rtl="0">
                        <a:spcBef>
                          <a:spcPts val="0"/>
                        </a:spcBef>
                        <a:spcAft>
                          <a:spcPts val="0"/>
                        </a:spcAft>
                        <a:buNone/>
                      </a:pPr>
                      <a:endParaRPr sz="1500" b="0" i="0" u="none">
                        <a:solidFill>
                          <a:schemeClr val="dk1"/>
                        </a:solidFill>
                        <a:latin typeface="Times New Roman"/>
                        <a:ea typeface="Times New Roman"/>
                        <a:cs typeface="Times New Roman"/>
                        <a:sym typeface="Times New Roman"/>
                      </a:endParaRPr>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75999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72000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7</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space(.0-0.1)</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23999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39999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00000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G(0.4-0.5)</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16000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48" name="Google Shape;148;p17"/>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4</a:t>
            </a:fld>
            <a:endParaRPr/>
          </a:p>
        </p:txBody>
      </p:sp>
      <p:sp>
        <p:nvSpPr>
          <p:cNvPr id="149" name="Google Shape;149;p17"/>
          <p:cNvSpPr txBox="1">
            <a:spLocks noGrp="1"/>
          </p:cNvSpPr>
          <p:nvPr>
            <p:ph type="title"/>
          </p:nvPr>
        </p:nvSpPr>
        <p:spPr>
          <a:xfrm>
            <a:off x="838200" y="285750"/>
            <a:ext cx="8001000" cy="5715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Compression with Huffman codes</a:t>
            </a:r>
            <a:endParaRPr/>
          </a:p>
        </p:txBody>
      </p:sp>
      <p:sp>
        <p:nvSpPr>
          <p:cNvPr id="150" name="Google Shape;150;p17"/>
          <p:cNvSpPr txBox="1">
            <a:spLocks noGrp="1"/>
          </p:cNvSpPr>
          <p:nvPr>
            <p:ph type="body" idx="1"/>
          </p:nvPr>
        </p:nvSpPr>
        <p:spPr>
          <a:xfrm>
            <a:off x="1066800" y="914400"/>
            <a:ext cx="7772400" cy="37479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encoded message is: 10110 10011 01101 000 1100 1110 1110 1100 000 11010 1000 11011 01111 1010 10111 1000 001 01100 11110 010 01110 10010 11111 1010 001 010.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Its length is 110 bits, or about 4.24 bits per character.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original ASCII representation required eight bits per character, totaling 208 bits.  </a:t>
            </a:r>
            <a:endParaRPr/>
          </a:p>
          <a:p>
            <a:pPr marL="457200" lvl="0" indent="-457200" algn="l" rtl="0">
              <a:lnSpc>
                <a:spcPct val="9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compression is almost 50%.</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3"/>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436" name="Google Shape;436;p53"/>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40</a:t>
            </a:fld>
            <a:endParaRPr/>
          </a:p>
        </p:txBody>
      </p:sp>
      <p:graphicFrame>
        <p:nvGraphicFramePr>
          <p:cNvPr id="437" name="Google Shape;437;p53"/>
          <p:cNvGraphicFramePr/>
          <p:nvPr/>
        </p:nvGraphicFramePr>
        <p:xfrm>
          <a:off x="228600" y="76200"/>
          <a:ext cx="3000000" cy="3000000"/>
        </p:xfrm>
        <a:graphic>
          <a:graphicData uri="http://schemas.openxmlformats.org/drawingml/2006/table">
            <a:tbl>
              <a:tblPr>
                <a:noFill/>
                <a:tableStyleId>{04E10713-8882-42D9-A49A-58824256ADDC}</a:tableStyleId>
              </a:tblPr>
              <a:tblGrid>
                <a:gridCol w="2593975">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12969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351075">
                  <a:extLst>
                    <a:ext uri="{9D8B030D-6E8A-4147-A177-3AD203B41FA5}">
                      <a16:colId xmlns:a16="http://schemas.microsoft.com/office/drawing/2014/main" val="20004"/>
                    </a:ext>
                  </a:extLst>
                </a:gridCol>
              </a:tblGrid>
              <a:tr h="342900">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…2/2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HIGH</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LOW</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RANGE</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 sz="1800" b="0" i="0" u="none">
                          <a:solidFill>
                            <a:schemeClr val="dk1"/>
                          </a:solidFill>
                          <a:latin typeface="Times New Roman"/>
                          <a:ea typeface="Times New Roman"/>
                          <a:cs typeface="Times New Roman"/>
                          <a:sym typeface="Times New Roman"/>
                        </a:rPr>
                        <a:t>Cumu. output</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1</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99999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60000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9325">
                <a:tc>
                  <a:txBody>
                    <a:bodyPr/>
                    <a:lstStyle/>
                    <a:p>
                      <a:pPr marL="0" marR="0" lvl="0" indent="0" algn="l" rtl="0">
                        <a:lnSpc>
                          <a:spcPct val="100000"/>
                        </a:lnSpc>
                        <a:spcBef>
                          <a:spcPts val="0"/>
                        </a:spcBef>
                        <a:spcAft>
                          <a:spcPts val="0"/>
                        </a:spcAft>
                        <a:buClr>
                          <a:schemeClr val="dk1"/>
                        </a:buClr>
                        <a:buSzPts val="1400"/>
                        <a:buFont typeface="Times New Roman"/>
                        <a:buNone/>
                      </a:pPr>
                      <a:r>
                        <a:rPr lang="en" sz="1400" b="0" i="0" u="none">
                          <a:solidFill>
                            <a:schemeClr val="dk1"/>
                          </a:solidFill>
                          <a:latin typeface="Times New Roman"/>
                          <a:ea typeface="Times New Roman"/>
                          <a:cs typeface="Times New Roman"/>
                          <a:sym typeface="Times New Roman"/>
                        </a:rPr>
                        <a:t>Encode A(0.1-0.2)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67999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64000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6</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T(0.9-1.0)</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76000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7</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99999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60000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E(0.3-0.4)</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75999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72000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7150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7</a:t>
                      </a:r>
                      <a:endParaRPr sz="1100"/>
                    </a:p>
                    <a:p>
                      <a:pPr marL="0" marR="0" lvl="0" indent="0" algn="l" rtl="0">
                        <a:spcBef>
                          <a:spcPts val="0"/>
                        </a:spcBef>
                        <a:spcAft>
                          <a:spcPts val="0"/>
                        </a:spcAft>
                        <a:buNone/>
                      </a:pPr>
                      <a:endParaRPr sz="1500" b="0" i="0" u="none">
                        <a:solidFill>
                          <a:schemeClr val="dk1"/>
                        </a:solidFill>
                        <a:latin typeface="Times New Roman"/>
                        <a:ea typeface="Times New Roman"/>
                        <a:cs typeface="Times New Roman"/>
                        <a:sym typeface="Times New Roman"/>
                      </a:endParaRPr>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Encode s(0.8-0.9)</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55999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52000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40000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5</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59999</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20000</a:t>
                      </a:r>
                      <a:endParaRPr sz="1100"/>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.257216775</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9325">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2</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.2572167752</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88150">
                <a:tc>
                  <a:txBody>
                    <a:bodyPr/>
                    <a:lstStyle/>
                    <a:p>
                      <a:pPr marL="0" marR="0" lvl="0" indent="0" algn="l" rtl="0">
                        <a:lnSpc>
                          <a:spcPct val="100000"/>
                        </a:lnSpc>
                        <a:spcBef>
                          <a:spcPts val="0"/>
                        </a:spcBef>
                        <a:spcAft>
                          <a:spcPts val="0"/>
                        </a:spcAft>
                        <a:buClr>
                          <a:schemeClr val="dk1"/>
                        </a:buClr>
                        <a:buSzPts val="1500"/>
                        <a:buFont typeface="Times New Roman"/>
                        <a:buNone/>
                      </a:pPr>
                      <a:r>
                        <a:rPr lang="en" sz="1500" b="0" i="0" u="none">
                          <a:solidFill>
                            <a:schemeClr val="dk1"/>
                          </a:solidFill>
                          <a:latin typeface="Times New Roman"/>
                          <a:ea typeface="Times New Roman"/>
                          <a:cs typeface="Times New Roman"/>
                          <a:sym typeface="Times New Roman"/>
                        </a:rPr>
                        <a:t>Shift out 0</a:t>
                      </a:r>
                      <a:endParaRPr sz="1100"/>
                    </a:p>
                  </a:txBody>
                  <a:tcPr marL="91450" marR="91450" marT="34300" marB="343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50" marR="9145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100"/>
                        <a:buFont typeface="Times New Roman"/>
                        <a:buNone/>
                      </a:pPr>
                      <a:r>
                        <a:rPr lang="en" sz="2100" b="0" i="0" u="none">
                          <a:solidFill>
                            <a:schemeClr val="dk1"/>
                          </a:solidFill>
                          <a:latin typeface="Times New Roman"/>
                          <a:ea typeface="Times New Roman"/>
                          <a:cs typeface="Times New Roman"/>
                          <a:sym typeface="Times New Roman"/>
                        </a:rPr>
                        <a:t>.25721677520</a:t>
                      </a:r>
                      <a:endParaRPr sz="1100"/>
                    </a:p>
                  </a:txBody>
                  <a:tcPr marL="91450" marR="91450" marT="34300" marB="343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56" name="Google Shape;156;p18"/>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5</a:t>
            </a:fld>
            <a:endParaRPr/>
          </a:p>
        </p:txBody>
      </p:sp>
      <p:sp>
        <p:nvSpPr>
          <p:cNvPr id="157" name="Google Shape;157;p18"/>
          <p:cNvSpPr txBox="1">
            <a:spLocks noGrp="1"/>
          </p:cNvSpPr>
          <p:nvPr>
            <p:ph type="title"/>
          </p:nvPr>
        </p:nvSpPr>
        <p:spPr>
          <a:xfrm>
            <a:off x="1066800" y="628650"/>
            <a:ext cx="77724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Basic principle used in  Huffman codes</a:t>
            </a:r>
            <a:endParaRPr/>
          </a:p>
        </p:txBody>
      </p:sp>
      <p:sp>
        <p:nvSpPr>
          <p:cNvPr id="158" name="Google Shape;158;p18"/>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rgbClr val="A50021"/>
              </a:buClr>
              <a:buSzPts val="2100"/>
              <a:buFont typeface="Noto Sans Symbols"/>
              <a:buChar char="■"/>
            </a:pPr>
            <a:r>
              <a:rPr lang="en" sz="2800" b="1" i="0" u="none">
                <a:solidFill>
                  <a:schemeClr val="dk1"/>
                </a:solidFill>
                <a:latin typeface="Times New Roman"/>
                <a:ea typeface="Times New Roman"/>
                <a:cs typeface="Times New Roman"/>
                <a:sym typeface="Times New Roman"/>
              </a:rPr>
              <a:t>Characters that appear more frequently are assigned shorter codes.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1" i="0" u="none">
                <a:solidFill>
                  <a:schemeClr val="dk1"/>
                </a:solidFill>
                <a:latin typeface="Times New Roman"/>
                <a:ea typeface="Times New Roman"/>
                <a:cs typeface="Times New Roman"/>
                <a:sym typeface="Times New Roman"/>
              </a:rPr>
              <a:t> </a:t>
            </a:r>
            <a:r>
              <a:rPr lang="en" sz="2800" b="1" i="0" u="none">
                <a:solidFill>
                  <a:srgbClr val="FF33CC"/>
                </a:solidFill>
                <a:latin typeface="Times New Roman"/>
                <a:ea typeface="Times New Roman"/>
                <a:cs typeface="Times New Roman"/>
                <a:sym typeface="Times New Roman"/>
              </a:rPr>
              <a:t>In order for a string to be uniquely decodable, there must be no ambiguity in the decoding. </a:t>
            </a:r>
            <a:r>
              <a:rPr lang="en" sz="2800" b="1" i="0" u="none">
                <a:solidFill>
                  <a:schemeClr val="dk1"/>
                </a:solidFill>
                <a:latin typeface="Times New Roman"/>
                <a:ea typeface="Times New Roman"/>
                <a:cs typeface="Times New Roman"/>
                <a:sym typeface="Times New Roman"/>
              </a:rPr>
              <a:t>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1" i="0" u="none">
                <a:solidFill>
                  <a:schemeClr val="dk1"/>
                </a:solidFill>
                <a:latin typeface="Times New Roman"/>
                <a:ea typeface="Times New Roman"/>
                <a:cs typeface="Times New Roman"/>
                <a:sym typeface="Times New Roman"/>
              </a:rPr>
              <a:t>Thus, the code for one character must never be the start of a code for another.  </a:t>
            </a:r>
            <a:endParaRPr/>
          </a:p>
          <a:p>
            <a:pPr marL="457200" lvl="0" indent="-457200" algn="l" rtl="0">
              <a:lnSpc>
                <a:spcPct val="90000"/>
              </a:lnSpc>
              <a:spcBef>
                <a:spcPts val="560"/>
              </a:spcBef>
              <a:spcAft>
                <a:spcPts val="0"/>
              </a:spcAft>
              <a:buClr>
                <a:srgbClr val="A50021"/>
              </a:buClr>
              <a:buSzPts val="2100"/>
              <a:buFont typeface="Noto Sans Symbols"/>
              <a:buChar char="■"/>
            </a:pPr>
            <a:r>
              <a:rPr lang="en" sz="2800" b="1" i="0" u="none">
                <a:solidFill>
                  <a:srgbClr val="FF33CC"/>
                </a:solidFill>
                <a:latin typeface="Times New Roman"/>
                <a:ea typeface="Times New Roman"/>
                <a:cs typeface="Times New Roman"/>
                <a:sym typeface="Times New Roman"/>
              </a:rPr>
              <a:t>For instance, assigning "000" to the space character meant that no other code could begin with "000".</a:t>
            </a:r>
            <a:endParaRPr/>
          </a:p>
          <a:p>
            <a:pPr marL="457200" lvl="0" indent="-323850" algn="l" rtl="0">
              <a:spcBef>
                <a:spcPts val="560"/>
              </a:spcBef>
              <a:spcAft>
                <a:spcPts val="0"/>
              </a:spcAft>
              <a:buSzPts val="2100"/>
              <a:buNone/>
            </a:pPr>
            <a:endParaRPr sz="2800" b="1" i="0" u="none">
              <a:solidFill>
                <a:srgbClr val="FF33C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64" name="Google Shape;164;p19"/>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6</a:t>
            </a:fld>
            <a:endParaRPr/>
          </a:p>
        </p:txBody>
      </p:sp>
      <p:sp>
        <p:nvSpPr>
          <p:cNvPr id="165" name="Google Shape;165;p19"/>
          <p:cNvSpPr txBox="1">
            <a:spLocks noGrp="1"/>
          </p:cNvSpPr>
          <p:nvPr>
            <p:ph type="title"/>
          </p:nvPr>
        </p:nvSpPr>
        <p:spPr>
          <a:xfrm>
            <a:off x="1143000" y="285750"/>
            <a:ext cx="8001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Construction of Huffman codes</a:t>
            </a:r>
            <a:endParaRPr/>
          </a:p>
        </p:txBody>
      </p:sp>
      <p:sp>
        <p:nvSpPr>
          <p:cNvPr id="166" name="Google Shape;166;p19"/>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 The letters with the two smallest frequencies are located, combined as leaves at a node, and then that node is treated as if it were a letter having the combined frequencies of its two leaves.  </a:t>
            </a:r>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process is repeated until all letters have been put into the tree</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72" name="Google Shape;172;p20"/>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7</a:t>
            </a:fld>
            <a:endParaRPr/>
          </a:p>
        </p:txBody>
      </p:sp>
      <p:sp>
        <p:nvSpPr>
          <p:cNvPr id="173" name="Google Shape;173;p20"/>
          <p:cNvSpPr txBox="1">
            <a:spLocks noGrp="1"/>
          </p:cNvSpPr>
          <p:nvPr>
            <p:ph type="title"/>
          </p:nvPr>
        </p:nvSpPr>
        <p:spPr>
          <a:xfrm>
            <a:off x="838200" y="40005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Huffman code construction algorithm</a:t>
            </a:r>
            <a:endParaRPr/>
          </a:p>
        </p:txBody>
      </p:sp>
      <p:sp>
        <p:nvSpPr>
          <p:cNvPr id="174" name="Google Shape;174;p20"/>
          <p:cNvSpPr txBox="1">
            <a:spLocks noGrp="1"/>
          </p:cNvSpPr>
          <p:nvPr>
            <p:ph type="body" idx="1"/>
          </p:nvPr>
        </p:nvSpPr>
        <p:spPr>
          <a:xfrm>
            <a:off x="1066800" y="1576388"/>
            <a:ext cx="7772400" cy="3086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The algorithm requires one to find the smallest frequency in a potentially long list for each step.</a:t>
            </a:r>
            <a:endParaRPr/>
          </a:p>
          <a:p>
            <a:pPr marL="457200" lvl="0" indent="-304800" algn="l" rtl="0">
              <a:lnSpc>
                <a:spcPct val="100000"/>
              </a:lnSpc>
              <a:spcBef>
                <a:spcPts val="640"/>
              </a:spcBef>
              <a:spcAft>
                <a:spcPts val="0"/>
              </a:spcAft>
              <a:buClr>
                <a:srgbClr val="A50021"/>
              </a:buClr>
              <a:buSzPts val="2400"/>
              <a:buFont typeface="Noto Sans Symbols"/>
              <a:buNone/>
            </a:pPr>
            <a:endParaRPr sz="3200" b="0" i="0" u="none">
              <a:solidFill>
                <a:schemeClr val="dk1"/>
              </a:solidFill>
              <a:latin typeface="Times New Roman"/>
              <a:ea typeface="Times New Roman"/>
              <a:cs typeface="Times New Roman"/>
              <a:sym typeface="Times New Roman"/>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Add the two smallest end  and  insert each combined frequency back into the list.  </a:t>
            </a:r>
            <a:endParaRPr/>
          </a:p>
          <a:p>
            <a:pPr marL="457200" lvl="0" indent="-304800" algn="l" rtl="0">
              <a:lnSpc>
                <a:spcPct val="100000"/>
              </a:lnSpc>
              <a:spcBef>
                <a:spcPts val="640"/>
              </a:spcBef>
              <a:spcAft>
                <a:spcPts val="0"/>
              </a:spcAft>
              <a:buClr>
                <a:srgbClr val="A50021"/>
              </a:buClr>
              <a:buSzPts val="2400"/>
              <a:buFont typeface="Noto Sans Symbols"/>
              <a:buNone/>
            </a:pPr>
            <a:endParaRPr sz="3200" b="0" i="0" u="none">
              <a:solidFill>
                <a:schemeClr val="dk1"/>
              </a:solidFill>
              <a:latin typeface="Times New Roman"/>
              <a:ea typeface="Times New Roman"/>
              <a:cs typeface="Times New Roman"/>
              <a:sym typeface="Times New Roman"/>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80" name="Google Shape;180;p21"/>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8</a:t>
            </a:fld>
            <a:endParaRPr/>
          </a:p>
        </p:txBody>
      </p:sp>
      <p:sp>
        <p:nvSpPr>
          <p:cNvPr id="181" name="Google Shape;181;p21"/>
          <p:cNvSpPr txBox="1">
            <a:spLocks noGrp="1"/>
          </p:cNvSpPr>
          <p:nvPr>
            <p:ph type="title"/>
          </p:nvPr>
        </p:nvSpPr>
        <p:spPr>
          <a:xfrm>
            <a:off x="838200" y="0"/>
            <a:ext cx="80010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3600" b="0" i="0" u="none">
                <a:solidFill>
                  <a:schemeClr val="dk2"/>
                </a:solidFill>
                <a:latin typeface="Times New Roman"/>
                <a:ea typeface="Times New Roman"/>
                <a:cs typeface="Times New Roman"/>
                <a:sym typeface="Times New Roman"/>
              </a:rPr>
              <a:t>Huffman code- Algorithm Example</a:t>
            </a:r>
            <a:endParaRPr sz="3600"/>
          </a:p>
        </p:txBody>
      </p:sp>
      <p:sp>
        <p:nvSpPr>
          <p:cNvPr id="182" name="Google Shape;182;p21"/>
          <p:cNvSpPr txBox="1">
            <a:spLocks noGrp="1"/>
          </p:cNvSpPr>
          <p:nvPr>
            <p:ph type="body" idx="1"/>
          </p:nvPr>
        </p:nvSpPr>
        <p:spPr>
          <a:xfrm>
            <a:off x="1066800" y="1085850"/>
            <a:ext cx="7772400" cy="35766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 To encode the letters </a:t>
            </a:r>
            <a:r>
              <a:rPr lang="en" sz="3200" b="0" i="1" u="none">
                <a:solidFill>
                  <a:schemeClr val="dk1"/>
                </a:solidFill>
                <a:latin typeface="Times New Roman"/>
                <a:ea typeface="Times New Roman"/>
                <a:cs typeface="Times New Roman"/>
                <a:sym typeface="Times New Roman"/>
              </a:rPr>
              <a:t>A (0.12), E (0.42), I (0.09), O (0.30), U (0.07)</a:t>
            </a:r>
            <a:r>
              <a:rPr lang="en" sz="3200" b="0" i="0" u="none">
                <a:solidFill>
                  <a:schemeClr val="dk1"/>
                </a:solidFill>
                <a:latin typeface="Times New Roman"/>
                <a:ea typeface="Times New Roman"/>
                <a:cs typeface="Times New Roman"/>
                <a:sym typeface="Times New Roman"/>
              </a:rPr>
              <a:t>, listed with their respective probabilities.</a:t>
            </a:r>
            <a:endParaRPr/>
          </a:p>
          <a:p>
            <a:pPr marL="457200" lvl="0" indent="-457200" algn="l" rtl="0">
              <a:lnSpc>
                <a:spcPct val="100000"/>
              </a:lnSpc>
              <a:spcBef>
                <a:spcPts val="640"/>
              </a:spcBef>
              <a:spcAft>
                <a:spcPts val="0"/>
              </a:spcAft>
              <a:buSzPts val="2400"/>
              <a:buNone/>
            </a:pPr>
            <a:r>
              <a:rPr lang="en" sz="3200" b="0" i="0" u="none">
                <a:solidFill>
                  <a:schemeClr val="dk1"/>
                </a:solidFill>
                <a:latin typeface="Times New Roman"/>
                <a:ea typeface="Times New Roman"/>
                <a:cs typeface="Times New Roman"/>
                <a:sym typeface="Times New Roman"/>
              </a:rPr>
              <a:t> </a:t>
            </a:r>
            <a:endParaRPr/>
          </a:p>
          <a:p>
            <a:pPr marL="457200" lvl="0" indent="-457200" algn="l" rtl="0">
              <a:lnSpc>
                <a:spcPct val="100000"/>
              </a:lnSpc>
              <a:spcBef>
                <a:spcPts val="640"/>
              </a:spcBef>
              <a:spcAft>
                <a:spcPts val="0"/>
              </a:spcAft>
              <a:buClr>
                <a:srgbClr val="A50021"/>
              </a:buClr>
              <a:buSzPts val="2400"/>
              <a:buFont typeface="Noto Sans Symbols"/>
              <a:buChar char="■"/>
            </a:pPr>
            <a:r>
              <a:rPr lang="en" sz="3200" b="0" i="0" u="none">
                <a:solidFill>
                  <a:schemeClr val="dk1"/>
                </a:solidFill>
                <a:latin typeface="Times New Roman"/>
                <a:ea typeface="Times New Roman"/>
                <a:cs typeface="Times New Roman"/>
                <a:sym typeface="Times New Roman"/>
              </a:rPr>
              <a:t>Go through the following steps: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p:nvPr/>
        </p:nvSpPr>
        <p:spPr>
          <a:xfrm>
            <a:off x="1066800" y="4810125"/>
            <a:ext cx="1905000" cy="342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1400"/>
              <a:buFont typeface="Times New Roman"/>
              <a:buNone/>
            </a:pPr>
            <a:r>
              <a:rPr lang="en" sz="1400" b="0" i="0" u="none">
                <a:solidFill>
                  <a:schemeClr val="dk2"/>
                </a:solidFill>
                <a:latin typeface="Times New Roman"/>
                <a:ea typeface="Times New Roman"/>
                <a:cs typeface="Times New Roman"/>
                <a:sym typeface="Times New Roman"/>
              </a:rPr>
              <a:t>*</a:t>
            </a:r>
            <a:endParaRPr/>
          </a:p>
        </p:txBody>
      </p:sp>
      <p:sp>
        <p:nvSpPr>
          <p:cNvPr id="188" name="Google Shape;188;p22"/>
          <p:cNvSpPr txBox="1"/>
          <p:nvPr/>
        </p:nvSpPr>
        <p:spPr>
          <a:xfrm>
            <a:off x="8229600" y="4810125"/>
            <a:ext cx="914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2"/>
              </a:buClr>
              <a:buSzPts val="2400"/>
              <a:buFont typeface="Times New Roman"/>
              <a:buNone/>
            </a:pPr>
            <a:fld id="{00000000-1234-1234-1234-123412341234}" type="slidenum">
              <a:rPr lang="en" sz="2400" b="0" i="0" u="none">
                <a:solidFill>
                  <a:schemeClr val="dk2"/>
                </a:solidFill>
                <a:latin typeface="Times New Roman"/>
                <a:ea typeface="Times New Roman"/>
                <a:cs typeface="Times New Roman"/>
                <a:sym typeface="Times New Roman"/>
              </a:rPr>
              <a:t>9</a:t>
            </a:fld>
            <a:endParaRPr/>
          </a:p>
        </p:txBody>
      </p:sp>
      <p:sp>
        <p:nvSpPr>
          <p:cNvPr id="189" name="Google Shape;189;p22"/>
          <p:cNvSpPr txBox="1">
            <a:spLocks noGrp="1"/>
          </p:cNvSpPr>
          <p:nvPr>
            <p:ph type="title"/>
          </p:nvPr>
        </p:nvSpPr>
        <p:spPr>
          <a:xfrm>
            <a:off x="838200" y="285750"/>
            <a:ext cx="8001000" cy="514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imes New Roman"/>
              <a:buNone/>
            </a:pPr>
            <a:r>
              <a:rPr lang="en" sz="4400" b="0" i="0" u="none">
                <a:solidFill>
                  <a:schemeClr val="dk2"/>
                </a:solidFill>
                <a:latin typeface="Times New Roman"/>
                <a:ea typeface="Times New Roman"/>
                <a:cs typeface="Times New Roman"/>
                <a:sym typeface="Times New Roman"/>
              </a:rPr>
              <a:t>Huffman code- Algorithm</a:t>
            </a:r>
            <a:endParaRPr/>
          </a:p>
        </p:txBody>
      </p:sp>
      <p:sp>
        <p:nvSpPr>
          <p:cNvPr id="190" name="Google Shape;190;p22"/>
          <p:cNvSpPr txBox="1">
            <a:spLocks noGrp="1"/>
          </p:cNvSpPr>
          <p:nvPr>
            <p:ph type="body" idx="1"/>
          </p:nvPr>
        </p:nvSpPr>
        <p:spPr>
          <a:xfrm>
            <a:off x="1066800" y="800100"/>
            <a:ext cx="7772400" cy="38622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rgbClr val="A50021"/>
              </a:buClr>
              <a:buSzPts val="2400"/>
              <a:buFont typeface="Noto Sans Symbols"/>
              <a:buAutoNum type="arabicPeriod"/>
            </a:pPr>
            <a:r>
              <a:rPr lang="en" sz="3200" b="0" i="0" u="none">
                <a:solidFill>
                  <a:schemeClr val="dk1"/>
                </a:solidFill>
                <a:latin typeface="Times New Roman"/>
                <a:ea typeface="Times New Roman"/>
                <a:cs typeface="Times New Roman"/>
                <a:sym typeface="Times New Roman"/>
              </a:rPr>
              <a:t>Consider each of the letters as a symbol with its respective probability. </a:t>
            </a:r>
            <a:endParaRPr/>
          </a:p>
          <a:p>
            <a:pPr marL="533400" lvl="0" indent="-533400" algn="l" rtl="0">
              <a:lnSpc>
                <a:spcPct val="100000"/>
              </a:lnSpc>
              <a:spcBef>
                <a:spcPts val="640"/>
              </a:spcBef>
              <a:spcAft>
                <a:spcPts val="0"/>
              </a:spcAft>
              <a:buClr>
                <a:srgbClr val="A50021"/>
              </a:buClr>
              <a:buSzPts val="2400"/>
              <a:buFont typeface="Noto Sans Symbols"/>
              <a:buAutoNum type="arabicPeriod"/>
            </a:pPr>
            <a:r>
              <a:rPr lang="en" sz="3200" b="0" i="0" u="none">
                <a:solidFill>
                  <a:schemeClr val="dk1"/>
                </a:solidFill>
                <a:latin typeface="Times New Roman"/>
                <a:ea typeface="Times New Roman"/>
                <a:cs typeface="Times New Roman"/>
                <a:sym typeface="Times New Roman"/>
              </a:rPr>
              <a:t>Find the two symbols with the smallest probability and combine them into a new symbol with both letters by adding the probabilities. </a:t>
            </a:r>
            <a:br>
              <a:rPr lang="en" sz="3200" b="0" i="0" u="none">
                <a:solidFill>
                  <a:schemeClr val="dk1"/>
                </a:solidFill>
                <a:latin typeface="Times New Roman"/>
                <a:ea typeface="Times New Roman"/>
                <a:cs typeface="Times New Roman"/>
                <a:sym typeface="Times New Roman"/>
              </a:rPr>
            </a:br>
            <a:endParaRPr/>
          </a:p>
          <a:p>
            <a:pPr marL="533400" lvl="0" indent="-533400" algn="l" rtl="0">
              <a:lnSpc>
                <a:spcPct val="100000"/>
              </a:lnSpc>
              <a:spcBef>
                <a:spcPts val="640"/>
              </a:spcBef>
              <a:spcAft>
                <a:spcPts val="0"/>
              </a:spcAft>
              <a:buClr>
                <a:srgbClr val="A50021"/>
              </a:buClr>
              <a:buSzPts val="2400"/>
              <a:buFont typeface="Noto Sans Symbols"/>
              <a:buAutoNum type="arabicPeriod"/>
            </a:pPr>
            <a:r>
              <a:rPr lang="en" sz="3200" b="0" i="0" u="none">
                <a:solidFill>
                  <a:schemeClr val="dk1"/>
                </a:solidFill>
                <a:latin typeface="Times New Roman"/>
                <a:ea typeface="Times New Roman"/>
                <a:cs typeface="Times New Roman"/>
                <a:sym typeface="Times New Roman"/>
              </a:rPr>
              <a:t>Repeat step 2 until there is only one symbol left with a probability of 1. </a:t>
            </a:r>
            <a:endParaRPr/>
          </a:p>
          <a:p>
            <a:pPr marL="457200" lvl="0" indent="-304800" algn="l" rtl="0">
              <a:spcBef>
                <a:spcPts val="640"/>
              </a:spcBef>
              <a:spcAft>
                <a:spcPts val="0"/>
              </a:spcAft>
              <a:buSzPts val="2400"/>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40</Slides>
  <Notes>40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Simple Light</vt:lpstr>
      <vt:lpstr>Huffman codes for compressing messages</vt:lpstr>
      <vt:lpstr>to encode the message:  "(C) 2002 Directionsmag.com".   </vt:lpstr>
      <vt:lpstr>Huffman tree for the message: "(C) 2002 Directionsmag.com".   </vt:lpstr>
      <vt:lpstr>Compression with Huffman codes</vt:lpstr>
      <vt:lpstr>Basic principle used in  Huffman codes</vt:lpstr>
      <vt:lpstr>Construction of Huffman codes</vt:lpstr>
      <vt:lpstr>Huffman code construction algorithm</vt:lpstr>
      <vt:lpstr>Huffman code- Algorithm Example</vt:lpstr>
      <vt:lpstr>Huffman code- Algorithm</vt:lpstr>
      <vt:lpstr>Huffman code- Algorithm</vt:lpstr>
      <vt:lpstr>Huffmantree for A (0.12), E (0.42), I (0.09), O (0.30), U (0.07), </vt:lpstr>
      <vt:lpstr>Huffman Codes for letters and strings</vt:lpstr>
      <vt:lpstr>Exercises</vt:lpstr>
      <vt:lpstr>Exercises..</vt:lpstr>
      <vt:lpstr>Arithmetic Coding</vt:lpstr>
      <vt:lpstr>Arithmetic coding…</vt:lpstr>
      <vt:lpstr>Arithmetic code for the message: "BILL GATES”</vt:lpstr>
      <vt:lpstr>Arithmetic code for the message: "BILL GATES”…..</vt:lpstr>
      <vt:lpstr>Probabilities of symbols in "BILL GATES”</vt:lpstr>
      <vt:lpstr>How does it work?</vt:lpstr>
      <vt:lpstr>How does it work?….2/3..</vt:lpstr>
      <vt:lpstr>How does it work?….3/3..</vt:lpstr>
      <vt:lpstr>Algorithm </vt:lpstr>
      <vt:lpstr>Arithmetic code for “BILL GATES”</vt:lpstr>
      <vt:lpstr>Decoding Arithmetic code</vt:lpstr>
      <vt:lpstr>Decoding Arithmetic code..2/3</vt:lpstr>
      <vt:lpstr>Decoding Arithmetic code…3/3</vt:lpstr>
      <vt:lpstr>Algorithm for decoding the incoming number</vt:lpstr>
      <vt:lpstr>Decoding process for  "BILL GATES"  </vt:lpstr>
      <vt:lpstr>Decoding/ encoding…  </vt:lpstr>
      <vt:lpstr>Practical Matters </vt:lpstr>
      <vt:lpstr>Practical matters…</vt:lpstr>
      <vt:lpstr>Practical implementation</vt:lpstr>
      <vt:lpstr>Practical implementation…2/</vt:lpstr>
      <vt:lpstr>Practical implementation…3/</vt:lpstr>
      <vt:lpstr>Practical implementation …4/</vt:lpstr>
      <vt:lpstr>Practical implementation…5/</vt:lpstr>
      <vt:lpstr>Practical imlementation….6/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codes for compressing messages</dc:title>
  <cp:lastModifiedBy>Unknown User</cp:lastModifiedBy>
  <cp:revision>1</cp:revision>
  <dcterms:modified xsi:type="dcterms:W3CDTF">2020-04-25T07:08:50Z</dcterms:modified>
</cp:coreProperties>
</file>