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3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318634"/>
            <a:ext cx="8374549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0499" y="926427"/>
            <a:ext cx="6463000" cy="617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4875" y="1781599"/>
            <a:ext cx="4320540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7814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7905" y="0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1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Retail</a:t>
            </a:r>
            <a:r>
              <a:rPr spc="-40" dirty="0"/>
              <a:t> </a:t>
            </a:r>
            <a:r>
              <a:rPr spc="-30" dirty="0"/>
              <a:t>Banking</a:t>
            </a:r>
            <a:r>
              <a:rPr spc="-4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96126" y="2966186"/>
            <a:ext cx="3443073" cy="1338187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715"/>
              </a:spcBef>
              <a:buFont typeface="Microsoft Sans Serif"/>
              <a:buChar char="●"/>
              <a:tabLst>
                <a:tab pos="368300" algn="l"/>
                <a:tab pos="369570" algn="l"/>
              </a:tabLst>
            </a:pPr>
            <a:r>
              <a:rPr lang="en-IN" sz="1650" spc="-20" dirty="0">
                <a:solidFill>
                  <a:srgbClr val="FFFFFF"/>
                </a:solidFill>
                <a:latin typeface="Roboto"/>
                <a:cs typeface="Roboto"/>
              </a:rPr>
              <a:t>Kapil Gupta </a:t>
            </a:r>
            <a:r>
              <a:rPr lang="en-IN" sz="1650" spc="5" dirty="0">
                <a:solidFill>
                  <a:srgbClr val="FFFFFF"/>
                </a:solidFill>
                <a:latin typeface="Roboto"/>
                <a:cs typeface="Roboto"/>
              </a:rPr>
              <a:t>(2130972)</a:t>
            </a:r>
            <a:endParaRPr lang="en-IN" sz="1650" dirty="0">
              <a:latin typeface="Roboto"/>
              <a:cs typeface="Roboto"/>
            </a:endParaRPr>
          </a:p>
          <a:p>
            <a:pPr marL="368935" indent="-356870">
              <a:lnSpc>
                <a:spcPct val="100000"/>
              </a:lnSpc>
              <a:spcBef>
                <a:spcPts val="615"/>
              </a:spcBef>
              <a:buFont typeface="Microsoft Sans Serif"/>
              <a:buChar char="●"/>
              <a:tabLst>
                <a:tab pos="368300" algn="l"/>
                <a:tab pos="369570" algn="l"/>
              </a:tabLst>
            </a:pPr>
            <a:r>
              <a:rPr lang="en-IN" sz="1650" spc="-10" dirty="0" err="1">
                <a:solidFill>
                  <a:srgbClr val="FFFFFF"/>
                </a:solidFill>
                <a:latin typeface="Roboto"/>
                <a:cs typeface="Roboto"/>
              </a:rPr>
              <a:t>Purushottam</a:t>
            </a:r>
            <a:r>
              <a:rPr lang="en-IN" sz="165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IN" sz="1650" spc="-10" dirty="0">
                <a:solidFill>
                  <a:srgbClr val="FFFFFF"/>
                </a:solidFill>
                <a:latin typeface="Roboto"/>
                <a:cs typeface="Roboto"/>
              </a:rPr>
              <a:t>Kumar</a:t>
            </a:r>
            <a:r>
              <a:rPr lang="en-IN" sz="165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IN" sz="1650" spc="5" dirty="0">
                <a:solidFill>
                  <a:srgbClr val="FFFFFF"/>
                </a:solidFill>
                <a:latin typeface="Roboto"/>
                <a:cs typeface="Roboto"/>
              </a:rPr>
              <a:t>(2144501)</a:t>
            </a:r>
          </a:p>
          <a:p>
            <a:pPr marL="368935" indent="-356870">
              <a:lnSpc>
                <a:spcPct val="100000"/>
              </a:lnSpc>
              <a:spcBef>
                <a:spcPts val="620"/>
              </a:spcBef>
              <a:buFont typeface="Microsoft Sans Serif"/>
              <a:buChar char="●"/>
              <a:tabLst>
                <a:tab pos="368300" algn="l"/>
                <a:tab pos="369570" algn="l"/>
              </a:tabLst>
            </a:pPr>
            <a:r>
              <a:rPr lang="en-IN" sz="1650" spc="-10" dirty="0" err="1">
                <a:solidFill>
                  <a:srgbClr val="FFFFFF"/>
                </a:solidFill>
                <a:latin typeface="Roboto"/>
                <a:cs typeface="Roboto"/>
              </a:rPr>
              <a:t>Chinnaiah</a:t>
            </a:r>
            <a:r>
              <a:rPr lang="en-IN" sz="1650" spc="-10" dirty="0">
                <a:solidFill>
                  <a:srgbClr val="FFFFFF"/>
                </a:solidFill>
                <a:latin typeface="Roboto"/>
                <a:cs typeface="Roboto"/>
              </a:rPr>
              <a:t> Nagarajan</a:t>
            </a:r>
            <a:r>
              <a:rPr lang="en-IN" sz="1650" spc="5" dirty="0">
                <a:solidFill>
                  <a:srgbClr val="FFFFFF"/>
                </a:solidFill>
                <a:latin typeface="Roboto"/>
                <a:cs typeface="Roboto"/>
              </a:rPr>
              <a:t>(2143540)</a:t>
            </a:r>
          </a:p>
          <a:p>
            <a:pPr marL="368935" indent="-356870">
              <a:lnSpc>
                <a:spcPct val="100000"/>
              </a:lnSpc>
              <a:spcBef>
                <a:spcPts val="615"/>
              </a:spcBef>
              <a:buFont typeface="Microsoft Sans Serif"/>
              <a:buChar char="●"/>
              <a:tabLst>
                <a:tab pos="368300" algn="l"/>
                <a:tab pos="369570" algn="l"/>
              </a:tabLst>
            </a:pPr>
            <a:r>
              <a:rPr lang="en-IN" sz="1650" spc="-10" dirty="0" err="1">
                <a:solidFill>
                  <a:srgbClr val="FFFFFF"/>
                </a:solidFill>
                <a:latin typeface="Roboto"/>
                <a:cs typeface="Roboto"/>
              </a:rPr>
              <a:t>Shivam</a:t>
            </a:r>
            <a:r>
              <a:rPr lang="en-IN" sz="1650" spc="-10" dirty="0">
                <a:solidFill>
                  <a:srgbClr val="FFFFFF"/>
                </a:solidFill>
                <a:latin typeface="Roboto"/>
                <a:cs typeface="Roboto"/>
              </a:rPr>
              <a:t> Tripathi</a:t>
            </a:r>
            <a:r>
              <a:rPr lang="en-IN" sz="165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IN" sz="1650" spc="5" dirty="0">
                <a:solidFill>
                  <a:srgbClr val="FFFFFF"/>
                </a:solidFill>
                <a:latin typeface="Roboto"/>
                <a:cs typeface="Roboto"/>
              </a:rPr>
              <a:t>(2143326)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MFP</a:t>
            </a:r>
            <a:r>
              <a:rPr spc="5" dirty="0"/>
              <a:t>E</a:t>
            </a:r>
            <a:r>
              <a:rPr spc="-5" dirty="0"/>
              <a:t> </a:t>
            </a:r>
            <a:r>
              <a:rPr spc="-15" dirty="0"/>
              <a:t>(PO</a:t>
            </a:r>
            <a:r>
              <a:rPr spc="-10" dirty="0"/>
              <a:t>D</a:t>
            </a:r>
            <a:r>
              <a:rPr spc="-385" dirty="0"/>
              <a:t>-</a:t>
            </a:r>
            <a:r>
              <a:rPr spc="-10" dirty="0"/>
              <a:t> </a:t>
            </a:r>
            <a:r>
              <a:rPr lang="en-US" spc="5" dirty="0"/>
              <a:t>6</a:t>
            </a:r>
            <a:r>
              <a:rPr spc="5" dirty="0"/>
              <a:t>)</a:t>
            </a:r>
            <a:r>
              <a:rPr spc="-10" dirty="0"/>
              <a:t> </a:t>
            </a:r>
            <a:r>
              <a:rPr lang="en-US" spc="-10" dirty="0"/>
              <a:t>GN22CDEJFS008</a:t>
            </a:r>
            <a:endParaRPr spc="-10" dirty="0"/>
          </a:p>
          <a:p>
            <a:pPr>
              <a:lnSpc>
                <a:spcPct val="100000"/>
              </a:lnSpc>
            </a:pPr>
            <a:endParaRPr lang="en-IN" sz="3150" dirty="0"/>
          </a:p>
          <a:p>
            <a:pPr marL="2822575">
              <a:lnSpc>
                <a:spcPct val="100000"/>
              </a:lnSpc>
              <a:spcBef>
                <a:spcPts val="5"/>
              </a:spcBef>
            </a:pPr>
            <a:r>
              <a:rPr sz="1650" b="1" spc="10" dirty="0">
                <a:latin typeface="Roboto"/>
                <a:cs typeface="Roboto"/>
              </a:rPr>
              <a:t>Team</a:t>
            </a:r>
            <a:r>
              <a:rPr sz="1650" b="1" spc="-60" dirty="0">
                <a:latin typeface="Roboto"/>
                <a:cs typeface="Roboto"/>
              </a:rPr>
              <a:t> </a:t>
            </a:r>
            <a:r>
              <a:rPr sz="1650" b="1" spc="15" dirty="0">
                <a:latin typeface="Roboto"/>
                <a:cs typeface="Roboto"/>
              </a:rPr>
              <a:t>Members</a:t>
            </a:r>
            <a:endParaRPr sz="1650" dirty="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050" y="2853231"/>
            <a:ext cx="88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Mentor</a:t>
            </a:r>
            <a:r>
              <a:rPr sz="1800" b="1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3722" y="2853231"/>
            <a:ext cx="197415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35" dirty="0">
                <a:solidFill>
                  <a:srgbClr val="FFFFFF"/>
                </a:solidFill>
                <a:latin typeface="Roboto"/>
                <a:cs typeface="Roboto"/>
              </a:rPr>
              <a:t>Sush</a:t>
            </a:r>
            <a:r>
              <a:rPr lang="en-US" spc="-35" dirty="0">
                <a:solidFill>
                  <a:srgbClr val="FFFFFF"/>
                </a:solidFill>
                <a:latin typeface="Roboto"/>
                <a:cs typeface="Roboto"/>
              </a:rPr>
              <a:t>a Raghunath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050" y="3401871"/>
            <a:ext cx="879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FFFFFF"/>
                </a:solidFill>
                <a:latin typeface="Roboto"/>
                <a:cs typeface="Roboto"/>
              </a:rPr>
              <a:t>Trainer</a:t>
            </a:r>
            <a:r>
              <a:rPr sz="1800" b="1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67694" y="3401871"/>
            <a:ext cx="24995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 dirty="0">
                <a:solidFill>
                  <a:srgbClr val="FFFFFF"/>
                </a:solidFill>
                <a:latin typeface="Roboto"/>
                <a:cs typeface="Roboto"/>
              </a:rPr>
              <a:t>Krishna Kumar Maddela</a:t>
            </a:r>
            <a:endParaRPr lang="en-US" sz="1800" dirty="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4050" y="3950511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Coach</a:t>
            </a:r>
            <a:r>
              <a:rPr sz="1800" b="1" spc="3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7694" y="3950511"/>
            <a:ext cx="28043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 err="1">
                <a:solidFill>
                  <a:srgbClr val="FFFFFF"/>
                </a:solidFill>
                <a:latin typeface="Roboto"/>
                <a:cs typeface="Roboto"/>
              </a:rPr>
              <a:t>Akilandeswari</a:t>
            </a:r>
            <a:r>
              <a:rPr lang="en-US" spc="-20" dirty="0">
                <a:solidFill>
                  <a:srgbClr val="FFFFFF"/>
                </a:solidFill>
                <a:latin typeface="Roboto"/>
                <a:cs typeface="Roboto"/>
              </a:rPr>
              <a:t>  Subramani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525" y="792425"/>
            <a:ext cx="793450" cy="793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70200"/>
            <a:ext cx="8839199" cy="3369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6750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2A3890"/>
                </a:solidFill>
              </a:rPr>
              <a:t>Authorization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Sample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request</a:t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35572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2A3890"/>
                </a:solidFill>
              </a:rPr>
              <a:t>Customer</a:t>
            </a:r>
            <a:r>
              <a:rPr sz="2700" spc="-4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391124" y="1160660"/>
            <a:ext cx="8249920" cy="282575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15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15" dirty="0">
                <a:latin typeface="Roboto"/>
                <a:cs typeface="Roboto"/>
              </a:rPr>
              <a:t>Customer</a:t>
            </a:r>
            <a:r>
              <a:rPr sz="1750" spc="-10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microservice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will</a:t>
            </a:r>
            <a:r>
              <a:rPr sz="1750" spc="-5" dirty="0">
                <a:latin typeface="Roboto"/>
                <a:cs typeface="Roboto"/>
              </a:rPr>
              <a:t> performs</a:t>
            </a:r>
            <a:r>
              <a:rPr sz="1750" spc="20" dirty="0">
                <a:latin typeface="Roboto"/>
                <a:cs typeface="Roboto"/>
              </a:rPr>
              <a:t> </a:t>
            </a:r>
            <a:r>
              <a:rPr sz="1750" b="1" spc="-5" dirty="0">
                <a:latin typeface="Roboto"/>
                <a:cs typeface="Roboto"/>
              </a:rPr>
              <a:t>operations like </a:t>
            </a:r>
            <a:r>
              <a:rPr sz="1750" spc="-20" dirty="0">
                <a:latin typeface="Roboto"/>
                <a:cs typeface="Roboto"/>
              </a:rPr>
              <a:t>:</a:t>
            </a:r>
            <a:endParaRPr sz="175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sz="1750" spc="-15" dirty="0">
                <a:latin typeface="Roboto"/>
                <a:cs typeface="Roboto"/>
              </a:rPr>
              <a:t>Creation </a:t>
            </a:r>
            <a:r>
              <a:rPr sz="1750" spc="-20" dirty="0">
                <a:latin typeface="Roboto"/>
                <a:cs typeface="Roboto"/>
              </a:rPr>
              <a:t>and</a:t>
            </a:r>
            <a:r>
              <a:rPr sz="1750" spc="-10" dirty="0">
                <a:latin typeface="Roboto"/>
                <a:cs typeface="Roboto"/>
              </a:rPr>
              <a:t> </a:t>
            </a:r>
            <a:r>
              <a:rPr sz="1750" spc="-25" dirty="0">
                <a:latin typeface="Roboto"/>
                <a:cs typeface="Roboto"/>
              </a:rPr>
              <a:t>Updation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15" dirty="0">
                <a:latin typeface="Roboto"/>
                <a:cs typeface="Roboto"/>
              </a:rPr>
              <a:t>of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Customer</a:t>
            </a:r>
            <a:r>
              <a:rPr sz="1750" spc="-1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Details</a:t>
            </a:r>
            <a:endParaRPr sz="175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sz="1750" spc="-20" dirty="0">
                <a:latin typeface="Roboto"/>
                <a:cs typeface="Roboto"/>
              </a:rPr>
              <a:t>Fetching</a:t>
            </a:r>
            <a:r>
              <a:rPr sz="1750" spc="-25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Customer </a:t>
            </a:r>
            <a:r>
              <a:rPr sz="1750" spc="-20" dirty="0">
                <a:latin typeface="Roboto"/>
                <a:cs typeface="Roboto"/>
              </a:rPr>
              <a:t>Details</a:t>
            </a:r>
            <a:endParaRPr sz="175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sz="1750" spc="-20" dirty="0">
                <a:latin typeface="Roboto"/>
                <a:cs typeface="Roboto"/>
              </a:rPr>
              <a:t>Deletion </a:t>
            </a:r>
            <a:r>
              <a:rPr sz="1750" spc="15" dirty="0">
                <a:latin typeface="Roboto"/>
                <a:cs typeface="Roboto"/>
              </a:rPr>
              <a:t>of</a:t>
            </a:r>
            <a:r>
              <a:rPr sz="1750" spc="-15" dirty="0">
                <a:latin typeface="Roboto"/>
                <a:cs typeface="Roboto"/>
              </a:rPr>
              <a:t> Customer</a:t>
            </a:r>
            <a:endParaRPr sz="175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Microsoft Sans Serif"/>
              <a:buChar char="●"/>
            </a:pPr>
            <a:endParaRPr sz="2600">
              <a:latin typeface="Roboto"/>
              <a:cs typeface="Roboto"/>
            </a:endParaRPr>
          </a:p>
          <a:p>
            <a:pPr marL="462915" marR="5080" indent="-450850">
              <a:lnSpc>
                <a:spcPct val="15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 dirty="0">
                <a:latin typeface="Roboto"/>
                <a:cs typeface="Roboto"/>
              </a:rPr>
              <a:t>It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even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25" dirty="0">
                <a:latin typeface="Roboto"/>
                <a:cs typeface="Roboto"/>
              </a:rPr>
              <a:t>interacts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25" dirty="0">
                <a:latin typeface="Roboto"/>
                <a:cs typeface="Roboto"/>
              </a:rPr>
              <a:t>with</a:t>
            </a:r>
            <a:r>
              <a:rPr sz="1750" spc="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authentication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and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account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microservices</a:t>
            </a:r>
            <a:r>
              <a:rPr sz="1750" spc="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for </a:t>
            </a:r>
            <a:r>
              <a:rPr sz="1750" spc="-20" dirty="0">
                <a:latin typeface="Roboto"/>
                <a:cs typeface="Roboto"/>
              </a:rPr>
              <a:t>the</a:t>
            </a:r>
            <a:r>
              <a:rPr sz="1750" spc="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purpose </a:t>
            </a:r>
            <a:r>
              <a:rPr sz="1750" spc="-420" dirty="0">
                <a:latin typeface="Roboto"/>
                <a:cs typeface="Roboto"/>
              </a:rPr>
              <a:t> </a:t>
            </a:r>
            <a:r>
              <a:rPr sz="1750" spc="15" dirty="0">
                <a:latin typeface="Roboto"/>
                <a:cs typeface="Roboto"/>
              </a:rPr>
              <a:t>of</a:t>
            </a:r>
            <a:r>
              <a:rPr sz="1750" spc="-10" dirty="0">
                <a:latin typeface="Roboto"/>
                <a:cs typeface="Roboto"/>
              </a:rPr>
              <a:t> </a:t>
            </a:r>
            <a:r>
              <a:rPr sz="1750" spc="-25" dirty="0">
                <a:latin typeface="Roboto"/>
                <a:cs typeface="Roboto"/>
              </a:rPr>
              <a:t>sharing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details.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61988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2A3890"/>
                </a:solidFill>
              </a:rPr>
              <a:t>Customer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Sample</a:t>
            </a:r>
            <a:r>
              <a:rPr sz="2700" spc="-5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request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70200"/>
            <a:ext cx="8839199" cy="25827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33343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2A3890"/>
                </a:solidFill>
              </a:rPr>
              <a:t>Account</a:t>
            </a:r>
            <a:r>
              <a:rPr sz="2700" spc="-3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391124" y="1160660"/>
            <a:ext cx="8113395" cy="26797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15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Account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08090A"/>
                </a:solidFill>
                <a:latin typeface="Roboto"/>
                <a:cs typeface="Roboto"/>
              </a:rPr>
              <a:t>Microservice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will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perform</a:t>
            </a:r>
            <a:r>
              <a:rPr sz="1750" spc="2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following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operations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:</a:t>
            </a:r>
            <a:endParaRPr sz="175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Customer</a:t>
            </a:r>
            <a:r>
              <a:rPr sz="1750" b="1" spc="-3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Account</a:t>
            </a:r>
            <a:r>
              <a:rPr sz="1750" b="1" spc="-2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Creation</a:t>
            </a:r>
            <a:endParaRPr sz="1750">
              <a:latin typeface="Roboto"/>
              <a:cs typeface="Roboto"/>
            </a:endParaRPr>
          </a:p>
          <a:p>
            <a:pPr marL="920115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Fetching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Account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Details</a:t>
            </a:r>
            <a:r>
              <a:rPr sz="1750" b="1" spc="4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for 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Each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08090A"/>
                </a:solidFill>
                <a:latin typeface="Roboto"/>
                <a:cs typeface="Roboto"/>
              </a:rPr>
              <a:t>Customer</a:t>
            </a:r>
            <a:endParaRPr sz="1750">
              <a:latin typeface="Roboto"/>
              <a:cs typeface="Roboto"/>
            </a:endParaRPr>
          </a:p>
          <a:p>
            <a:pPr marL="920115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Deposit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and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08090A"/>
                </a:solidFill>
                <a:latin typeface="Roboto"/>
                <a:cs typeface="Roboto"/>
              </a:rPr>
              <a:t>Withdraw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 from </a:t>
            </a:r>
            <a:r>
              <a:rPr sz="1750" b="1" spc="-30" dirty="0">
                <a:solidFill>
                  <a:srgbClr val="08090A"/>
                </a:solidFill>
                <a:latin typeface="Roboto"/>
                <a:cs typeface="Roboto"/>
              </a:rPr>
              <a:t>customer’s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account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.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Roboto"/>
              <a:cs typeface="Roboto"/>
            </a:endParaRPr>
          </a:p>
          <a:p>
            <a:pPr marL="462915" marR="5080" indent="-450850">
              <a:lnSpc>
                <a:spcPct val="15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Interacts</a:t>
            </a:r>
            <a:r>
              <a:rPr sz="1750" b="1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08090A"/>
                </a:solidFill>
                <a:latin typeface="Roboto"/>
                <a:cs typeface="Roboto"/>
              </a:rPr>
              <a:t>with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transaction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microservice</a:t>
            </a:r>
            <a:r>
              <a:rPr sz="1750" b="1" spc="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for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validating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the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account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details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and </a:t>
            </a:r>
            <a:r>
              <a:rPr sz="1750" b="1" spc="-42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transferring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the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amount.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280700"/>
            <a:ext cx="8939148" cy="3142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59759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2A3890"/>
                </a:solidFill>
              </a:rPr>
              <a:t>Account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spc="-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Sample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request</a:t>
            </a:r>
            <a:endParaRPr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18985"/>
            <a:ext cx="4288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2A3890"/>
                </a:solidFill>
              </a:rPr>
              <a:t>Transaction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20" dirty="0">
                <a:solidFill>
                  <a:srgbClr val="2A3890"/>
                </a:solidFill>
              </a:rPr>
              <a:t>Microservice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7524" y="976573"/>
            <a:ext cx="8312150" cy="257365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1120"/>
              </a:spcBef>
              <a:buFont typeface="MS PGothic"/>
              <a:buChar char="❖"/>
              <a:tabLst>
                <a:tab pos="456565" algn="l"/>
                <a:tab pos="457200" algn="l"/>
              </a:tabLst>
            </a:pPr>
            <a:r>
              <a:rPr sz="1700" spc="-30" dirty="0">
                <a:solidFill>
                  <a:srgbClr val="434343"/>
                </a:solidFill>
                <a:latin typeface="Roboto"/>
                <a:cs typeface="Roboto"/>
              </a:rPr>
              <a:t>Transaction</a:t>
            </a:r>
            <a:r>
              <a:rPr sz="1700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08090A"/>
                </a:solidFill>
                <a:latin typeface="Roboto"/>
                <a:cs typeface="Roboto"/>
              </a:rPr>
              <a:t>Microservices</a:t>
            </a:r>
            <a:r>
              <a:rPr sz="170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will</a:t>
            </a:r>
            <a:r>
              <a:rPr sz="17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perform</a:t>
            </a:r>
            <a:r>
              <a:rPr sz="17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operations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like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700">
              <a:latin typeface="Roboto"/>
              <a:cs typeface="Roboto"/>
            </a:endParaRPr>
          </a:p>
          <a:p>
            <a:pPr marL="913765" lvl="1" indent="-359410">
              <a:lnSpc>
                <a:spcPct val="100000"/>
              </a:lnSpc>
              <a:spcBef>
                <a:spcPts val="1019"/>
              </a:spcBef>
              <a:buFont typeface="Microsoft Sans Serif"/>
              <a:buChar char="●"/>
              <a:tabLst>
                <a:tab pos="913765" algn="l"/>
                <a:tab pos="914400" algn="l"/>
              </a:tabLst>
            </a:pP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Fetching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transactions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history</a:t>
            </a:r>
            <a:r>
              <a:rPr sz="1700" b="1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434343"/>
                </a:solidFill>
                <a:latin typeface="Roboto"/>
                <a:cs typeface="Roboto"/>
              </a:rPr>
              <a:t>for 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individual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account.</a:t>
            </a:r>
            <a:endParaRPr sz="1700">
              <a:latin typeface="Roboto"/>
              <a:cs typeface="Roboto"/>
            </a:endParaRPr>
          </a:p>
          <a:p>
            <a:pPr marL="913765" lvl="1" indent="-359410">
              <a:lnSpc>
                <a:spcPct val="100000"/>
              </a:lnSpc>
              <a:spcBef>
                <a:spcPts val="1019"/>
              </a:spcBef>
              <a:buFont typeface="Microsoft Sans Serif"/>
              <a:buChar char="●"/>
              <a:tabLst>
                <a:tab pos="913765" algn="l"/>
                <a:tab pos="914400" algn="l"/>
              </a:tabLst>
            </a:pP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Validating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the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account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 details</a:t>
            </a:r>
            <a:r>
              <a:rPr sz="1700" b="1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individual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customer.</a:t>
            </a:r>
            <a:endParaRPr sz="1700">
              <a:latin typeface="Roboto"/>
              <a:cs typeface="Roboto"/>
            </a:endParaRPr>
          </a:p>
          <a:p>
            <a:pPr marL="913765" lvl="1" indent="-359410">
              <a:lnSpc>
                <a:spcPct val="100000"/>
              </a:lnSpc>
              <a:spcBef>
                <a:spcPts val="1020"/>
              </a:spcBef>
              <a:buFont typeface="Microsoft Sans Serif"/>
              <a:buChar char="●"/>
              <a:tabLst>
                <a:tab pos="913765" algn="l"/>
                <a:tab pos="914400" algn="l"/>
              </a:tabLst>
            </a:pPr>
            <a:r>
              <a:rPr sz="1700" b="1" spc="5" dirty="0">
                <a:solidFill>
                  <a:srgbClr val="434343"/>
                </a:solidFill>
                <a:latin typeface="Roboto"/>
                <a:cs typeface="Roboto"/>
              </a:rPr>
              <a:t>Checks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minimum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balance</a:t>
            </a:r>
            <a:r>
              <a:rPr sz="1700" b="1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434343"/>
                </a:solidFill>
                <a:latin typeface="Roboto"/>
                <a:cs typeface="Roboto"/>
              </a:rPr>
              <a:t>for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7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transfer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withdraw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account.</a:t>
            </a:r>
            <a:endParaRPr sz="17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434343"/>
              </a:buClr>
              <a:buFont typeface="Microsoft Sans Serif"/>
              <a:buChar char="●"/>
            </a:pPr>
            <a:endParaRPr sz="1700">
              <a:latin typeface="Roboto"/>
              <a:cs typeface="Roboto"/>
            </a:endParaRPr>
          </a:p>
          <a:p>
            <a:pPr marL="456565" marR="5080" indent="-428625">
              <a:lnSpc>
                <a:spcPct val="150000"/>
              </a:lnSpc>
              <a:buFont typeface="MS PGothic"/>
              <a:buChar char="❖"/>
              <a:tabLst>
                <a:tab pos="456565" algn="l"/>
                <a:tab pos="457200" algn="l"/>
              </a:tabLst>
            </a:pP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Transactions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will</a:t>
            </a:r>
            <a:r>
              <a:rPr sz="1600" spc="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434343"/>
                </a:solidFill>
                <a:latin typeface="Roboto"/>
                <a:cs typeface="Roboto"/>
              </a:rPr>
              <a:t>interact</a:t>
            </a:r>
            <a:r>
              <a:rPr sz="1600" b="1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with</a:t>
            </a:r>
            <a:r>
              <a:rPr sz="16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434343"/>
                </a:solidFill>
                <a:latin typeface="Roboto"/>
                <a:cs typeface="Roboto"/>
              </a:rPr>
              <a:t>Account</a:t>
            </a:r>
            <a:r>
              <a:rPr sz="1600" b="1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r>
              <a:rPr sz="1600" b="1" spc="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actually</a:t>
            </a:r>
            <a:r>
              <a:rPr sz="1600" spc="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434343"/>
                </a:solidFill>
                <a:latin typeface="Roboto"/>
                <a:cs typeface="Roboto"/>
              </a:rPr>
              <a:t>complete </a:t>
            </a:r>
            <a:r>
              <a:rPr sz="1600" b="1" spc="-38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spc="-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600" b="1" spc="-10" dirty="0">
                <a:solidFill>
                  <a:srgbClr val="434343"/>
                </a:solidFill>
                <a:latin typeface="Roboto"/>
                <a:cs typeface="Roboto"/>
              </a:rPr>
              <a:t> transactions</a:t>
            </a:r>
            <a:r>
              <a:rPr sz="16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spc="-15" dirty="0">
                <a:solidFill>
                  <a:srgbClr val="434343"/>
                </a:solidFill>
                <a:latin typeface="Roboto"/>
                <a:cs typeface="Roboto"/>
              </a:rPr>
              <a:t>within</a:t>
            </a:r>
            <a:r>
              <a:rPr sz="1600" b="1" spc="-5" dirty="0">
                <a:solidFill>
                  <a:srgbClr val="434343"/>
                </a:solidFill>
                <a:latin typeface="Roboto"/>
                <a:cs typeface="Roboto"/>
              </a:rPr>
              <a:t> the </a:t>
            </a:r>
            <a:r>
              <a:rPr sz="1600" b="1" spc="-10" dirty="0">
                <a:solidFill>
                  <a:srgbClr val="434343"/>
                </a:solidFill>
                <a:latin typeface="Roboto"/>
                <a:cs typeface="Roboto"/>
              </a:rPr>
              <a:t>accounts.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70200"/>
            <a:ext cx="8839199" cy="29970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650303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45" dirty="0">
                <a:solidFill>
                  <a:srgbClr val="2A3890"/>
                </a:solidFill>
              </a:rPr>
              <a:t>Transaction</a:t>
            </a:r>
            <a:r>
              <a:rPr sz="2700" spc="-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r>
              <a:rPr sz="2700" spc="-5" dirty="0">
                <a:solidFill>
                  <a:srgbClr val="2A3890"/>
                </a:solidFill>
              </a:rPr>
              <a:t>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Sample</a:t>
            </a:r>
            <a:r>
              <a:rPr sz="2700" spc="-5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request</a:t>
            </a:r>
            <a:endParaRPr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29070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solidFill>
                  <a:srgbClr val="2A3890"/>
                </a:solidFill>
              </a:rPr>
              <a:t>Rules</a:t>
            </a:r>
            <a:r>
              <a:rPr sz="2700" spc="-5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546549" y="1169185"/>
            <a:ext cx="8028940" cy="254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 dirty="0">
                <a:latin typeface="Roboto"/>
                <a:cs typeface="Roboto"/>
              </a:rPr>
              <a:t>Rules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Microservice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will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5" dirty="0">
                <a:latin typeface="Roboto"/>
                <a:cs typeface="Roboto"/>
              </a:rPr>
              <a:t>be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responsible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for</a:t>
            </a:r>
            <a:r>
              <a:rPr sz="1750" spc="60" dirty="0">
                <a:latin typeface="Roboto"/>
                <a:cs typeface="Roboto"/>
              </a:rPr>
              <a:t> </a:t>
            </a:r>
            <a:r>
              <a:rPr sz="1750" b="1" spc="-10" dirty="0">
                <a:latin typeface="Roboto"/>
                <a:cs typeface="Roboto"/>
              </a:rPr>
              <a:t>evaluating</a:t>
            </a:r>
            <a:r>
              <a:rPr sz="1750" b="1" dirty="0">
                <a:latin typeface="Roboto"/>
                <a:cs typeface="Roboto"/>
              </a:rPr>
              <a:t> rules: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❖"/>
            </a:pPr>
            <a:endParaRPr sz="170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spc="-10" dirty="0">
                <a:latin typeface="Roboto"/>
                <a:cs typeface="Roboto"/>
              </a:rPr>
              <a:t>Minimum </a:t>
            </a:r>
            <a:r>
              <a:rPr sz="1750" b="1" dirty="0">
                <a:latin typeface="Roboto"/>
                <a:cs typeface="Roboto"/>
              </a:rPr>
              <a:t>Account</a:t>
            </a:r>
            <a:r>
              <a:rPr sz="1750" b="1" spc="-10" dirty="0">
                <a:latin typeface="Roboto"/>
                <a:cs typeface="Roboto"/>
              </a:rPr>
              <a:t> </a:t>
            </a:r>
            <a:r>
              <a:rPr sz="1750" b="1" spc="-5" dirty="0">
                <a:latin typeface="Roboto"/>
                <a:cs typeface="Roboto"/>
              </a:rPr>
              <a:t>Balance &amp;</a:t>
            </a:r>
            <a:endParaRPr sz="175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●"/>
            </a:pPr>
            <a:endParaRPr sz="170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spc="5" dirty="0">
                <a:latin typeface="Roboto"/>
                <a:cs typeface="Roboto"/>
              </a:rPr>
              <a:t>Service</a:t>
            </a:r>
            <a:r>
              <a:rPr sz="1750" b="1" spc="-15" dirty="0">
                <a:latin typeface="Roboto"/>
                <a:cs typeface="Roboto"/>
              </a:rPr>
              <a:t> </a:t>
            </a:r>
            <a:r>
              <a:rPr sz="1750" b="1" spc="5" dirty="0">
                <a:latin typeface="Roboto"/>
                <a:cs typeface="Roboto"/>
              </a:rPr>
              <a:t>Charge</a:t>
            </a:r>
            <a:r>
              <a:rPr sz="1750" b="1" spc="-15" dirty="0">
                <a:latin typeface="Roboto"/>
                <a:cs typeface="Roboto"/>
              </a:rPr>
              <a:t> </a:t>
            </a:r>
            <a:r>
              <a:rPr sz="1750" b="1" spc="-10" dirty="0">
                <a:latin typeface="Roboto"/>
                <a:cs typeface="Roboto"/>
              </a:rPr>
              <a:t>Deduction</a:t>
            </a:r>
            <a:endParaRPr sz="175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buFont typeface="Arial"/>
              <a:buChar char="●"/>
            </a:pPr>
            <a:endParaRPr sz="20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169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Interacts</a:t>
            </a:r>
            <a:r>
              <a:rPr sz="1750" b="1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08090A"/>
                </a:solidFill>
                <a:latin typeface="Roboto"/>
                <a:cs typeface="Roboto"/>
              </a:rPr>
              <a:t>with</a:t>
            </a:r>
            <a:r>
              <a:rPr sz="1750" spc="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account</a:t>
            </a:r>
            <a:r>
              <a:rPr sz="1750" b="1" spc="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and</a:t>
            </a:r>
            <a:r>
              <a:rPr sz="1750" spc="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transaction</a:t>
            </a:r>
            <a:r>
              <a:rPr sz="1750" b="1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microservice</a:t>
            </a:r>
            <a:r>
              <a:rPr sz="1750" b="1" spc="1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for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checking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rules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while</a:t>
            </a:r>
            <a:endParaRPr sz="1750">
              <a:latin typeface="Roboto"/>
              <a:cs typeface="Roboto"/>
            </a:endParaRPr>
          </a:p>
          <a:p>
            <a:pPr marL="462915">
              <a:lnSpc>
                <a:spcPct val="100000"/>
              </a:lnSpc>
              <a:spcBef>
                <a:spcPts val="1050"/>
              </a:spcBef>
            </a:pP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transferring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and</a:t>
            </a:r>
            <a:r>
              <a:rPr sz="1750" spc="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withdrawing</a:t>
            </a:r>
            <a:r>
              <a:rPr sz="1750" b="1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from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source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account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425" y="1150125"/>
            <a:ext cx="6859625" cy="3708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56330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1040" algn="l"/>
              </a:tabLst>
            </a:pPr>
            <a:r>
              <a:rPr sz="2700" spc="-30" dirty="0">
                <a:solidFill>
                  <a:srgbClr val="2A3890"/>
                </a:solidFill>
              </a:rPr>
              <a:t>Rules</a:t>
            </a:r>
            <a:r>
              <a:rPr sz="2700" spc="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r>
              <a:rPr sz="2700" spc="5" dirty="0">
                <a:solidFill>
                  <a:srgbClr val="2A3890"/>
                </a:solidFill>
              </a:rPr>
              <a:t> </a:t>
            </a:r>
            <a:r>
              <a:rPr sz="2700" spc="-475" dirty="0">
                <a:solidFill>
                  <a:srgbClr val="2A3890"/>
                </a:solidFill>
              </a:rPr>
              <a:t>-	</a:t>
            </a:r>
            <a:r>
              <a:rPr sz="2700" spc="-20" dirty="0">
                <a:solidFill>
                  <a:srgbClr val="2A3890"/>
                </a:solidFill>
              </a:rPr>
              <a:t>Sample</a:t>
            </a:r>
            <a:r>
              <a:rPr sz="2700" spc="-65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request</a:t>
            </a:r>
            <a:endParaRPr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675" y="1341350"/>
            <a:ext cx="7532724" cy="33365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4725" y="318608"/>
            <a:ext cx="2649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2A3890"/>
                </a:solidFill>
                <a:latin typeface="Roboto"/>
                <a:cs typeface="Roboto"/>
              </a:rPr>
              <a:t>AWS</a:t>
            </a:r>
            <a:r>
              <a:rPr sz="2700" spc="-7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2700" spc="-30" dirty="0">
                <a:solidFill>
                  <a:srgbClr val="2A3890"/>
                </a:solidFill>
                <a:latin typeface="Roboto"/>
                <a:cs typeface="Roboto"/>
              </a:rPr>
              <a:t>Deployment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950" y="970038"/>
            <a:ext cx="11950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Roboto"/>
                <a:cs typeface="Roboto"/>
              </a:rPr>
              <a:t>Code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Commit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: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18681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5" dirty="0">
                <a:solidFill>
                  <a:srgbClr val="2A3890"/>
                </a:solidFill>
              </a:rPr>
              <a:t>Introduction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482980" y="1207389"/>
            <a:ext cx="685673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1475" algn="l"/>
                <a:tab pos="372110" algn="l"/>
                <a:tab pos="862330" algn="l"/>
                <a:tab pos="1529715" algn="l"/>
                <a:tab pos="2430780" algn="l"/>
                <a:tab pos="3275329" algn="l"/>
                <a:tab pos="4227195" algn="l"/>
                <a:tab pos="5615305" algn="l"/>
              </a:tabLst>
            </a:pPr>
            <a:r>
              <a:rPr sz="1700" spc="-15" dirty="0">
                <a:solidFill>
                  <a:srgbClr val="434343"/>
                </a:solidFill>
                <a:latin typeface="Roboto"/>
                <a:cs typeface="Roboto"/>
              </a:rPr>
              <a:t>The	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Retail	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Banking	System	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provides	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Microservice	Architecture</a:t>
            </a:r>
            <a:endParaRPr sz="17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icrosoft Sans Serif"/>
              <a:buChar char="●"/>
            </a:pPr>
            <a:endParaRPr sz="1650">
              <a:latin typeface="Roboto"/>
              <a:cs typeface="Roboto"/>
            </a:endParaRPr>
          </a:p>
          <a:p>
            <a:pPr marL="371475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based</a:t>
            </a:r>
            <a:r>
              <a:rPr sz="170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software</a:t>
            </a:r>
            <a:r>
              <a:rPr sz="170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solution.</a:t>
            </a:r>
            <a:endParaRPr sz="1700">
              <a:latin typeface="Roboto"/>
              <a:cs typeface="Roboto"/>
            </a:endParaRPr>
          </a:p>
          <a:p>
            <a:pPr marL="371475" marR="33655" indent="-359410">
              <a:lnSpc>
                <a:spcPct val="200000"/>
              </a:lnSpc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1700" spc="1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provides</a:t>
            </a:r>
            <a:r>
              <a:rPr sz="1700" spc="1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high</a:t>
            </a:r>
            <a:r>
              <a:rPr sz="1700" b="1" spc="1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Availability</a:t>
            </a:r>
            <a:r>
              <a:rPr sz="1700" b="1" spc="1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operations</a:t>
            </a:r>
            <a:r>
              <a:rPr sz="1700" b="1" spc="1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700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their</a:t>
            </a:r>
            <a:r>
              <a:rPr sz="1700" spc="1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client</a:t>
            </a:r>
            <a:r>
              <a:rPr sz="1700" b="1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&amp;</a:t>
            </a:r>
            <a:r>
              <a:rPr sz="1700" b="1" spc="1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bank </a:t>
            </a:r>
            <a:r>
              <a:rPr sz="1700" b="1" spc="-409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employees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without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disruption.</a:t>
            </a:r>
            <a:endParaRPr sz="1700">
              <a:latin typeface="Roboto"/>
              <a:cs typeface="Roboto"/>
            </a:endParaRPr>
          </a:p>
          <a:p>
            <a:pPr marL="371475" marR="5080" indent="-359410">
              <a:lnSpc>
                <a:spcPct val="200000"/>
              </a:lnSpc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Different</a:t>
            </a:r>
            <a:r>
              <a:rPr sz="1700" b="1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Microservices</a:t>
            </a:r>
            <a:r>
              <a:rPr sz="1700" b="1" spc="1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combines</a:t>
            </a:r>
            <a:r>
              <a:rPr sz="1700" b="1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together</a:t>
            </a:r>
            <a:r>
              <a:rPr sz="1700" b="1" spc="1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700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perform</a:t>
            </a:r>
            <a:r>
              <a:rPr sz="1700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together</a:t>
            </a:r>
            <a:r>
              <a:rPr sz="1700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as </a:t>
            </a:r>
            <a:r>
              <a:rPr sz="1700" spc="-40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Uniﬁed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application.</a:t>
            </a:r>
            <a:endParaRPr sz="17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5200" y="1536550"/>
            <a:ext cx="1708799" cy="176999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700" y="1366925"/>
            <a:ext cx="6746275" cy="33411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4400" y="288483"/>
            <a:ext cx="2649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2A3890"/>
                </a:solidFill>
                <a:latin typeface="Roboto"/>
                <a:cs typeface="Roboto"/>
              </a:rPr>
              <a:t>AWS</a:t>
            </a:r>
            <a:r>
              <a:rPr sz="2700" spc="-7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2700" spc="-30" dirty="0">
                <a:solidFill>
                  <a:srgbClr val="2A3890"/>
                </a:solidFill>
                <a:latin typeface="Roboto"/>
                <a:cs typeface="Roboto"/>
              </a:rPr>
              <a:t>Deployment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849" y="902887"/>
            <a:ext cx="2130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Elastic</a:t>
            </a:r>
            <a:r>
              <a:rPr sz="1400" spc="-2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Container</a:t>
            </a:r>
            <a:r>
              <a:rPr sz="1400" spc="-20" dirty="0">
                <a:latin typeface="Roboto"/>
                <a:cs typeface="Roboto"/>
              </a:rPr>
              <a:t> Registry </a:t>
            </a:r>
            <a:r>
              <a:rPr sz="1400" spc="-15" dirty="0">
                <a:latin typeface="Roboto"/>
                <a:cs typeface="Roboto"/>
              </a:rPr>
              <a:t>: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949" y="1466700"/>
            <a:ext cx="7691125" cy="31627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4725" y="469308"/>
            <a:ext cx="2649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2A3890"/>
                </a:solidFill>
                <a:latin typeface="Roboto"/>
                <a:cs typeface="Roboto"/>
              </a:rPr>
              <a:t>AWS</a:t>
            </a:r>
            <a:r>
              <a:rPr sz="2700" spc="-7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2700" spc="-30" dirty="0">
                <a:solidFill>
                  <a:srgbClr val="2A3890"/>
                </a:solidFill>
                <a:latin typeface="Roboto"/>
                <a:cs typeface="Roboto"/>
              </a:rPr>
              <a:t>Deployment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525" y="1043513"/>
            <a:ext cx="917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Roboto"/>
                <a:cs typeface="Roboto"/>
              </a:rPr>
              <a:t>Code</a:t>
            </a:r>
            <a:r>
              <a:rPr sz="1400" spc="-7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Build: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25" y="1377824"/>
            <a:ext cx="7279676" cy="33738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4725" y="318634"/>
            <a:ext cx="2649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2A3890"/>
                </a:solidFill>
                <a:latin typeface="Roboto"/>
                <a:cs typeface="Roboto"/>
              </a:rPr>
              <a:t>AWS</a:t>
            </a:r>
            <a:r>
              <a:rPr sz="2700" spc="-7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2700" spc="-30" dirty="0">
                <a:solidFill>
                  <a:srgbClr val="2A3890"/>
                </a:solidFill>
                <a:latin typeface="Roboto"/>
                <a:cs typeface="Roboto"/>
              </a:rPr>
              <a:t>Deployment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25" y="988275"/>
            <a:ext cx="1198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Roboto"/>
                <a:cs typeface="Roboto"/>
              </a:rPr>
              <a:t>Load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Balancer: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500" y="1322575"/>
            <a:ext cx="6387120" cy="34608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4725" y="318634"/>
            <a:ext cx="2649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2A3890"/>
                </a:solidFill>
                <a:latin typeface="Roboto"/>
                <a:cs typeface="Roboto"/>
              </a:rPr>
              <a:t>AWS</a:t>
            </a:r>
            <a:r>
              <a:rPr sz="2700" spc="-7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2700" spc="-30" dirty="0">
                <a:solidFill>
                  <a:srgbClr val="2A3890"/>
                </a:solidFill>
                <a:latin typeface="Roboto"/>
                <a:cs typeface="Roboto"/>
              </a:rPr>
              <a:t>Deployment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25" y="988275"/>
            <a:ext cx="628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Roboto"/>
                <a:cs typeface="Roboto"/>
              </a:rPr>
              <a:t>Cluster: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4875" y="980825"/>
            <a:ext cx="4961073" cy="3762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4725" y="318634"/>
            <a:ext cx="2649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2A3890"/>
                </a:solidFill>
                <a:latin typeface="Roboto"/>
                <a:cs typeface="Roboto"/>
              </a:rPr>
              <a:t>AWS</a:t>
            </a:r>
            <a:r>
              <a:rPr sz="2700" spc="-7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2700" spc="-30" dirty="0">
                <a:solidFill>
                  <a:srgbClr val="2A3890"/>
                </a:solidFill>
                <a:latin typeface="Roboto"/>
                <a:cs typeface="Roboto"/>
              </a:rPr>
              <a:t>Deployment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25" y="988275"/>
            <a:ext cx="1340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Roboto"/>
                <a:cs typeface="Roboto"/>
              </a:rPr>
              <a:t>Cluster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Services: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80825"/>
            <a:ext cx="9144000" cy="4163060"/>
            <a:chOff x="0" y="980825"/>
            <a:chExt cx="9144000" cy="4163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4875" y="980825"/>
              <a:ext cx="4961073" cy="37624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125" y="980825"/>
              <a:ext cx="6890903" cy="38761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318634"/>
            <a:ext cx="48850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solidFill>
                  <a:srgbClr val="2A3890"/>
                </a:solidFill>
              </a:rPr>
              <a:t>Unit</a:t>
            </a:r>
            <a:r>
              <a:rPr sz="2700" spc="-15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testing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35" dirty="0">
                <a:solidFill>
                  <a:srgbClr val="2A3890"/>
                </a:solidFill>
              </a:rPr>
              <a:t>and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10" dirty="0">
                <a:solidFill>
                  <a:srgbClr val="2A3890"/>
                </a:solidFill>
              </a:rPr>
              <a:t>Code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Coverage:</a:t>
            </a:r>
            <a:endParaRPr sz="2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1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84650" y="1936725"/>
            <a:ext cx="3086100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10" dirty="0"/>
              <a:t>Video</a:t>
            </a:r>
            <a:r>
              <a:rPr sz="3750" spc="-70" dirty="0"/>
              <a:t> </a:t>
            </a:r>
            <a:r>
              <a:rPr sz="3750" spc="-15" dirty="0"/>
              <a:t>Sample:</a:t>
            </a:r>
            <a:endParaRPr sz="37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4135"/>
            <a:chOff x="0" y="0"/>
            <a:chExt cx="9144000" cy="5144135"/>
          </a:xfrm>
        </p:grpSpPr>
        <p:sp>
          <p:nvSpPr>
            <p:cNvPr id="3" name="object 3"/>
            <p:cNvSpPr/>
            <p:nvPr/>
          </p:nvSpPr>
          <p:spPr>
            <a:xfrm>
              <a:off x="0" y="4932524"/>
              <a:ext cx="9144000" cy="211454"/>
            </a:xfrm>
            <a:custGeom>
              <a:avLst/>
              <a:gdLst/>
              <a:ahLst/>
              <a:cxnLst/>
              <a:rect l="l" t="t" r="r" b="b"/>
              <a:pathLst>
                <a:path w="9144000" h="211454">
                  <a:moveTo>
                    <a:pt x="0" y="211069"/>
                  </a:moveTo>
                  <a:lnTo>
                    <a:pt x="9143999" y="21106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21106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4932680"/>
            </a:xfrm>
            <a:custGeom>
              <a:avLst/>
              <a:gdLst/>
              <a:ahLst/>
              <a:cxnLst/>
              <a:rect l="l" t="t" r="r" b="b"/>
              <a:pathLst>
                <a:path w="9144000" h="4932680">
                  <a:moveTo>
                    <a:pt x="9143999" y="4932524"/>
                  </a:moveTo>
                  <a:lnTo>
                    <a:pt x="0" y="4932524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932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4075" y="1777326"/>
            <a:ext cx="2620010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30" dirty="0">
                <a:solidFill>
                  <a:srgbClr val="2A3890"/>
                </a:solidFill>
              </a:rPr>
              <a:t>Thank</a:t>
            </a:r>
            <a:r>
              <a:rPr sz="3400" spc="-35" dirty="0">
                <a:solidFill>
                  <a:srgbClr val="2A3890"/>
                </a:solidFill>
              </a:rPr>
              <a:t> </a:t>
            </a:r>
            <a:r>
              <a:rPr sz="3400" spc="-80" dirty="0">
                <a:solidFill>
                  <a:srgbClr val="2A3890"/>
                </a:solidFill>
              </a:rPr>
              <a:t>You</a:t>
            </a:r>
            <a:r>
              <a:rPr sz="3400" spc="-35" dirty="0">
                <a:solidFill>
                  <a:srgbClr val="2A3890"/>
                </a:solidFill>
              </a:rPr>
              <a:t> </a:t>
            </a:r>
            <a:r>
              <a:rPr sz="3400" spc="-20" dirty="0">
                <a:solidFill>
                  <a:srgbClr val="2A3890"/>
                </a:solidFill>
              </a:rPr>
              <a:t>...!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125" y="871000"/>
            <a:ext cx="4869349" cy="38065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322508"/>
            <a:ext cx="53320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2A3890"/>
                </a:solidFill>
              </a:rPr>
              <a:t>Architecture</a:t>
            </a:r>
            <a:r>
              <a:rPr sz="2700" spc="-20" dirty="0">
                <a:solidFill>
                  <a:srgbClr val="2A3890"/>
                </a:solidFill>
              </a:rPr>
              <a:t> </a:t>
            </a:r>
            <a:r>
              <a:rPr sz="2700" spc="-35" dirty="0">
                <a:solidFill>
                  <a:srgbClr val="2A3890"/>
                </a:solidFill>
              </a:rPr>
              <a:t>Diagram</a:t>
            </a:r>
            <a:r>
              <a:rPr sz="2700" spc="-20" dirty="0">
                <a:solidFill>
                  <a:srgbClr val="2A3890"/>
                </a:solidFill>
              </a:rPr>
              <a:t> </a:t>
            </a:r>
            <a:r>
              <a:rPr sz="2700" dirty="0">
                <a:solidFill>
                  <a:srgbClr val="2A3890"/>
                </a:solidFill>
              </a:rPr>
              <a:t>for</a:t>
            </a:r>
            <a:r>
              <a:rPr sz="2700" spc="-15" dirty="0">
                <a:solidFill>
                  <a:srgbClr val="2A3890"/>
                </a:solidFill>
              </a:rPr>
              <a:t> Employee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4375" y="1017799"/>
            <a:ext cx="4899704" cy="30118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53359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2A3890"/>
                </a:solidFill>
              </a:rPr>
              <a:t>Architecture </a:t>
            </a:r>
            <a:r>
              <a:rPr sz="2700" spc="-35" dirty="0">
                <a:solidFill>
                  <a:srgbClr val="2A3890"/>
                </a:solidFill>
              </a:rPr>
              <a:t>Diagram</a:t>
            </a:r>
            <a:r>
              <a:rPr sz="2700" spc="-20" dirty="0">
                <a:solidFill>
                  <a:srgbClr val="2A3890"/>
                </a:solidFill>
              </a:rPr>
              <a:t> </a:t>
            </a:r>
            <a:r>
              <a:rPr sz="2700" dirty="0">
                <a:solidFill>
                  <a:srgbClr val="2A3890"/>
                </a:solidFill>
              </a:rPr>
              <a:t>for</a:t>
            </a:r>
            <a:r>
              <a:rPr sz="2700" spc="-20" dirty="0">
                <a:solidFill>
                  <a:srgbClr val="2A3890"/>
                </a:solidFill>
              </a:rPr>
              <a:t> </a:t>
            </a:r>
            <a:r>
              <a:rPr sz="2700" spc="-15" dirty="0">
                <a:solidFill>
                  <a:srgbClr val="2A3890"/>
                </a:solidFill>
              </a:rPr>
              <a:t>Customer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250" y="1041962"/>
            <a:ext cx="5925401" cy="2929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352933"/>
            <a:ext cx="16179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2A3890"/>
                </a:solidFill>
              </a:rPr>
              <a:t>WorkFlow: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40620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2A3890"/>
                </a:solidFill>
              </a:rPr>
              <a:t>Clien</a:t>
            </a:r>
            <a:r>
              <a:rPr sz="2700" spc="-10" dirty="0">
                <a:solidFill>
                  <a:srgbClr val="2A3890"/>
                </a:solidFill>
              </a:rPr>
              <a:t>t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Se</a:t>
            </a:r>
            <a:r>
              <a:rPr sz="2700" spc="5" dirty="0">
                <a:solidFill>
                  <a:srgbClr val="2A3890"/>
                </a:solidFill>
              </a:rPr>
              <a:t>r</a:t>
            </a:r>
            <a:r>
              <a:rPr sz="2700" spc="-75" dirty="0">
                <a:solidFill>
                  <a:srgbClr val="2A3890"/>
                </a:solidFill>
              </a:rPr>
              <a:t>v</a:t>
            </a:r>
            <a:r>
              <a:rPr sz="2700" spc="-15" dirty="0">
                <a:solidFill>
                  <a:srgbClr val="2A3890"/>
                </a:solidFill>
              </a:rPr>
              <a:t>e</a:t>
            </a:r>
            <a:r>
              <a:rPr sz="2700" spc="-10" dirty="0">
                <a:solidFill>
                  <a:srgbClr val="2A3890"/>
                </a:solidFill>
              </a:rPr>
              <a:t>r </a:t>
            </a:r>
            <a:r>
              <a:rPr sz="2700" spc="5" dirty="0">
                <a:solidFill>
                  <a:srgbClr val="2A3890"/>
                </a:solidFill>
              </a:rPr>
              <a:t>A</a:t>
            </a:r>
            <a:r>
              <a:rPr sz="2700" spc="-25" dirty="0">
                <a:solidFill>
                  <a:srgbClr val="2A3890"/>
                </a:solidFill>
              </a:rPr>
              <a:t>r</a:t>
            </a:r>
            <a:r>
              <a:rPr sz="2700" spc="-30" dirty="0">
                <a:solidFill>
                  <a:srgbClr val="2A3890"/>
                </a:solidFill>
              </a:rPr>
              <a:t>chitectu</a:t>
            </a:r>
            <a:r>
              <a:rPr sz="2700" spc="-50" dirty="0">
                <a:solidFill>
                  <a:srgbClr val="2A3890"/>
                </a:solidFill>
              </a:rPr>
              <a:t>r</a:t>
            </a:r>
            <a:r>
              <a:rPr sz="2700" spc="15" dirty="0">
                <a:solidFill>
                  <a:srgbClr val="2A3890"/>
                </a:solidFill>
              </a:rPr>
              <a:t>e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900" y="1159700"/>
            <a:ext cx="6419849" cy="2295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2913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solidFill>
                  <a:srgbClr val="2A3890"/>
                </a:solidFill>
              </a:rPr>
              <a:t>Technologies</a:t>
            </a:r>
            <a:r>
              <a:rPr sz="2700" spc="-60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Used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590624" y="1301535"/>
            <a:ext cx="6457315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 dirty="0">
                <a:solidFill>
                  <a:srgbClr val="434343"/>
                </a:solidFill>
                <a:latin typeface="Roboto"/>
                <a:cs typeface="Roboto"/>
              </a:rPr>
              <a:t>Front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434343"/>
                </a:solidFill>
                <a:latin typeface="Roboto"/>
                <a:cs typeface="Roboto"/>
              </a:rPr>
              <a:t>End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 :</a:t>
            </a:r>
            <a:r>
              <a:rPr sz="175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Angular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8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Backend</a:t>
            </a:r>
            <a:r>
              <a:rPr sz="175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Java,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Spring</a:t>
            </a:r>
            <a:r>
              <a:rPr sz="175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Boot,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Restful-Services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Database</a:t>
            </a:r>
            <a:r>
              <a:rPr sz="175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H2</a:t>
            </a:r>
            <a:r>
              <a:rPr sz="175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85" dirty="0">
                <a:solidFill>
                  <a:srgbClr val="434343"/>
                </a:solidFill>
                <a:latin typeface="Roboto"/>
                <a:cs typeface="Roboto"/>
              </a:rPr>
              <a:t>-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database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30" dirty="0">
                <a:solidFill>
                  <a:srgbClr val="434343"/>
                </a:solidFill>
                <a:latin typeface="Roboto"/>
                <a:cs typeface="Roboto"/>
              </a:rPr>
              <a:t>Tools</a:t>
            </a:r>
            <a:r>
              <a:rPr sz="17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Spring</a:t>
            </a:r>
            <a:r>
              <a:rPr sz="1750" b="1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30" dirty="0">
                <a:solidFill>
                  <a:srgbClr val="434343"/>
                </a:solidFill>
                <a:latin typeface="Roboto"/>
                <a:cs typeface="Roboto"/>
              </a:rPr>
              <a:t>Tool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434343"/>
                </a:solidFill>
                <a:latin typeface="Roboto"/>
                <a:cs typeface="Roboto"/>
              </a:rPr>
              <a:t>Suite,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20" dirty="0">
                <a:solidFill>
                  <a:srgbClr val="434343"/>
                </a:solidFill>
                <a:latin typeface="Roboto"/>
                <a:cs typeface="Roboto"/>
              </a:rPr>
              <a:t>Swagger,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Eclemma,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Postman,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AWS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3575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2A3890"/>
                </a:solidFill>
              </a:rPr>
              <a:t>Working</a:t>
            </a:r>
            <a:r>
              <a:rPr sz="2700" spc="-5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Microservices: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873749" y="1382734"/>
            <a:ext cx="317627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Authorization</a:t>
            </a:r>
            <a:r>
              <a:rPr sz="1750" b="1" spc="-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Customer</a:t>
            </a:r>
            <a:r>
              <a:rPr sz="1750" b="1" spc="-7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Account</a:t>
            </a:r>
            <a:r>
              <a:rPr sz="175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b="1" spc="-10" dirty="0">
                <a:solidFill>
                  <a:srgbClr val="434343"/>
                </a:solidFill>
                <a:latin typeface="Roboto"/>
                <a:cs typeface="Roboto"/>
              </a:rPr>
              <a:t>Transaction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Rules</a:t>
            </a:r>
            <a:r>
              <a:rPr sz="175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42887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2A3890"/>
                </a:solidFill>
              </a:rPr>
              <a:t>Authentication</a:t>
            </a:r>
            <a:r>
              <a:rPr sz="2700" spc="-3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456674" y="1442485"/>
            <a:ext cx="678370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Authentication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08090A"/>
                </a:solidFill>
                <a:latin typeface="Roboto"/>
                <a:cs typeface="Roboto"/>
              </a:rPr>
              <a:t>Microservice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will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perform</a:t>
            </a:r>
            <a:r>
              <a:rPr sz="1750" spc="2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operations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like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: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Login</a:t>
            </a:r>
            <a:r>
              <a:rPr sz="1750" b="1" spc="-4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&amp;</a:t>
            </a:r>
            <a:endParaRPr sz="175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Arial"/>
              <a:buChar char="●"/>
            </a:pPr>
            <a:endParaRPr sz="170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spc="-15" dirty="0">
                <a:solidFill>
                  <a:srgbClr val="08090A"/>
                </a:solidFill>
                <a:latin typeface="Roboto"/>
                <a:cs typeface="Roboto"/>
              </a:rPr>
              <a:t>Logout</a:t>
            </a:r>
            <a:endParaRPr sz="175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Arial"/>
              <a:buChar char="●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Authentication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will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provide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the</a:t>
            </a:r>
            <a:r>
              <a:rPr sz="1750" spc="3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20" dirty="0">
                <a:solidFill>
                  <a:srgbClr val="08090A"/>
                </a:solidFill>
                <a:latin typeface="Roboto"/>
                <a:cs typeface="Roboto"/>
              </a:rPr>
              <a:t>JWT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token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after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45" dirty="0">
                <a:solidFill>
                  <a:srgbClr val="08090A"/>
                </a:solidFill>
                <a:latin typeface="Roboto"/>
                <a:cs typeface="Roboto"/>
              </a:rPr>
              <a:t>user’s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08090A"/>
                </a:solidFill>
                <a:latin typeface="Roboto"/>
                <a:cs typeface="Roboto"/>
              </a:rPr>
              <a:t>validation.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 dirty="0">
                <a:solidFill>
                  <a:srgbClr val="08090A"/>
                </a:solidFill>
                <a:latin typeface="Roboto"/>
                <a:cs typeface="Roboto"/>
              </a:rPr>
              <a:t>Providing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the</a:t>
            </a:r>
            <a:r>
              <a:rPr sz="1750" spc="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authorisation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08090A"/>
                </a:solidFill>
                <a:latin typeface="Roboto"/>
                <a:cs typeface="Roboto"/>
              </a:rPr>
              <a:t>based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on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40" dirty="0">
                <a:solidFill>
                  <a:srgbClr val="08090A"/>
                </a:solidFill>
                <a:latin typeface="Roboto"/>
                <a:cs typeface="Roboto"/>
              </a:rPr>
              <a:t>user’s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login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405</Words>
  <Application>Microsoft Office PowerPoint</Application>
  <PresentationFormat>On-screen Show (16:9)</PresentationFormat>
  <Paragraphs>102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MS PGothic</vt:lpstr>
      <vt:lpstr>Arial</vt:lpstr>
      <vt:lpstr>Calibri</vt:lpstr>
      <vt:lpstr>Microsoft Sans Serif</vt:lpstr>
      <vt:lpstr>Roboto</vt:lpstr>
      <vt:lpstr>Office Theme</vt:lpstr>
      <vt:lpstr>Retail Banking Management</vt:lpstr>
      <vt:lpstr>Introduction</vt:lpstr>
      <vt:lpstr>Architecture Diagram for Employee</vt:lpstr>
      <vt:lpstr>Architecture Diagram for Customer</vt:lpstr>
      <vt:lpstr>WorkFlow:</vt:lpstr>
      <vt:lpstr>Client - Server Architecture</vt:lpstr>
      <vt:lpstr>Technologies Used</vt:lpstr>
      <vt:lpstr>Working Microservices:</vt:lpstr>
      <vt:lpstr>Authentication Microservice</vt:lpstr>
      <vt:lpstr>Authorization Microservice - Sample request</vt:lpstr>
      <vt:lpstr>Customer Microservice</vt:lpstr>
      <vt:lpstr>Customer Microservice - Sample request</vt:lpstr>
      <vt:lpstr>Account Microservice</vt:lpstr>
      <vt:lpstr>Account Microservice - Sample request</vt:lpstr>
      <vt:lpstr>Transaction Microservice</vt:lpstr>
      <vt:lpstr>Transaction Microservice - Sample request</vt:lpstr>
      <vt:lpstr>Rules Microservice</vt:lpstr>
      <vt:lpstr>Rules Microservice - Sample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testing and Code Coverage:</vt:lpstr>
      <vt:lpstr>Video Sample:</vt:lpstr>
      <vt:lpstr>PowerPoint Presentation</vt:lpstr>
      <vt:lpstr>Thank You ...!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Banking Management</dc:title>
  <cp:lastModifiedBy>kapil gupta</cp:lastModifiedBy>
  <cp:revision>1</cp:revision>
  <dcterms:created xsi:type="dcterms:W3CDTF">2022-07-15T06:06:15Z</dcterms:created>
  <dcterms:modified xsi:type="dcterms:W3CDTF">2022-07-15T06:59:54Z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