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D7B0-8C9E-42B4-8819-33B086860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0525A4-7CA8-48D8-92C2-C446D36E5B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763826-54C7-4A78-BB2D-9B87C613C19A}"/>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5" name="Footer Placeholder 4">
            <a:extLst>
              <a:ext uri="{FF2B5EF4-FFF2-40B4-BE49-F238E27FC236}">
                <a16:creationId xmlns:a16="http://schemas.microsoft.com/office/drawing/2014/main" id="{AFE28F1A-FB36-433D-884B-19020963A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AA54A-05F6-40A2-8A27-6B1E72FFC97D}"/>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79049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6A52-B8CF-4ACC-A797-1AB0E3B578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F25392-26BD-44D2-A65A-A07C68D325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A4B9F-B4B4-486B-B108-6B206EEFD802}"/>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5" name="Footer Placeholder 4">
            <a:extLst>
              <a:ext uri="{FF2B5EF4-FFF2-40B4-BE49-F238E27FC236}">
                <a16:creationId xmlns:a16="http://schemas.microsoft.com/office/drawing/2014/main" id="{200485BF-8A01-4A53-AB4E-600560182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C642F-6222-4FC7-B42F-7467D4730DF9}"/>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61311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268C34-B7A7-45CD-881C-A6C6661266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5D7F6E-37DD-4343-A98D-3B1FBC99A5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5CEDB-37DC-4AB3-89BC-C3917D464944}"/>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5" name="Footer Placeholder 4">
            <a:extLst>
              <a:ext uri="{FF2B5EF4-FFF2-40B4-BE49-F238E27FC236}">
                <a16:creationId xmlns:a16="http://schemas.microsoft.com/office/drawing/2014/main" id="{B7BBDEB8-4059-4658-95BC-5C6053A81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FD968-502F-480B-8762-3AAC4F6EC491}"/>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215828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8BEC-E451-4C6C-87DC-8140C844EA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94646B-9529-4EDD-8B63-12FA2F43B1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F9195-092E-45D5-B309-B3DE41C8D542}"/>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5" name="Footer Placeholder 4">
            <a:extLst>
              <a:ext uri="{FF2B5EF4-FFF2-40B4-BE49-F238E27FC236}">
                <a16:creationId xmlns:a16="http://schemas.microsoft.com/office/drawing/2014/main" id="{98FD7764-3A7D-44F7-A0AB-20223DF0E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2BB1B-A42B-4B27-B8B7-14D3ACB207E0}"/>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29790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4C81-9F48-486F-940B-08C0A70DAD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6628C7-EF7F-49D6-98AD-3E95040E0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5F8013-DD85-4EEC-9EBA-229BEED99267}"/>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5" name="Footer Placeholder 4">
            <a:extLst>
              <a:ext uri="{FF2B5EF4-FFF2-40B4-BE49-F238E27FC236}">
                <a16:creationId xmlns:a16="http://schemas.microsoft.com/office/drawing/2014/main" id="{4A89566E-01E5-47D4-8259-195B168FF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5235A-ABD1-41C9-B640-FE840F12E7C4}"/>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37027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D202-30F0-4B30-B74F-F1B1301908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42F51-B221-4B98-907C-33E67D47E1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2F4B4B-E218-4F36-8BEF-FEC4C09543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F77C3-EAE5-4027-9998-C55436050D46}"/>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6" name="Footer Placeholder 5">
            <a:extLst>
              <a:ext uri="{FF2B5EF4-FFF2-40B4-BE49-F238E27FC236}">
                <a16:creationId xmlns:a16="http://schemas.microsoft.com/office/drawing/2014/main" id="{BF99A814-BCBD-4884-A7EC-FCA26A56C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75D74-83CB-4D98-BA72-E1570166F31F}"/>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194483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BC75-1B54-48FE-AF3C-C24503D3AC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872A20-8773-4F87-81F7-FF2EBEEE0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28326B-86C4-41C1-B4D0-32506384D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34ABC-1FB0-42F3-9DEA-A1CF66636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1C75B2-EB62-4074-9689-F5CD1FD6F3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5EB731-0DCF-4E36-9752-59FD4C83E2C9}"/>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8" name="Footer Placeholder 7">
            <a:extLst>
              <a:ext uri="{FF2B5EF4-FFF2-40B4-BE49-F238E27FC236}">
                <a16:creationId xmlns:a16="http://schemas.microsoft.com/office/drawing/2014/main" id="{DE367ACA-35FD-48E1-AD11-82C57E5BD3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BE2589-A73B-4264-AD15-3394B31B2C7D}"/>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106655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32C9-D390-457E-9D3E-096E8E9D9A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5F7AB8-70A0-4F97-9CEB-3139B64F4013}"/>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4" name="Footer Placeholder 3">
            <a:extLst>
              <a:ext uri="{FF2B5EF4-FFF2-40B4-BE49-F238E27FC236}">
                <a16:creationId xmlns:a16="http://schemas.microsoft.com/office/drawing/2014/main" id="{554223D0-5E8E-4EFC-BE86-6B0C740712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EABCF-95EC-444D-92AF-E3871777C548}"/>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381041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7AA77-240A-4136-83BC-9F2E754AE7B4}"/>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3" name="Footer Placeholder 2">
            <a:extLst>
              <a:ext uri="{FF2B5EF4-FFF2-40B4-BE49-F238E27FC236}">
                <a16:creationId xmlns:a16="http://schemas.microsoft.com/office/drawing/2014/main" id="{E0DA03A7-7728-4D0F-9EE6-FFD7CD7E5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ADB6BF-0283-4135-83A2-B9EB6CBF924B}"/>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20470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EE3C-AB3C-4D27-B547-9F46FA597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BA49FA-3E2B-40BD-852E-CC13C84C1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294BC-DFD1-44A0-8CDA-BBDDC38DA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F1786-8FC0-4F65-9D0E-F0E905236829}"/>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6" name="Footer Placeholder 5">
            <a:extLst>
              <a:ext uri="{FF2B5EF4-FFF2-40B4-BE49-F238E27FC236}">
                <a16:creationId xmlns:a16="http://schemas.microsoft.com/office/drawing/2014/main" id="{D77F9CB3-39DC-4B86-8F07-0D92CB81C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71D5D-506B-4EFA-9607-08FAE84BE09C}"/>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204822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18E9-B2D2-4F25-8EE7-2D3A23FBE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B324B-30E4-48F2-BBD1-90C1352556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6F4BF3-6F24-4758-8EB5-6CD89E326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FF04D-47EB-4D03-8DD0-9AD3F07BACE5}"/>
              </a:ext>
            </a:extLst>
          </p:cNvPr>
          <p:cNvSpPr>
            <a:spLocks noGrp="1"/>
          </p:cNvSpPr>
          <p:nvPr>
            <p:ph type="dt" sz="half" idx="10"/>
          </p:nvPr>
        </p:nvSpPr>
        <p:spPr/>
        <p:txBody>
          <a:bodyPr/>
          <a:lstStyle/>
          <a:p>
            <a:fld id="{34562CA1-A0B5-4860-BFB3-C7D9CFC1186C}" type="datetimeFigureOut">
              <a:rPr lang="en-US" smtClean="0"/>
              <a:t>5/29/2021</a:t>
            </a:fld>
            <a:endParaRPr lang="en-US"/>
          </a:p>
        </p:txBody>
      </p:sp>
      <p:sp>
        <p:nvSpPr>
          <p:cNvPr id="6" name="Footer Placeholder 5">
            <a:extLst>
              <a:ext uri="{FF2B5EF4-FFF2-40B4-BE49-F238E27FC236}">
                <a16:creationId xmlns:a16="http://schemas.microsoft.com/office/drawing/2014/main" id="{BC6B276F-9822-4A69-9DCC-D2437054C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8E0D3-E0D5-4223-93E4-A6305147B55D}"/>
              </a:ext>
            </a:extLst>
          </p:cNvPr>
          <p:cNvSpPr>
            <a:spLocks noGrp="1"/>
          </p:cNvSpPr>
          <p:nvPr>
            <p:ph type="sldNum" sz="quarter" idx="12"/>
          </p:nvPr>
        </p:nvSpPr>
        <p:spPr/>
        <p:txBody>
          <a:bodyPr/>
          <a:lstStyle/>
          <a:p>
            <a:fld id="{907F44EA-4A07-44F8-AD2F-76FCBD582806}" type="slidenum">
              <a:rPr lang="en-US" smtClean="0"/>
              <a:t>‹#›</a:t>
            </a:fld>
            <a:endParaRPr lang="en-US"/>
          </a:p>
        </p:txBody>
      </p:sp>
    </p:spTree>
    <p:extLst>
      <p:ext uri="{BB962C8B-B14F-4D97-AF65-F5344CB8AC3E}">
        <p14:creationId xmlns:p14="http://schemas.microsoft.com/office/powerpoint/2010/main" val="393793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4C7BD-EF32-4889-BE92-CFA0B4474E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C41174-21ED-4C2B-A51C-B67A37D4F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04753-0C1D-4F0A-9CD3-7BC8A324B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62CA1-A0B5-4860-BFB3-C7D9CFC1186C}" type="datetimeFigureOut">
              <a:rPr lang="en-US" smtClean="0"/>
              <a:t>5/29/2021</a:t>
            </a:fld>
            <a:endParaRPr lang="en-US"/>
          </a:p>
        </p:txBody>
      </p:sp>
      <p:sp>
        <p:nvSpPr>
          <p:cNvPr id="5" name="Footer Placeholder 4">
            <a:extLst>
              <a:ext uri="{FF2B5EF4-FFF2-40B4-BE49-F238E27FC236}">
                <a16:creationId xmlns:a16="http://schemas.microsoft.com/office/drawing/2014/main" id="{08AE2474-7614-413F-B265-08ADB38EB7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8BA6AF-EAD8-4F26-A0E1-D17DB41EB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F44EA-4A07-44F8-AD2F-76FCBD582806}" type="slidenum">
              <a:rPr lang="en-US" smtClean="0"/>
              <a:t>‹#›</a:t>
            </a:fld>
            <a:endParaRPr lang="en-US"/>
          </a:p>
        </p:txBody>
      </p:sp>
    </p:spTree>
    <p:extLst>
      <p:ext uri="{BB962C8B-B14F-4D97-AF65-F5344CB8AC3E}">
        <p14:creationId xmlns:p14="http://schemas.microsoft.com/office/powerpoint/2010/main" val="181268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914143-ED9C-4F7F-B3D4-8335C858A78B}"/>
              </a:ext>
            </a:extLst>
          </p:cNvPr>
          <p:cNvSpPr txBox="1"/>
          <p:nvPr/>
        </p:nvSpPr>
        <p:spPr>
          <a:xfrm>
            <a:off x="0" y="170696"/>
            <a:ext cx="11548153" cy="5832366"/>
          </a:xfrm>
          <a:prstGeom prst="rect">
            <a:avLst/>
          </a:prstGeom>
          <a:noFill/>
        </p:spPr>
        <p:txBody>
          <a:bodyPr wrap="square">
            <a:spAutoFit/>
          </a:bodyPr>
          <a:lstStyle/>
          <a:p>
            <a:pPr marL="0" indent="0">
              <a:buNone/>
            </a:pPr>
            <a:r>
              <a:rPr lang="en-US" sz="2400" b="1" u="sng" dirty="0">
                <a:latin typeface="Times New Roman" panose="02020603050405020304" pitchFamily="18" charset="0"/>
                <a:cs typeface="Times New Roman" panose="02020603050405020304" pitchFamily="18" charset="0"/>
              </a:rPr>
              <a:t>Description</a:t>
            </a:r>
            <a:r>
              <a:rPr lang="en-US" sz="2400" b="1" u="sng" dirty="0"/>
              <a:t>:</a:t>
            </a:r>
          </a:p>
          <a:p>
            <a:pPr marL="0" indent="0">
              <a:lnSpc>
                <a:spcPct val="150000"/>
              </a:lnSpc>
              <a:buNone/>
            </a:pPr>
            <a:r>
              <a:rPr lang="en-US" sz="1800" dirty="0">
                <a:solidFill>
                  <a:srgbClr val="000000"/>
                </a:solidFill>
                <a:latin typeface="Times New Roman"/>
                <a:cs typeface="Times New Roman"/>
              </a:rPr>
              <a:t>The rise of the 5G communication has led to the widespread use of the containerization technology Docker with K8s as the orchestration tools for efficient service deployment and execution with improved performance.</a:t>
            </a:r>
          </a:p>
          <a:p>
            <a:pPr marL="0" indent="0">
              <a:lnSpc>
                <a:spcPct val="150000"/>
              </a:lnSpc>
              <a:buNone/>
            </a:pPr>
            <a:endParaRPr lang="en-US" sz="1800" dirty="0">
              <a:solidFill>
                <a:srgbClr val="000000"/>
              </a:solidFill>
              <a:latin typeface="Times New Roman"/>
              <a:cs typeface="Times New Roman"/>
            </a:endParaRPr>
          </a:p>
          <a:p>
            <a:pPr marL="0" indent="0">
              <a:buNone/>
            </a:pPr>
            <a:r>
              <a:rPr lang="en-US" sz="2000" b="1" dirty="0">
                <a:solidFill>
                  <a:srgbClr val="000000"/>
                </a:solidFill>
                <a:latin typeface="Times New Roman" panose="02020603050405020304" pitchFamily="18" charset="0"/>
                <a:cs typeface="Times New Roman" panose="02020603050405020304" pitchFamily="18" charset="0"/>
              </a:rPr>
              <a:t>Major challenges  </a:t>
            </a:r>
          </a:p>
          <a:p>
            <a:pPr marL="457200" indent="-457200">
              <a:buClrTx/>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Orchestrator risk </a:t>
            </a:r>
            <a:r>
              <a:rPr lang="en-US" sz="1800" b="1" dirty="0">
                <a:solidFill>
                  <a:srgbClr val="000000"/>
                </a:solidFill>
                <a:latin typeface="Times New Roman" panose="02020603050405020304" pitchFamily="18" charset="0"/>
                <a:cs typeface="Times New Roman" panose="02020603050405020304" pitchFamily="18" charset="0"/>
              </a:rPr>
              <a:t>-</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a:solidFill>
                  <a:srgbClr val="333333"/>
                </a:solidFill>
                <a:latin typeface="Times New Roman" panose="02020603050405020304" pitchFamily="18" charset="0"/>
                <a:cs typeface="Times New Roman" panose="02020603050405020304" pitchFamily="18" charset="0"/>
              </a:rPr>
              <a:t>Administrator access, unauthorized access, poorly Separated Inter-Container Network Traffic</a:t>
            </a:r>
          </a:p>
          <a:p>
            <a:pPr marL="457200" indent="-457200">
              <a:buClrTx/>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Container risks -  Insecure container runtime configurations, app vulnerabilities, and insider attacks.</a:t>
            </a:r>
          </a:p>
          <a:p>
            <a:pPr marL="0" indent="0">
              <a:buNone/>
            </a:pPr>
            <a:endParaRPr lang="en-US" sz="1400"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b="0" i="0" dirty="0">
                <a:solidFill>
                  <a:srgbClr val="333333"/>
                </a:solidFill>
                <a:effectLst/>
                <a:latin typeface="Times New Roman" panose="02020603050405020304" pitchFamily="18" charset="0"/>
                <a:cs typeface="Times New Roman" panose="02020603050405020304" pitchFamily="18" charset="0"/>
              </a:rPr>
              <a:t>Anomaly detection is the identification of rare events, items, or observations which are suspicious because they differ significantly from standard behaviors or patterns.</a:t>
            </a:r>
            <a:endParaRPr lang="en-US" sz="1800" u="sng"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Network anomalies can be broadly classified into two categories:</a:t>
            </a:r>
          </a:p>
          <a:p>
            <a:pPr marL="457200" indent="-457200">
              <a:lnSpc>
                <a:spcPct val="100000"/>
              </a:lnSpc>
              <a:buClrTx/>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Security problems: DoS attacks, network intrusions etc.</a:t>
            </a:r>
          </a:p>
          <a:p>
            <a:pPr marL="457200" indent="-457200">
              <a:lnSpc>
                <a:spcPct val="100000"/>
              </a:lnSpc>
              <a:buClrTx/>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Network Performance problems: Network bandwidth congestion, web server failure etc.</a:t>
            </a:r>
          </a:p>
          <a:p>
            <a:pPr>
              <a:lnSpc>
                <a:spcPct val="100000"/>
              </a:lnSpc>
              <a:buClrTx/>
            </a:pPr>
            <a:endParaRPr lang="en-US" sz="1800"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Proposal:  </a:t>
            </a:r>
          </a:p>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We </a:t>
            </a:r>
            <a:r>
              <a:rPr lang="en-US" sz="1800" i="0" dirty="0">
                <a:solidFill>
                  <a:srgbClr val="000000"/>
                </a:solidFill>
                <a:effectLst/>
                <a:latin typeface="Times New Roman" panose="02020603050405020304" pitchFamily="18" charset="0"/>
                <a:cs typeface="Times New Roman" panose="02020603050405020304" pitchFamily="18" charset="0"/>
              </a:rPr>
              <a:t>propose </a:t>
            </a:r>
            <a:r>
              <a:rPr lang="en-US" sz="1800" dirty="0">
                <a:solidFill>
                  <a:srgbClr val="000000"/>
                </a:solidFill>
                <a:latin typeface="Times New Roman" panose="02020603050405020304" pitchFamily="18" charset="0"/>
                <a:cs typeface="Times New Roman" panose="02020603050405020304" pitchFamily="18" charset="0"/>
              </a:rPr>
              <a:t>a solution</a:t>
            </a:r>
            <a:r>
              <a:rPr lang="en-US" sz="180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which aims to improve the overall container security with Kubernetes.</a:t>
            </a:r>
          </a:p>
          <a:p>
            <a:pPr>
              <a:buClrTx/>
            </a:pPr>
            <a:r>
              <a:rPr lang="en-US" sz="1800" dirty="0">
                <a:solidFill>
                  <a:srgbClr val="000000"/>
                </a:solidFill>
                <a:latin typeface="Times New Roman" panose="02020603050405020304" pitchFamily="18" charset="0"/>
                <a:cs typeface="Times New Roman" panose="02020603050405020304" pitchFamily="18" charset="0"/>
              </a:rPr>
              <a:t>This solution is based on </a:t>
            </a:r>
            <a:r>
              <a:rPr lang="en-US" sz="1800" b="0" i="0" dirty="0">
                <a:solidFill>
                  <a:srgbClr val="000000"/>
                </a:solidFill>
                <a:effectLst/>
                <a:latin typeface="Times New Roman" panose="02020603050405020304" pitchFamily="18" charset="0"/>
                <a:cs typeface="Times New Roman" panose="02020603050405020304" pitchFamily="18" charset="0"/>
              </a:rPr>
              <a:t>anomaly classification model using AI/ML technology to detect anomaly behavior of a container. </a:t>
            </a:r>
          </a:p>
          <a:p>
            <a:pPr>
              <a:buClrTx/>
            </a:pPr>
            <a:r>
              <a:rPr lang="en-US" sz="1800" b="0" i="0" dirty="0">
                <a:solidFill>
                  <a:srgbClr val="000000"/>
                </a:solidFill>
                <a:effectLst/>
                <a:latin typeface="Times New Roman" panose="02020603050405020304" pitchFamily="18" charset="0"/>
                <a:cs typeface="Times New Roman" panose="02020603050405020304" pitchFamily="18" charset="0"/>
              </a:rPr>
              <a:t>This model uses supervised learning. We use a dataset that contains normal and abnormal samples to build the model.</a:t>
            </a:r>
            <a:endParaRPr lang="en-US" sz="1800" b="1" i="0" dirty="0">
              <a:solidFill>
                <a:srgbClr val="000000"/>
              </a:solidFill>
              <a:effectLst/>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82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EA7F-287E-44A8-9F0F-CBD4D3028F6C}"/>
              </a:ext>
            </a:extLst>
          </p:cNvPr>
          <p:cNvSpPr>
            <a:spLocks noGrp="1"/>
          </p:cNvSpPr>
          <p:nvPr>
            <p:ph type="title"/>
          </p:nvPr>
        </p:nvSpPr>
        <p:spPr>
          <a:xfrm>
            <a:off x="2533436" y="2317215"/>
            <a:ext cx="10515600" cy="1325563"/>
          </a:xfrm>
        </p:spPr>
        <p:txBody>
          <a:bodyPr/>
          <a:lstStyle/>
          <a:p>
            <a:r>
              <a:rPr lang="en-US" b="1" dirty="0"/>
              <a:t>Thanks</a:t>
            </a:r>
            <a:r>
              <a:rPr lang="en-US" dirty="0"/>
              <a:t> </a:t>
            </a:r>
          </a:p>
        </p:txBody>
      </p:sp>
    </p:spTree>
    <p:extLst>
      <p:ext uri="{BB962C8B-B14F-4D97-AF65-F5344CB8AC3E}">
        <p14:creationId xmlns:p14="http://schemas.microsoft.com/office/powerpoint/2010/main" val="174093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F65FCF2-D18D-4205-83FD-4C1150F9FE15}"/>
              </a:ext>
            </a:extLst>
          </p:cNvPr>
          <p:cNvPicPr>
            <a:picLocks noChangeAspect="1"/>
          </p:cNvPicPr>
          <p:nvPr/>
        </p:nvPicPr>
        <p:blipFill>
          <a:blip r:embed="rId2"/>
          <a:stretch>
            <a:fillRect/>
          </a:stretch>
        </p:blipFill>
        <p:spPr>
          <a:xfrm>
            <a:off x="86314" y="156026"/>
            <a:ext cx="9906000" cy="5381625"/>
          </a:xfrm>
          <a:prstGeom prst="rect">
            <a:avLst/>
          </a:prstGeom>
        </p:spPr>
      </p:pic>
    </p:spTree>
    <p:extLst>
      <p:ext uri="{BB962C8B-B14F-4D97-AF65-F5344CB8AC3E}">
        <p14:creationId xmlns:p14="http://schemas.microsoft.com/office/powerpoint/2010/main" val="303043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9373A2-AFA2-442B-9744-CC91B3F0BB9F}"/>
              </a:ext>
            </a:extLst>
          </p:cNvPr>
          <p:cNvSpPr txBox="1"/>
          <p:nvPr/>
        </p:nvSpPr>
        <p:spPr>
          <a:xfrm>
            <a:off x="84637" y="1414593"/>
            <a:ext cx="5320539" cy="4719241"/>
          </a:xfrm>
          <a:prstGeom prst="rect">
            <a:avLst/>
          </a:prstGeom>
          <a:noFill/>
        </p:spPr>
        <p:txBody>
          <a:bodyPr wrap="square">
            <a:spAutoFit/>
          </a:bodyPr>
          <a:lstStyle/>
          <a:p>
            <a:pPr marL="0" indent="0">
              <a:buNone/>
            </a:pPr>
            <a:r>
              <a:rPr lang="en-US" sz="1400" b="1" dirty="0">
                <a:solidFill>
                  <a:srgbClr val="000000"/>
                </a:solidFill>
                <a:latin typeface="Times New Roman" panose="02020603050405020304" pitchFamily="18" charset="0"/>
                <a:cs typeface="Times New Roman" panose="02020603050405020304" pitchFamily="18" charset="0"/>
              </a:rPr>
              <a:t>System </a:t>
            </a:r>
            <a:r>
              <a:rPr lang="en-US" sz="1400" b="1" i="0" dirty="0">
                <a:solidFill>
                  <a:srgbClr val="000000"/>
                </a:solidFill>
                <a:effectLst/>
                <a:latin typeface="Times New Roman" panose="02020603050405020304" pitchFamily="18" charset="0"/>
                <a:cs typeface="Times New Roman" panose="02020603050405020304" pitchFamily="18" charset="0"/>
              </a:rPr>
              <a:t>has three major components</a:t>
            </a:r>
          </a:p>
          <a:p>
            <a:pPr>
              <a:lnSpc>
                <a:spcPct val="150000"/>
              </a:lnSpc>
              <a:spcBef>
                <a:spcPts val="0"/>
              </a:spcBef>
              <a:buNone/>
            </a:pPr>
            <a:r>
              <a:rPr lang="en-US" sz="1200" b="1" dirty="0">
                <a:solidFill>
                  <a:srgbClr val="000000"/>
                </a:solidFill>
                <a:latin typeface="Times New Roman"/>
                <a:cs typeface="Times New Roman"/>
              </a:rPr>
              <a:t>Web Portal: </a:t>
            </a:r>
            <a:r>
              <a:rPr lang="en-US" sz="1200" dirty="0">
                <a:solidFill>
                  <a:srgbClr val="000000"/>
                </a:solidFill>
                <a:latin typeface="Times New Roman"/>
                <a:cs typeface="Times New Roman"/>
              </a:rPr>
              <a:t>The web portal is used to inform users about the container status, and it refreshes the detection results every10 seconds.</a:t>
            </a:r>
          </a:p>
          <a:p>
            <a:pPr>
              <a:lnSpc>
                <a:spcPts val="1440"/>
              </a:lnSpc>
              <a:spcBef>
                <a:spcPts val="0"/>
              </a:spcBef>
              <a:buNone/>
            </a:pPr>
            <a:endParaRPr lang="en-US" sz="1200" dirty="0">
              <a:solidFill>
                <a:srgbClr val="000000"/>
              </a:solidFill>
              <a:latin typeface="Times New Roman"/>
              <a:cs typeface="Times New Roman"/>
            </a:endParaRPr>
          </a:p>
          <a:p>
            <a:pPr>
              <a:lnSpc>
                <a:spcPts val="1440"/>
              </a:lnSpc>
              <a:spcBef>
                <a:spcPts val="0"/>
              </a:spcBef>
              <a:buNone/>
            </a:pPr>
            <a:r>
              <a:rPr lang="en-US" sz="1200" b="1" dirty="0">
                <a:solidFill>
                  <a:srgbClr val="000000"/>
                </a:solidFill>
                <a:latin typeface="Times New Roman" panose="02020603050405020304" pitchFamily="18" charset="0"/>
                <a:cs typeface="Times New Roman" panose="02020603050405020304" pitchFamily="18" charset="0"/>
              </a:rPr>
              <a:t>Center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00"/>
                </a:solidFill>
                <a:latin typeface="Times New Roman"/>
                <a:cs typeface="Times New Roman"/>
              </a:rPr>
              <a:t>Collect  the monitor logs from every agent service. It uses pretrained</a:t>
            </a:r>
          </a:p>
          <a:p>
            <a:pPr>
              <a:lnSpc>
                <a:spcPts val="1440"/>
              </a:lnSpc>
              <a:spcBef>
                <a:spcPts val="0"/>
              </a:spcBef>
              <a:buNone/>
            </a:pPr>
            <a:r>
              <a:rPr lang="en-US" sz="1200" dirty="0">
                <a:solidFill>
                  <a:srgbClr val="000000"/>
                </a:solidFill>
                <a:latin typeface="Times New Roman"/>
                <a:cs typeface="Times New Roman"/>
              </a:rPr>
              <a:t>anomaly classification model to detect whether a container shows anomaly</a:t>
            </a:r>
          </a:p>
          <a:p>
            <a:pPr>
              <a:lnSpc>
                <a:spcPts val="1440"/>
              </a:lnSpc>
              <a:spcBef>
                <a:spcPts val="0"/>
              </a:spcBef>
              <a:buNone/>
            </a:pPr>
            <a:r>
              <a:rPr lang="en-US" sz="1200" dirty="0">
                <a:solidFill>
                  <a:srgbClr val="000000"/>
                </a:solidFill>
                <a:latin typeface="Times New Roman"/>
                <a:cs typeface="Times New Roman"/>
              </a:rPr>
              <a:t>behavior.</a:t>
            </a:r>
          </a:p>
          <a:p>
            <a:pPr lvl="1">
              <a:buNone/>
            </a:pPr>
            <a:r>
              <a:rPr lang="en-US" sz="1200" b="1" i="0" dirty="0">
                <a:solidFill>
                  <a:srgbClr val="000000"/>
                </a:solidFill>
                <a:effectLst/>
                <a:latin typeface="Times New Roman" panose="02020603050405020304" pitchFamily="18" charset="0"/>
                <a:cs typeface="Times New Roman" panose="02020603050405020304" pitchFamily="18" charset="0"/>
              </a:rPr>
              <a:t>Analyzer</a:t>
            </a:r>
            <a:r>
              <a:rPr lang="en-US" sz="1200" b="0" i="0" dirty="0">
                <a:solidFill>
                  <a:srgbClr val="000000"/>
                </a:solidFill>
                <a:effectLst/>
                <a:latin typeface="Times New Roman" panose="02020603050405020304" pitchFamily="18" charset="0"/>
                <a:cs typeface="Times New Roman" panose="02020603050405020304" pitchFamily="18" charset="0"/>
              </a:rPr>
              <a:t>: It have two subcomponents.</a:t>
            </a:r>
            <a:endParaRPr lang="en-US" sz="1200" dirty="0">
              <a:latin typeface="Times New Roman" panose="02020603050405020304" pitchFamily="18" charset="0"/>
              <a:cs typeface="Times New Roman" panose="02020603050405020304" pitchFamily="18" charset="0"/>
            </a:endParaRPr>
          </a:p>
          <a:p>
            <a:pPr lvl="2">
              <a:buNone/>
            </a:pPr>
            <a:r>
              <a:rPr lang="en-US" sz="1200" b="1" dirty="0">
                <a:solidFill>
                  <a:srgbClr val="000000"/>
                </a:solidFill>
                <a:latin typeface="Times New Roman" panose="02020603050405020304" pitchFamily="18" charset="0"/>
                <a:cs typeface="Times New Roman" panose="02020603050405020304" pitchFamily="18" charset="0"/>
              </a:rPr>
              <a:t>F</a:t>
            </a:r>
            <a:r>
              <a:rPr lang="en-US" sz="1200" b="1" i="0" dirty="0">
                <a:solidFill>
                  <a:srgbClr val="000000"/>
                </a:solidFill>
                <a:effectLst/>
                <a:latin typeface="Times New Roman" panose="02020603050405020304" pitchFamily="18" charset="0"/>
                <a:cs typeface="Times New Roman" panose="02020603050405020304" pitchFamily="18" charset="0"/>
              </a:rPr>
              <a:t>eature </a:t>
            </a:r>
            <a:r>
              <a:rPr lang="en-US" sz="1200" b="1" dirty="0">
                <a:solidFill>
                  <a:srgbClr val="000000"/>
                </a:solidFill>
                <a:latin typeface="Times New Roman" panose="02020603050405020304" pitchFamily="18" charset="0"/>
                <a:cs typeface="Times New Roman" panose="02020603050405020304" pitchFamily="18" charset="0"/>
              </a:rPr>
              <a:t>Extractor: </a:t>
            </a:r>
          </a:p>
          <a:p>
            <a:pPr lvl="2"/>
            <a:r>
              <a:rPr lang="en-US" sz="1200" dirty="0">
                <a:solidFill>
                  <a:srgbClr val="000000"/>
                </a:solidFill>
                <a:latin typeface="Times New Roman"/>
                <a:cs typeface="Times New Roman"/>
              </a:rPr>
              <a:t>Parses the raw data sent by scheduler</a:t>
            </a:r>
          </a:p>
          <a:p>
            <a:pPr lvl="2"/>
            <a:r>
              <a:rPr lang="en-US" sz="1200" dirty="0">
                <a:solidFill>
                  <a:srgbClr val="000000"/>
                </a:solidFill>
                <a:latin typeface="Times New Roman"/>
                <a:cs typeface="Times New Roman"/>
              </a:rPr>
              <a:t>E</a:t>
            </a:r>
            <a:r>
              <a:rPr lang="en-US" sz="1200" b="0" i="0" dirty="0">
                <a:solidFill>
                  <a:srgbClr val="000000"/>
                </a:solidFill>
                <a:effectLst/>
                <a:latin typeface="Times New Roman"/>
                <a:cs typeface="Times New Roman"/>
              </a:rPr>
              <a:t>xtract each container event and normalizing the logs.</a:t>
            </a:r>
          </a:p>
          <a:p>
            <a:pPr lvl="2"/>
            <a:r>
              <a:rPr lang="en-US" sz="1200" dirty="0">
                <a:solidFill>
                  <a:srgbClr val="000000"/>
                </a:solidFill>
                <a:latin typeface="Times New Roman" panose="02020603050405020304" pitchFamily="18" charset="0"/>
                <a:cs typeface="Times New Roman" panose="02020603050405020304" pitchFamily="18" charset="0"/>
              </a:rPr>
              <a:t>S</a:t>
            </a:r>
            <a:r>
              <a:rPr lang="en-US" sz="1200" b="0" i="0" dirty="0">
                <a:solidFill>
                  <a:srgbClr val="000000"/>
                </a:solidFill>
                <a:effectLst/>
                <a:latin typeface="Times New Roman" panose="02020603050405020304" pitchFamily="18" charset="0"/>
                <a:cs typeface="Times New Roman" panose="02020603050405020304" pitchFamily="18" charset="0"/>
              </a:rPr>
              <a:t>ends these features to a behavior detection component.</a:t>
            </a:r>
            <a:endParaRPr lang="en-US" sz="1200" dirty="0">
              <a:latin typeface="Times New Roman" panose="02020603050405020304" pitchFamily="18" charset="0"/>
              <a:cs typeface="Times New Roman" panose="02020603050405020304" pitchFamily="18" charset="0"/>
            </a:endParaRPr>
          </a:p>
          <a:p>
            <a:pPr lvl="1">
              <a:buNone/>
            </a:pPr>
            <a:r>
              <a:rPr lang="en-US" sz="1200" b="1" dirty="0">
                <a:solidFill>
                  <a:srgbClr val="000000"/>
                </a:solidFill>
                <a:latin typeface="Times New Roman"/>
                <a:cs typeface="Times New Roman"/>
              </a:rPr>
              <a:t>		Behavior</a:t>
            </a:r>
            <a:r>
              <a:rPr lang="en-US" sz="1200" b="1" i="0" dirty="0">
                <a:solidFill>
                  <a:srgbClr val="000000"/>
                </a:solidFill>
                <a:effectLst/>
                <a:latin typeface="Times New Roman"/>
                <a:cs typeface="Times New Roman"/>
              </a:rPr>
              <a:t> </a:t>
            </a:r>
            <a:r>
              <a:rPr lang="en-US" sz="1200" b="1" dirty="0">
                <a:solidFill>
                  <a:srgbClr val="000000"/>
                </a:solidFill>
                <a:latin typeface="Times New Roman"/>
                <a:cs typeface="Times New Roman"/>
              </a:rPr>
              <a:t>Detector:</a:t>
            </a:r>
          </a:p>
          <a:p>
            <a:pPr lvl="2"/>
            <a:r>
              <a:rPr lang="en-US" sz="1200" dirty="0">
                <a:solidFill>
                  <a:srgbClr val="000000"/>
                </a:solidFill>
                <a:latin typeface="Times New Roman"/>
                <a:cs typeface="Times New Roman"/>
              </a:rPr>
              <a:t> L</a:t>
            </a:r>
            <a:r>
              <a:rPr lang="en-US" sz="1200" b="0" i="0" dirty="0">
                <a:solidFill>
                  <a:srgbClr val="000000"/>
                </a:solidFill>
                <a:effectLst/>
                <a:latin typeface="Times New Roman"/>
                <a:cs typeface="Times New Roman"/>
              </a:rPr>
              <a:t>oads the anomaly classification model on features data received</a:t>
            </a:r>
          </a:p>
          <a:p>
            <a:pPr lvl="2"/>
            <a:r>
              <a:rPr lang="en-US" sz="1200" dirty="0">
                <a:solidFill>
                  <a:srgbClr val="000000"/>
                </a:solidFill>
                <a:latin typeface="Times New Roman"/>
                <a:cs typeface="Times New Roman"/>
              </a:rPr>
              <a:t>Apply different AL/ML algorithm models and detect </a:t>
            </a:r>
            <a:r>
              <a:rPr lang="en-US" sz="1200" b="0" i="0" dirty="0">
                <a:solidFill>
                  <a:srgbClr val="000000"/>
                </a:solidFill>
                <a:effectLst/>
                <a:latin typeface="Times New Roman"/>
                <a:cs typeface="Times New Roman"/>
              </a:rPr>
              <a:t>container behavior</a:t>
            </a:r>
          </a:p>
          <a:p>
            <a:pPr lvl="2"/>
            <a:r>
              <a:rPr lang="en-US" sz="1200" dirty="0">
                <a:solidFill>
                  <a:srgbClr val="000000"/>
                </a:solidFill>
                <a:latin typeface="Times New Roman"/>
                <a:cs typeface="Times New Roman"/>
              </a:rPr>
              <a:t>Send result to scheduler “Normal” or “Abnormal” </a:t>
            </a:r>
          </a:p>
          <a:p>
            <a:pPr marL="914400" lvl="2" indent="0">
              <a:buNone/>
            </a:pPr>
            <a:r>
              <a:rPr lang="en-US" sz="1200" b="1" dirty="0">
                <a:solidFill>
                  <a:srgbClr val="000000"/>
                </a:solidFill>
                <a:latin typeface="Times New Roman"/>
                <a:cs typeface="Times New Roman"/>
              </a:rPr>
              <a:t>Anomaly classification model: </a:t>
            </a:r>
            <a:r>
              <a:rPr lang="en-US" sz="1200" dirty="0">
                <a:solidFill>
                  <a:srgbClr val="000000"/>
                </a:solidFill>
                <a:latin typeface="Times New Roman" panose="02020603050405020304" pitchFamily="18" charset="0"/>
                <a:cs typeface="Times New Roman" panose="02020603050405020304" pitchFamily="18" charset="0"/>
              </a:rPr>
              <a:t>The anomaly classification model is used to detect abnormal container behavior using multiple classification models.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lvl="1">
              <a:buNone/>
            </a:pPr>
            <a:r>
              <a:rPr lang="en-US" sz="1200" b="1" i="0" dirty="0">
                <a:solidFill>
                  <a:srgbClr val="000000"/>
                </a:solidFill>
                <a:effectLst/>
                <a:latin typeface="Times New Roman"/>
                <a:cs typeface="Times New Roman"/>
              </a:rPr>
              <a:t>Scheduler</a:t>
            </a:r>
            <a:r>
              <a:rPr lang="en-US" sz="1200" b="0" i="0" dirty="0">
                <a:solidFill>
                  <a:srgbClr val="000000"/>
                </a:solidFill>
                <a:effectLst/>
                <a:latin typeface="Times New Roman"/>
                <a:cs typeface="Times New Roman"/>
              </a:rPr>
              <a:t>: The scheduler is used to communicate with every other module in the</a:t>
            </a:r>
            <a:r>
              <a:rPr lang="en-US" sz="1200" dirty="0">
                <a:solidFill>
                  <a:srgbClr val="000000"/>
                </a:solidFill>
                <a:latin typeface="Times New Roman"/>
                <a:cs typeface="Times New Roman"/>
              </a:rPr>
              <a:t> </a:t>
            </a:r>
            <a:r>
              <a:rPr lang="en-US" sz="1200" b="0" i="0" dirty="0">
                <a:solidFill>
                  <a:srgbClr val="000000"/>
                </a:solidFill>
                <a:effectLst/>
                <a:latin typeface="Times New Roman"/>
                <a:cs typeface="Times New Roman"/>
              </a:rPr>
              <a:t> system. The scheduler also saves these results</a:t>
            </a:r>
            <a:r>
              <a:rPr lang="en-US" sz="1200" dirty="0">
                <a:solidFill>
                  <a:srgbClr val="000000"/>
                </a:solidFill>
                <a:latin typeface="Times New Roman"/>
                <a:cs typeface="Times New Roman"/>
              </a:rPr>
              <a:t> </a:t>
            </a:r>
            <a:r>
              <a:rPr lang="en-US" sz="1200" b="0" i="0" dirty="0">
                <a:solidFill>
                  <a:srgbClr val="000000"/>
                </a:solidFill>
                <a:effectLst/>
                <a:latin typeface="Times New Roman"/>
                <a:cs typeface="Times New Roman"/>
              </a:rPr>
              <a:t> in a database</a:t>
            </a:r>
            <a:endParaRPr lang="en-US" sz="1200" dirty="0">
              <a:solidFill>
                <a:srgbClr val="000000"/>
              </a:solidFill>
              <a:latin typeface="Times New Roman"/>
              <a:cs typeface="Times New Roman"/>
            </a:endParaRPr>
          </a:p>
          <a:p>
            <a:pPr>
              <a:buNone/>
            </a:pPr>
            <a:r>
              <a:rPr lang="en-US" sz="1200" b="1" dirty="0">
                <a:solidFill>
                  <a:srgbClr val="000000"/>
                </a:solidFill>
                <a:latin typeface="Times New Roman" panose="02020603050405020304" pitchFamily="18" charset="0"/>
                <a:cs typeface="Times New Roman" panose="02020603050405020304" pitchFamily="18" charset="0"/>
              </a:rPr>
              <a:t>Agent Service</a:t>
            </a:r>
            <a:r>
              <a:rPr lang="en-US" sz="1200" dirty="0">
                <a:solidFill>
                  <a:srgbClr val="000000"/>
                </a:solidFill>
                <a:latin typeface="Times New Roman" panose="02020603050405020304" pitchFamily="18" charset="0"/>
                <a:cs typeface="Times New Roman" panose="02020603050405020304" pitchFamily="18" charset="0"/>
              </a:rPr>
              <a:t>: The agent service is used to collect monitor logs from containers.(</a:t>
            </a:r>
            <a:r>
              <a:rPr lang="en-US" sz="1200" dirty="0" err="1">
                <a:solidFill>
                  <a:srgbClr val="000000"/>
                </a:solidFill>
                <a:latin typeface="Times New Roman" panose="02020603050405020304" pitchFamily="18" charset="0"/>
                <a:cs typeface="Times New Roman" panose="02020603050405020304" pitchFamily="18" charset="0"/>
              </a:rPr>
              <a:t>Sysdig</a:t>
            </a:r>
            <a:r>
              <a:rPr lang="en-US" sz="1200" dirty="0">
                <a:solidFill>
                  <a:srgbClr val="000000"/>
                </a:solidFill>
                <a:latin typeface="Times New Roman" panose="02020603050405020304" pitchFamily="18" charset="0"/>
                <a:cs typeface="Times New Roman" panose="02020603050405020304" pitchFamily="18" charset="0"/>
              </a:rPr>
              <a:t> and Falco) </a:t>
            </a:r>
          </a:p>
        </p:txBody>
      </p:sp>
      <p:sp>
        <p:nvSpPr>
          <p:cNvPr id="6" name="Rectangle 5">
            <a:extLst>
              <a:ext uri="{FF2B5EF4-FFF2-40B4-BE49-F238E27FC236}">
                <a16:creationId xmlns:a16="http://schemas.microsoft.com/office/drawing/2014/main" id="{45EF8350-CBA6-4763-B301-50F61C1A6E81}"/>
              </a:ext>
            </a:extLst>
          </p:cNvPr>
          <p:cNvSpPr/>
          <p:nvPr/>
        </p:nvSpPr>
        <p:spPr>
          <a:xfrm>
            <a:off x="7362922" y="908287"/>
            <a:ext cx="4651610" cy="2945641"/>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270BFF15-87AD-446C-A2C4-173276418063}"/>
              </a:ext>
            </a:extLst>
          </p:cNvPr>
          <p:cNvSpPr/>
          <p:nvPr/>
        </p:nvSpPr>
        <p:spPr>
          <a:xfrm>
            <a:off x="7357947" y="4360745"/>
            <a:ext cx="4651609" cy="21364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2565C1A-438C-4605-973A-1C10915F66F9}"/>
              </a:ext>
            </a:extLst>
          </p:cNvPr>
          <p:cNvSpPr/>
          <p:nvPr/>
        </p:nvSpPr>
        <p:spPr>
          <a:xfrm>
            <a:off x="5606483" y="926056"/>
            <a:ext cx="1398897" cy="1967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7C39F7-9A6B-4F32-80B9-BA0FEFAC3462}"/>
              </a:ext>
            </a:extLst>
          </p:cNvPr>
          <p:cNvSpPr/>
          <p:nvPr/>
        </p:nvSpPr>
        <p:spPr>
          <a:xfrm>
            <a:off x="7523568" y="1091680"/>
            <a:ext cx="1057700" cy="78474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cs typeface="Arial"/>
              </a:rPr>
              <a:t>Restful</a:t>
            </a:r>
          </a:p>
          <a:p>
            <a:pPr algn="ctr"/>
            <a:r>
              <a:rPr lang="en-US" sz="1200" dirty="0">
                <a:cs typeface="Arial"/>
              </a:rPr>
              <a:t>API</a:t>
            </a:r>
          </a:p>
          <a:p>
            <a:pPr algn="ctr"/>
            <a:r>
              <a:rPr lang="en-US" sz="1200" dirty="0">
                <a:cs typeface="Arial"/>
              </a:rPr>
              <a:t>Service</a:t>
            </a:r>
          </a:p>
        </p:txBody>
      </p:sp>
      <p:sp>
        <p:nvSpPr>
          <p:cNvPr id="10" name="Rectangle 9">
            <a:extLst>
              <a:ext uri="{FF2B5EF4-FFF2-40B4-BE49-F238E27FC236}">
                <a16:creationId xmlns:a16="http://schemas.microsoft.com/office/drawing/2014/main" id="{DBAF3622-1D95-4DC3-B427-02ECCAEE96F4}"/>
              </a:ext>
            </a:extLst>
          </p:cNvPr>
          <p:cNvSpPr/>
          <p:nvPr/>
        </p:nvSpPr>
        <p:spPr>
          <a:xfrm>
            <a:off x="7523567" y="3013739"/>
            <a:ext cx="1057699" cy="716508"/>
          </a:xfrm>
          <a:prstGeom prst="rec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200" dirty="0">
                <a:cs typeface="Arial"/>
              </a:rPr>
              <a:t>Scheduler</a:t>
            </a:r>
            <a:endParaRPr lang="en-US" sz="1200" dirty="0"/>
          </a:p>
        </p:txBody>
      </p:sp>
      <p:sp>
        <p:nvSpPr>
          <p:cNvPr id="11" name="Rectangle 10">
            <a:extLst>
              <a:ext uri="{FF2B5EF4-FFF2-40B4-BE49-F238E27FC236}">
                <a16:creationId xmlns:a16="http://schemas.microsoft.com/office/drawing/2014/main" id="{D8FFB2B4-406E-4043-89F7-A8A216CD808C}"/>
              </a:ext>
            </a:extLst>
          </p:cNvPr>
          <p:cNvSpPr/>
          <p:nvPr/>
        </p:nvSpPr>
        <p:spPr>
          <a:xfrm>
            <a:off x="8956581" y="2092514"/>
            <a:ext cx="1285161" cy="466299"/>
          </a:xfrm>
          <a:prstGeom prst="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200" dirty="0">
                <a:cs typeface="Arial"/>
              </a:rPr>
              <a:t>Feature</a:t>
            </a:r>
          </a:p>
          <a:p>
            <a:pPr algn="ctr"/>
            <a:r>
              <a:rPr lang="en-US" sz="1200" dirty="0">
                <a:cs typeface="Arial"/>
              </a:rPr>
              <a:t>Extractor</a:t>
            </a:r>
          </a:p>
        </p:txBody>
      </p:sp>
      <p:sp>
        <p:nvSpPr>
          <p:cNvPr id="12" name="Rectangle 11">
            <a:extLst>
              <a:ext uri="{FF2B5EF4-FFF2-40B4-BE49-F238E27FC236}">
                <a16:creationId xmlns:a16="http://schemas.microsoft.com/office/drawing/2014/main" id="{6EC9E16E-3855-4722-9F69-C1C5E45474FF}"/>
              </a:ext>
            </a:extLst>
          </p:cNvPr>
          <p:cNvSpPr/>
          <p:nvPr/>
        </p:nvSpPr>
        <p:spPr>
          <a:xfrm>
            <a:off x="8956581" y="1432871"/>
            <a:ext cx="1285162" cy="511792"/>
          </a:xfrm>
          <a:prstGeom prst="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200" dirty="0">
                <a:cs typeface="Arial"/>
              </a:rPr>
              <a:t>Behavior Detector</a:t>
            </a:r>
          </a:p>
        </p:txBody>
      </p:sp>
      <p:sp>
        <p:nvSpPr>
          <p:cNvPr id="13" name="Cylinder 12">
            <a:extLst>
              <a:ext uri="{FF2B5EF4-FFF2-40B4-BE49-F238E27FC236}">
                <a16:creationId xmlns:a16="http://schemas.microsoft.com/office/drawing/2014/main" id="{0927DB77-11E2-4973-BB2B-C09CB0DB8DF8}"/>
              </a:ext>
            </a:extLst>
          </p:cNvPr>
          <p:cNvSpPr/>
          <p:nvPr/>
        </p:nvSpPr>
        <p:spPr>
          <a:xfrm>
            <a:off x="10566592" y="1493111"/>
            <a:ext cx="1103193" cy="966716"/>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Arial"/>
              </a:rPr>
              <a:t>Classification</a:t>
            </a:r>
          </a:p>
          <a:p>
            <a:pPr algn="ctr"/>
            <a:r>
              <a:rPr lang="en-US" sz="1200" dirty="0">
                <a:cs typeface="Arial"/>
              </a:rPr>
              <a:t>Model</a:t>
            </a:r>
          </a:p>
        </p:txBody>
      </p:sp>
      <p:sp>
        <p:nvSpPr>
          <p:cNvPr id="14" name="Cylinder 13">
            <a:extLst>
              <a:ext uri="{FF2B5EF4-FFF2-40B4-BE49-F238E27FC236}">
                <a16:creationId xmlns:a16="http://schemas.microsoft.com/office/drawing/2014/main" id="{0C3B73EA-03BC-4C09-BDED-6C501AAA459A}"/>
              </a:ext>
            </a:extLst>
          </p:cNvPr>
          <p:cNvSpPr/>
          <p:nvPr/>
        </p:nvSpPr>
        <p:spPr>
          <a:xfrm>
            <a:off x="10612085" y="2971618"/>
            <a:ext cx="1012208" cy="739254"/>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Arial"/>
              </a:rPr>
              <a:t>System Data DB</a:t>
            </a:r>
            <a:endParaRPr lang="en-US" sz="1200" dirty="0"/>
          </a:p>
        </p:txBody>
      </p:sp>
      <p:sp>
        <p:nvSpPr>
          <p:cNvPr id="15" name="Rectangle 14">
            <a:extLst>
              <a:ext uri="{FF2B5EF4-FFF2-40B4-BE49-F238E27FC236}">
                <a16:creationId xmlns:a16="http://schemas.microsoft.com/office/drawing/2014/main" id="{88F5E84E-4FA2-4AFB-9A64-5C9B0BDEFD9F}"/>
              </a:ext>
            </a:extLst>
          </p:cNvPr>
          <p:cNvSpPr/>
          <p:nvPr/>
        </p:nvSpPr>
        <p:spPr>
          <a:xfrm>
            <a:off x="8753288" y="1024863"/>
            <a:ext cx="3013880" cy="17514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A353CB-F9E4-4D81-B97A-CCD5C42BE2A2}"/>
              </a:ext>
            </a:extLst>
          </p:cNvPr>
          <p:cNvSpPr/>
          <p:nvPr/>
        </p:nvSpPr>
        <p:spPr>
          <a:xfrm>
            <a:off x="7591805" y="4799320"/>
            <a:ext cx="978088" cy="943970"/>
          </a:xfrm>
          <a:prstGeom prst="rec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200" dirty="0">
                <a:cs typeface="Arial"/>
              </a:rPr>
              <a:t>Container</a:t>
            </a:r>
          </a:p>
          <a:p>
            <a:pPr algn="ctr"/>
            <a:r>
              <a:rPr lang="en-US" sz="1200" dirty="0">
                <a:cs typeface="Arial"/>
              </a:rPr>
              <a:t>Information Collector</a:t>
            </a:r>
          </a:p>
        </p:txBody>
      </p:sp>
      <p:sp>
        <p:nvSpPr>
          <p:cNvPr id="17" name="Rectangle 16">
            <a:extLst>
              <a:ext uri="{FF2B5EF4-FFF2-40B4-BE49-F238E27FC236}">
                <a16:creationId xmlns:a16="http://schemas.microsoft.com/office/drawing/2014/main" id="{3CE614A3-B3B6-46FB-A163-7763DAFC9228}"/>
              </a:ext>
            </a:extLst>
          </p:cNvPr>
          <p:cNvSpPr/>
          <p:nvPr/>
        </p:nvSpPr>
        <p:spPr>
          <a:xfrm>
            <a:off x="8695000" y="4799320"/>
            <a:ext cx="1000834" cy="932597"/>
          </a:xfrm>
          <a:prstGeom prst="rec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200" dirty="0">
                <a:cs typeface="Arial"/>
              </a:rPr>
              <a:t>Container</a:t>
            </a:r>
          </a:p>
          <a:p>
            <a:pPr algn="ctr"/>
            <a:r>
              <a:rPr lang="en-US" sz="1200" dirty="0">
                <a:cs typeface="Arial"/>
              </a:rPr>
              <a:t>Behavior</a:t>
            </a:r>
          </a:p>
          <a:p>
            <a:pPr algn="ctr"/>
            <a:r>
              <a:rPr lang="en-US" sz="1200" dirty="0">
                <a:cs typeface="Arial"/>
              </a:rPr>
              <a:t>Collector</a:t>
            </a:r>
          </a:p>
        </p:txBody>
      </p:sp>
      <p:sp>
        <p:nvSpPr>
          <p:cNvPr id="18" name="Rectangle 17">
            <a:extLst>
              <a:ext uri="{FF2B5EF4-FFF2-40B4-BE49-F238E27FC236}">
                <a16:creationId xmlns:a16="http://schemas.microsoft.com/office/drawing/2014/main" id="{BB5ABE53-20CC-4A13-9124-9E95E4272019}"/>
              </a:ext>
            </a:extLst>
          </p:cNvPr>
          <p:cNvSpPr/>
          <p:nvPr/>
        </p:nvSpPr>
        <p:spPr>
          <a:xfrm>
            <a:off x="9923296" y="4731079"/>
            <a:ext cx="1762833" cy="398061"/>
          </a:xfrm>
          <a:prstGeom prst="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200" dirty="0">
                <a:cs typeface="Arial"/>
              </a:rPr>
              <a:t>Agent Service Handler</a:t>
            </a:r>
            <a:endParaRPr lang="en-US" dirty="0" err="1"/>
          </a:p>
        </p:txBody>
      </p:sp>
      <p:sp>
        <p:nvSpPr>
          <p:cNvPr id="19" name="Rectangle 18">
            <a:extLst>
              <a:ext uri="{FF2B5EF4-FFF2-40B4-BE49-F238E27FC236}">
                <a16:creationId xmlns:a16="http://schemas.microsoft.com/office/drawing/2014/main" id="{C27C5C44-3B9A-4441-864D-761E24FE72BF}"/>
              </a:ext>
            </a:extLst>
          </p:cNvPr>
          <p:cNvSpPr/>
          <p:nvPr/>
        </p:nvSpPr>
        <p:spPr>
          <a:xfrm>
            <a:off x="9923296" y="5390720"/>
            <a:ext cx="1762833" cy="398061"/>
          </a:xfrm>
          <a:prstGeom prst="rect">
            <a:avLst/>
          </a:prstGeom>
          <a:noFill/>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200" dirty="0">
                <a:cs typeface="Arial"/>
              </a:rPr>
              <a:t>Log Collector</a:t>
            </a:r>
            <a:endParaRPr lang="en-US" dirty="0"/>
          </a:p>
        </p:txBody>
      </p:sp>
      <p:sp>
        <p:nvSpPr>
          <p:cNvPr id="20" name="Rectangle 19">
            <a:extLst>
              <a:ext uri="{FF2B5EF4-FFF2-40B4-BE49-F238E27FC236}">
                <a16:creationId xmlns:a16="http://schemas.microsoft.com/office/drawing/2014/main" id="{E55347F0-6330-47F0-9FE8-CB330176BF4F}"/>
              </a:ext>
            </a:extLst>
          </p:cNvPr>
          <p:cNvSpPr/>
          <p:nvPr/>
        </p:nvSpPr>
        <p:spPr>
          <a:xfrm>
            <a:off x="7515038" y="4642941"/>
            <a:ext cx="4253551" cy="1216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AFAC46-5098-401A-A1FA-34D3B09C0DAC}"/>
              </a:ext>
            </a:extLst>
          </p:cNvPr>
          <p:cNvSpPr txBox="1"/>
          <p:nvPr/>
        </p:nvSpPr>
        <p:spPr>
          <a:xfrm>
            <a:off x="7391782" y="436614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Agent Service</a:t>
            </a:r>
          </a:p>
        </p:txBody>
      </p:sp>
      <p:sp>
        <p:nvSpPr>
          <p:cNvPr id="22" name="Rectangle 21">
            <a:extLst>
              <a:ext uri="{FF2B5EF4-FFF2-40B4-BE49-F238E27FC236}">
                <a16:creationId xmlns:a16="http://schemas.microsoft.com/office/drawing/2014/main" id="{963BC51D-D7BF-4309-9B26-D6AFF6230D50}"/>
              </a:ext>
            </a:extLst>
          </p:cNvPr>
          <p:cNvSpPr/>
          <p:nvPr/>
        </p:nvSpPr>
        <p:spPr>
          <a:xfrm>
            <a:off x="5749359" y="1603469"/>
            <a:ext cx="1182804" cy="477673"/>
          </a:xfrm>
          <a:prstGeom prst="rec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200" dirty="0">
                <a:cs typeface="Arial"/>
              </a:rPr>
              <a:t>User </a:t>
            </a:r>
          </a:p>
          <a:p>
            <a:pPr algn="ctr"/>
            <a:r>
              <a:rPr lang="en-US" sz="1200" dirty="0">
                <a:cs typeface="Arial"/>
              </a:rPr>
              <a:t>Management</a:t>
            </a:r>
          </a:p>
        </p:txBody>
      </p:sp>
      <p:sp>
        <p:nvSpPr>
          <p:cNvPr id="23" name="Rectangle 22">
            <a:extLst>
              <a:ext uri="{FF2B5EF4-FFF2-40B4-BE49-F238E27FC236}">
                <a16:creationId xmlns:a16="http://schemas.microsoft.com/office/drawing/2014/main" id="{50CA640E-58CB-405E-9FD7-BE50243E6A04}"/>
              </a:ext>
            </a:extLst>
          </p:cNvPr>
          <p:cNvSpPr/>
          <p:nvPr/>
        </p:nvSpPr>
        <p:spPr>
          <a:xfrm>
            <a:off x="5749359" y="1137171"/>
            <a:ext cx="1194177" cy="341195"/>
          </a:xfrm>
          <a:prstGeom prst="rec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200" dirty="0">
                <a:cs typeface="Arial"/>
              </a:rPr>
              <a:t>GUI</a:t>
            </a:r>
          </a:p>
        </p:txBody>
      </p:sp>
      <p:sp>
        <p:nvSpPr>
          <p:cNvPr id="24" name="TextBox 23">
            <a:extLst>
              <a:ext uri="{FF2B5EF4-FFF2-40B4-BE49-F238E27FC236}">
                <a16:creationId xmlns:a16="http://schemas.microsoft.com/office/drawing/2014/main" id="{B9596704-17AC-4596-B8FD-2CEBDC24E4C4}"/>
              </a:ext>
            </a:extLst>
          </p:cNvPr>
          <p:cNvSpPr txBox="1"/>
          <p:nvPr/>
        </p:nvSpPr>
        <p:spPr>
          <a:xfrm>
            <a:off x="8773618" y="1084997"/>
            <a:ext cx="90075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dirty="0"/>
              <a:t>Analyzer</a:t>
            </a:r>
          </a:p>
        </p:txBody>
      </p:sp>
      <p:sp>
        <p:nvSpPr>
          <p:cNvPr id="25" name="Cylinder 24">
            <a:extLst>
              <a:ext uri="{FF2B5EF4-FFF2-40B4-BE49-F238E27FC236}">
                <a16:creationId xmlns:a16="http://schemas.microsoft.com/office/drawing/2014/main" id="{B9F791C8-7762-4ADA-AAD4-4BEF8728B222}"/>
              </a:ext>
            </a:extLst>
          </p:cNvPr>
          <p:cNvSpPr/>
          <p:nvPr/>
        </p:nvSpPr>
        <p:spPr>
          <a:xfrm>
            <a:off x="5789164" y="2167592"/>
            <a:ext cx="1069073" cy="614150"/>
          </a:xfrm>
          <a:prstGeom prst="can">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Arial"/>
              </a:rPr>
              <a:t>User DB</a:t>
            </a:r>
          </a:p>
        </p:txBody>
      </p:sp>
      <p:cxnSp>
        <p:nvCxnSpPr>
          <p:cNvPr id="26" name="Straight Arrow Connector 25">
            <a:extLst>
              <a:ext uri="{FF2B5EF4-FFF2-40B4-BE49-F238E27FC236}">
                <a16:creationId xmlns:a16="http://schemas.microsoft.com/office/drawing/2014/main" id="{E4221775-FCD9-4805-853C-5ABDC139B1DB}"/>
              </a:ext>
            </a:extLst>
          </p:cNvPr>
          <p:cNvCxnSpPr/>
          <p:nvPr/>
        </p:nvCxnSpPr>
        <p:spPr>
          <a:xfrm flipV="1">
            <a:off x="8568475" y="3414925"/>
            <a:ext cx="1994847" cy="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D096B34-72E2-47DD-A353-2BF06503F858}"/>
              </a:ext>
            </a:extLst>
          </p:cNvPr>
          <p:cNvCxnSpPr/>
          <p:nvPr/>
        </p:nvCxnSpPr>
        <p:spPr>
          <a:xfrm flipV="1">
            <a:off x="10815381" y="5070430"/>
            <a:ext cx="4549" cy="3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DDB6F1B-22D2-43A1-8157-BA44850E07D9}"/>
              </a:ext>
            </a:extLst>
          </p:cNvPr>
          <p:cNvCxnSpPr/>
          <p:nvPr/>
        </p:nvCxnSpPr>
        <p:spPr>
          <a:xfrm>
            <a:off x="7996264" y="1882822"/>
            <a:ext cx="4550" cy="11418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06B11EB-9049-488B-B1D9-2CD3E69FD091}"/>
              </a:ext>
            </a:extLst>
          </p:cNvPr>
          <p:cNvCxnSpPr/>
          <p:nvPr/>
        </p:nvCxnSpPr>
        <p:spPr>
          <a:xfrm>
            <a:off x="6956333" y="1320562"/>
            <a:ext cx="561834" cy="4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9E800C2-DFA4-4137-A7D2-21EABDE0CC18}"/>
              </a:ext>
            </a:extLst>
          </p:cNvPr>
          <p:cNvCxnSpPr/>
          <p:nvPr/>
        </p:nvCxnSpPr>
        <p:spPr>
          <a:xfrm flipV="1">
            <a:off x="7986312" y="3742614"/>
            <a:ext cx="4550" cy="416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E53A3CF-1A9A-482C-A9F9-2B8DFC64C512}"/>
              </a:ext>
            </a:extLst>
          </p:cNvPr>
          <p:cNvCxnSpPr/>
          <p:nvPr/>
        </p:nvCxnSpPr>
        <p:spPr>
          <a:xfrm>
            <a:off x="7958590" y="4131149"/>
            <a:ext cx="2866028"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0FBBCA-4428-4679-8BBA-696F5B14C905}"/>
              </a:ext>
            </a:extLst>
          </p:cNvPr>
          <p:cNvCxnSpPr/>
          <p:nvPr/>
        </p:nvCxnSpPr>
        <p:spPr>
          <a:xfrm>
            <a:off x="10819644" y="4103427"/>
            <a:ext cx="11373" cy="62552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847D6C2A-5710-4C5E-A083-15FC09BE3C3D}"/>
              </a:ext>
            </a:extLst>
          </p:cNvPr>
          <p:cNvCxnSpPr/>
          <p:nvPr/>
        </p:nvCxnSpPr>
        <p:spPr>
          <a:xfrm flipH="1" flipV="1">
            <a:off x="10249851" y="1657066"/>
            <a:ext cx="313898" cy="4048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9DADDE25-E486-40CF-8510-B664D2681070}"/>
              </a:ext>
            </a:extLst>
          </p:cNvPr>
          <p:cNvCxnSpPr>
            <a:cxnSpLocks/>
          </p:cNvCxnSpPr>
          <p:nvPr/>
        </p:nvCxnSpPr>
        <p:spPr>
          <a:xfrm rot="5400000" flipH="1" flipV="1">
            <a:off x="7867603" y="1947507"/>
            <a:ext cx="1251046" cy="881418"/>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F767155-093E-418E-B329-09E3E3DD5CD0}"/>
              </a:ext>
            </a:extLst>
          </p:cNvPr>
          <p:cNvCxnSpPr/>
          <p:nvPr/>
        </p:nvCxnSpPr>
        <p:spPr>
          <a:xfrm rot="5400000" flipH="1" flipV="1">
            <a:off x="8544405" y="2639841"/>
            <a:ext cx="796934" cy="69053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668CF2A-2E27-40B4-B689-8BE6DCA55B91}"/>
              </a:ext>
            </a:extLst>
          </p:cNvPr>
          <p:cNvCxnSpPr>
            <a:cxnSpLocks/>
          </p:cNvCxnSpPr>
          <p:nvPr/>
        </p:nvCxnSpPr>
        <p:spPr>
          <a:xfrm flipV="1">
            <a:off x="9621201" y="1954191"/>
            <a:ext cx="15922" cy="166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B0F7807-9C43-4E8C-8B1B-91A14ACA7520}"/>
              </a:ext>
            </a:extLst>
          </p:cNvPr>
          <p:cNvSpPr txBox="1"/>
          <p:nvPr/>
        </p:nvSpPr>
        <p:spPr>
          <a:xfrm>
            <a:off x="9052253" y="6037037"/>
            <a:ext cx="1601230" cy="369332"/>
          </a:xfrm>
          <a:prstGeom prst="rect">
            <a:avLst/>
          </a:prstGeom>
          <a:noFill/>
        </p:spPr>
        <p:txBody>
          <a:bodyPr wrap="square" rtlCol="0">
            <a:spAutoFit/>
          </a:bodyPr>
          <a:lstStyle/>
          <a:p>
            <a:r>
              <a:rPr lang="en-US" dirty="0"/>
              <a:t>K8s</a:t>
            </a:r>
          </a:p>
        </p:txBody>
      </p:sp>
      <p:sp>
        <p:nvSpPr>
          <p:cNvPr id="39" name="TextBox 38">
            <a:extLst>
              <a:ext uri="{FF2B5EF4-FFF2-40B4-BE49-F238E27FC236}">
                <a16:creationId xmlns:a16="http://schemas.microsoft.com/office/drawing/2014/main" id="{68DF83EE-B9DD-479B-92D0-D81EE09A8EBA}"/>
              </a:ext>
            </a:extLst>
          </p:cNvPr>
          <p:cNvSpPr txBox="1"/>
          <p:nvPr/>
        </p:nvSpPr>
        <p:spPr>
          <a:xfrm>
            <a:off x="203919" y="161488"/>
            <a:ext cx="6097712" cy="369332"/>
          </a:xfrm>
          <a:prstGeom prst="rect">
            <a:avLst/>
          </a:prstGeom>
          <a:noFill/>
        </p:spPr>
        <p:txBody>
          <a:bodyPr wrap="square">
            <a:spAutoFit/>
          </a:bodyPr>
          <a:lstStyle/>
          <a:p>
            <a:r>
              <a:rPr lang="en-US" b="1" dirty="0"/>
              <a:t>Overall Solution Architecture</a:t>
            </a:r>
          </a:p>
        </p:txBody>
      </p:sp>
    </p:spTree>
    <p:extLst>
      <p:ext uri="{BB962C8B-B14F-4D97-AF65-F5344CB8AC3E}">
        <p14:creationId xmlns:p14="http://schemas.microsoft.com/office/powerpoint/2010/main" val="182195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inVertical)">
                                      <p:cBhvr>
                                        <p:cTn id="44" dur="500"/>
                                        <p:tgtEl>
                                          <p:spTgt spid="13"/>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barn(inVertical)">
                                      <p:cBhvr>
                                        <p:cTn id="53" dur="500"/>
                                        <p:tgtEl>
                                          <p:spTgt spid="24"/>
                                        </p:tgtEl>
                                      </p:cBhvr>
                                    </p:animEffect>
                                  </p:childTnLst>
                                </p:cTn>
                              </p:par>
                              <p:par>
                                <p:cTn id="54" presetID="16" presetClass="entr" presetSubtype="21"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arn(inVertical)">
                                      <p:cBhvr>
                                        <p:cTn id="56" dur="500"/>
                                        <p:tgtEl>
                                          <p:spTgt spid="26"/>
                                        </p:tgtEl>
                                      </p:cBhvr>
                                    </p:animEffect>
                                  </p:childTnLst>
                                </p:cTn>
                              </p:par>
                              <p:par>
                                <p:cTn id="57" presetID="16" presetClass="entr" presetSubtype="21"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arn(inVertical)">
                                      <p:cBhvr>
                                        <p:cTn id="59" dur="500"/>
                                        <p:tgtEl>
                                          <p:spTgt spid="28"/>
                                        </p:tgtEl>
                                      </p:cBhvr>
                                    </p:animEffect>
                                  </p:childTnLst>
                                </p:cTn>
                              </p:par>
                              <p:par>
                                <p:cTn id="60" presetID="16" presetClass="entr" presetSubtype="21"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arn(inVertical)">
                                      <p:cBhvr>
                                        <p:cTn id="62" dur="500"/>
                                        <p:tgtEl>
                                          <p:spTgt spid="29"/>
                                        </p:tgtEl>
                                      </p:cBhvr>
                                    </p:animEffect>
                                  </p:childTnLst>
                                </p:cTn>
                              </p:par>
                              <p:par>
                                <p:cTn id="63" presetID="16" presetClass="entr" presetSubtype="21"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arn(inVertical)">
                                      <p:cBhvr>
                                        <p:cTn id="65" dur="500"/>
                                        <p:tgtEl>
                                          <p:spTgt spid="33"/>
                                        </p:tgtEl>
                                      </p:cBhvr>
                                    </p:animEffect>
                                  </p:childTnLst>
                                </p:cTn>
                              </p:par>
                              <p:par>
                                <p:cTn id="66" presetID="16" presetClass="entr" presetSubtype="21" fill="hold"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barn(inVertical)">
                                      <p:cBhvr>
                                        <p:cTn id="68" dur="500"/>
                                        <p:tgtEl>
                                          <p:spTgt spid="34"/>
                                        </p:tgtEl>
                                      </p:cBhvr>
                                    </p:animEffect>
                                  </p:childTnLst>
                                </p:cTn>
                              </p:par>
                              <p:par>
                                <p:cTn id="69" presetID="16" presetClass="entr" presetSubtype="21"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arn(inVertical)">
                                      <p:cBhvr>
                                        <p:cTn id="71" dur="500"/>
                                        <p:tgtEl>
                                          <p:spTgt spid="35"/>
                                        </p:tgtEl>
                                      </p:cBhvr>
                                    </p:animEffect>
                                  </p:childTnLst>
                                </p:cTn>
                              </p:par>
                              <p:par>
                                <p:cTn id="72" presetID="16" presetClass="entr" presetSubtype="21"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arn(inVertical)">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barn(inVertical)">
                                      <p:cBhvr>
                                        <p:cTn id="79" dur="500"/>
                                        <p:tgtEl>
                                          <p:spTgt spid="7"/>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barn(inVertical)">
                                      <p:cBhvr>
                                        <p:cTn id="82" dur="500"/>
                                        <p:tgtEl>
                                          <p:spTgt spid="16"/>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barn(inVertical)">
                                      <p:cBhvr>
                                        <p:cTn id="85" dur="500"/>
                                        <p:tgtEl>
                                          <p:spTgt spid="17"/>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barn(inVertical)">
                                      <p:cBhvr>
                                        <p:cTn id="88" dur="500"/>
                                        <p:tgtEl>
                                          <p:spTgt spid="18"/>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barn(inVertical)">
                                      <p:cBhvr>
                                        <p:cTn id="91" dur="500"/>
                                        <p:tgtEl>
                                          <p:spTgt spid="19"/>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barn(inVertical)">
                                      <p:cBhvr>
                                        <p:cTn id="94" dur="500"/>
                                        <p:tgtEl>
                                          <p:spTgt spid="20"/>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barn(inVertical)">
                                      <p:cBhvr>
                                        <p:cTn id="97" dur="500"/>
                                        <p:tgtEl>
                                          <p:spTgt spid="21"/>
                                        </p:tgtEl>
                                      </p:cBhvr>
                                    </p:animEffect>
                                  </p:childTnLst>
                                </p:cTn>
                              </p:par>
                              <p:par>
                                <p:cTn id="98" presetID="16" presetClass="entr" presetSubtype="21" fill="hold"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barn(inVertical)">
                                      <p:cBhvr>
                                        <p:cTn id="100" dur="500"/>
                                        <p:tgtEl>
                                          <p:spTgt spid="27"/>
                                        </p:tgtEl>
                                      </p:cBhvr>
                                    </p:animEffect>
                                  </p:childTnLst>
                                </p:cTn>
                              </p:par>
                              <p:par>
                                <p:cTn id="101" presetID="16" presetClass="entr" presetSubtype="21" fill="hold"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barn(inVertical)">
                                      <p:cBhvr>
                                        <p:cTn id="103" dur="500"/>
                                        <p:tgtEl>
                                          <p:spTgt spid="30"/>
                                        </p:tgtEl>
                                      </p:cBhvr>
                                    </p:animEffect>
                                  </p:childTnLst>
                                </p:cTn>
                              </p:par>
                              <p:par>
                                <p:cTn id="104" presetID="16" presetClass="entr" presetSubtype="21"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barn(inVertical)">
                                      <p:cBhvr>
                                        <p:cTn id="106" dur="500"/>
                                        <p:tgtEl>
                                          <p:spTgt spid="31"/>
                                        </p:tgtEl>
                                      </p:cBhvr>
                                    </p:animEffect>
                                  </p:childTnLst>
                                </p:cTn>
                              </p:par>
                              <p:par>
                                <p:cTn id="107" presetID="16" presetClass="entr" presetSubtype="21" fill="hold"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barn(inVertical)">
                                      <p:cBhvr>
                                        <p:cTn id="10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animBg="1"/>
      <p:bldP spid="23" grpId="0" animBg="1"/>
      <p:bldP spid="24"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DA5FDC-5B51-41A6-800F-7648CC00C2BC}"/>
              </a:ext>
            </a:extLst>
          </p:cNvPr>
          <p:cNvSpPr txBox="1"/>
          <p:nvPr/>
        </p:nvSpPr>
        <p:spPr>
          <a:xfrm>
            <a:off x="254285" y="948690"/>
            <a:ext cx="6097712" cy="5909310"/>
          </a:xfrm>
          <a:prstGeom prst="rect">
            <a:avLst/>
          </a:prstGeom>
          <a:noFill/>
        </p:spPr>
        <p:txBody>
          <a:bodyPr wrap="square">
            <a:spAutoFit/>
          </a:bodyPr>
          <a:lstStyle/>
          <a:p>
            <a:pPr marL="0" indent="0">
              <a:buNone/>
            </a:pPr>
            <a:r>
              <a:rPr lang="en-US" sz="1800" b="1" i="0">
                <a:solidFill>
                  <a:srgbClr val="000000"/>
                </a:solidFill>
                <a:effectLst/>
                <a:latin typeface="Times New Roman" panose="02020603050405020304" pitchFamily="18" charset="0"/>
                <a:cs typeface="Times New Roman" panose="02020603050405020304" pitchFamily="18" charset="0"/>
              </a:rPr>
              <a:t>Build the different AI/ML model for Kubernetes Anomaly detection and evaluate their </a:t>
            </a:r>
            <a:r>
              <a:rPr lang="en-US" sz="1800" b="1">
                <a:solidFill>
                  <a:srgbClr val="000000"/>
                </a:solidFill>
                <a:latin typeface="Times New Roman" panose="02020603050405020304" pitchFamily="18" charset="0"/>
                <a:cs typeface="Times New Roman" panose="02020603050405020304" pitchFamily="18" charset="0"/>
              </a:rPr>
              <a:t> accuracy </a:t>
            </a:r>
            <a:r>
              <a:rPr lang="en-US" sz="1800" b="1" i="0">
                <a:solidFill>
                  <a:srgbClr val="000000"/>
                </a:solidFill>
                <a:effectLst/>
                <a:latin typeface="Times New Roman" panose="02020603050405020304" pitchFamily="18" charset="0"/>
                <a:cs typeface="Times New Roman" panose="02020603050405020304" pitchFamily="18" charset="0"/>
              </a:rPr>
              <a:t> with </a:t>
            </a:r>
            <a:r>
              <a:rPr lang="en-US" sz="1800" b="1">
                <a:solidFill>
                  <a:srgbClr val="000000"/>
                </a:solidFill>
                <a:latin typeface="Times New Roman" panose="02020603050405020304" pitchFamily="18" charset="0"/>
                <a:cs typeface="Times New Roman" panose="02020603050405020304" pitchFamily="18" charset="0"/>
              </a:rPr>
              <a:t>real-world experimental data sets.</a:t>
            </a:r>
          </a:p>
          <a:p>
            <a:pPr marL="0" indent="0" rtl="0" eaLnBrk="1" fontAlgn="ctr" latinLnBrk="0" hangingPunct="1">
              <a:spcBef>
                <a:spcPts val="0"/>
              </a:spcBef>
              <a:spcAft>
                <a:spcPts val="0"/>
              </a:spcAft>
              <a:buNone/>
            </a:pPr>
            <a:endParaRPr lang="en-US" sz="1800">
              <a:solidFill>
                <a:srgbClr val="000000"/>
              </a:solidFill>
              <a:latin typeface="Times New Roman" panose="02020603050405020304" pitchFamily="18" charset="0"/>
            </a:endParaRPr>
          </a:p>
          <a:p>
            <a:pPr marL="457200" lvl="1" indent="0">
              <a:buNone/>
            </a:pPr>
            <a:r>
              <a:rPr lang="en-US" sz="1800" b="0" i="0">
                <a:solidFill>
                  <a:srgbClr val="000000"/>
                </a:solidFill>
                <a:effectLst/>
                <a:latin typeface="Times New Roman" panose="02020603050405020304" pitchFamily="18" charset="0"/>
                <a:cs typeface="Times New Roman" panose="02020603050405020304" pitchFamily="18" charset="0"/>
              </a:rPr>
              <a:t>Feature extraction: </a:t>
            </a:r>
          </a:p>
          <a:p>
            <a:pPr lvl="1"/>
            <a:r>
              <a:rPr lang="en-US" sz="1800">
                <a:solidFill>
                  <a:srgbClr val="000000"/>
                </a:solidFill>
                <a:latin typeface="Times New Roman" panose="02020603050405020304" pitchFamily="18" charset="0"/>
                <a:cs typeface="Times New Roman" panose="02020603050405020304" pitchFamily="18" charset="0"/>
              </a:rPr>
              <a:t>Receive raw data </a:t>
            </a:r>
          </a:p>
          <a:p>
            <a:pPr lvl="1"/>
            <a:r>
              <a:rPr lang="en-US" sz="1800">
                <a:solidFill>
                  <a:srgbClr val="000000"/>
                </a:solidFill>
                <a:latin typeface="Times New Roman" panose="02020603050405020304" pitchFamily="18" charset="0"/>
                <a:cs typeface="Times New Roman" panose="02020603050405020304" pitchFamily="18" charset="0"/>
              </a:rPr>
              <a:t>Parse and transform them to get in desired format </a:t>
            </a:r>
          </a:p>
          <a:p>
            <a:pPr lvl="1"/>
            <a:r>
              <a:rPr lang="en-US" sz="1800">
                <a:solidFill>
                  <a:srgbClr val="000000"/>
                </a:solidFill>
                <a:latin typeface="Times New Roman" panose="02020603050405020304" pitchFamily="18" charset="0"/>
                <a:cs typeface="Times New Roman" panose="02020603050405020304" pitchFamily="18" charset="0"/>
              </a:rPr>
              <a:t>Unsupervised PCA  for feature selection </a:t>
            </a:r>
          </a:p>
          <a:p>
            <a:pPr marL="457200" lvl="1" indent="0">
              <a:buNone/>
            </a:pPr>
            <a:endParaRPr lang="en-US" sz="1800">
              <a:solidFill>
                <a:srgbClr val="00000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0000"/>
                </a:solidFill>
                <a:latin typeface="Times New Roman" panose="02020603050405020304" pitchFamily="18" charset="0"/>
                <a:cs typeface="Times New Roman" panose="02020603050405020304" pitchFamily="18" charset="0"/>
              </a:rPr>
              <a:t>Normalization:</a:t>
            </a:r>
          </a:p>
          <a:p>
            <a:pPr lvl="1"/>
            <a:r>
              <a:rPr lang="en-US" sz="1800">
                <a:solidFill>
                  <a:srgbClr val="000000"/>
                </a:solidFill>
                <a:latin typeface="Times New Roman" panose="02020603050405020304" pitchFamily="18" charset="0"/>
                <a:cs typeface="Times New Roman" panose="02020603050405020304" pitchFamily="18" charset="0"/>
              </a:rPr>
              <a:t>Data normalization has advantages for machine learning, such as fast convergence and improved accuracy</a:t>
            </a:r>
          </a:p>
          <a:p>
            <a:pPr lvl="1"/>
            <a:r>
              <a:rPr lang="en-US" sz="1800">
                <a:solidFill>
                  <a:srgbClr val="000000"/>
                </a:solidFill>
                <a:latin typeface="Times New Roman" panose="02020603050405020304" pitchFamily="18" charset="0"/>
                <a:cs typeface="Times New Roman" panose="02020603050405020304" pitchFamily="18" charset="0"/>
              </a:rPr>
              <a:t>StandardScaler, MinMaxScaler, Normalizer provided by Sklearn.</a:t>
            </a:r>
          </a:p>
          <a:p>
            <a:pPr marL="457200" lvl="1" indent="0">
              <a:buNone/>
            </a:pPr>
            <a:endParaRPr lang="en-US" sz="1800">
              <a:solidFill>
                <a:srgbClr val="000000"/>
              </a:solidFill>
              <a:latin typeface="Times New Roman" panose="02020603050405020304" pitchFamily="18" charset="0"/>
              <a:cs typeface="Times New Roman" panose="02020603050405020304" pitchFamily="18" charset="0"/>
            </a:endParaRPr>
          </a:p>
          <a:p>
            <a:pPr marL="457200" lvl="1" indent="0">
              <a:buNone/>
            </a:pPr>
            <a:endParaRPr lang="en-US" sz="1800">
              <a:solidFill>
                <a:srgbClr val="00000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0000"/>
                </a:solidFill>
                <a:latin typeface="Times New Roman" panose="02020603050405020304" pitchFamily="18" charset="0"/>
                <a:cs typeface="Times New Roman" panose="02020603050405020304" pitchFamily="18" charset="0"/>
              </a:rPr>
              <a:t>Anomaly classification model construction:</a:t>
            </a:r>
          </a:p>
          <a:p>
            <a:pPr lvl="1"/>
            <a:r>
              <a:rPr lang="en-US" sz="1800">
                <a:solidFill>
                  <a:srgbClr val="000000"/>
                </a:solidFill>
                <a:latin typeface="Times New Roman" panose="02020603050405020304" pitchFamily="18" charset="0"/>
                <a:cs typeface="Times New Roman" panose="02020603050405020304" pitchFamily="18" charset="0"/>
              </a:rPr>
              <a:t>Build the models using Keran with Tensor flow</a:t>
            </a:r>
          </a:p>
          <a:p>
            <a:pPr lvl="1"/>
            <a:r>
              <a:rPr lang="en-US" sz="1800">
                <a:solidFill>
                  <a:srgbClr val="000000"/>
                </a:solidFill>
                <a:latin typeface="Times New Roman" panose="02020603050405020304" pitchFamily="18" charset="0"/>
                <a:cs typeface="Times New Roman" panose="02020603050405020304" pitchFamily="18" charset="0"/>
              </a:rPr>
              <a:t>Supervise machine learning models </a:t>
            </a:r>
          </a:p>
          <a:p>
            <a:pPr lvl="1"/>
            <a:r>
              <a:rPr lang="en-US" sz="1800">
                <a:solidFill>
                  <a:srgbClr val="000000"/>
                </a:solidFill>
                <a:latin typeface="Times New Roman" panose="02020603050405020304" pitchFamily="18" charset="0"/>
                <a:cs typeface="Times New Roman" panose="02020603050405020304" pitchFamily="18" charset="0"/>
              </a:rPr>
              <a:t>System can have multiple classification models like linear SVM, RBF SVM, MLP, CNN </a:t>
            </a:r>
            <a:endParaRPr lang="en-US" sz="180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3D0365-178A-4F15-BF02-EE2D4E838F27}"/>
              </a:ext>
            </a:extLst>
          </p:cNvPr>
          <p:cNvSpPr txBox="1"/>
          <p:nvPr/>
        </p:nvSpPr>
        <p:spPr>
          <a:xfrm>
            <a:off x="215757" y="174661"/>
            <a:ext cx="4952144" cy="369332"/>
          </a:xfrm>
          <a:prstGeom prst="rect">
            <a:avLst/>
          </a:prstGeom>
          <a:noFill/>
        </p:spPr>
        <p:txBody>
          <a:bodyPr wrap="square" rtlCol="0">
            <a:spAutoFit/>
          </a:bodyPr>
          <a:lstStyle/>
          <a:p>
            <a:r>
              <a:rPr lang="en-US" b="1" dirty="0"/>
              <a:t>Implementation Concept</a:t>
            </a:r>
          </a:p>
        </p:txBody>
      </p:sp>
      <p:pic>
        <p:nvPicPr>
          <p:cNvPr id="7" name="Picture 6">
            <a:extLst>
              <a:ext uri="{FF2B5EF4-FFF2-40B4-BE49-F238E27FC236}">
                <a16:creationId xmlns:a16="http://schemas.microsoft.com/office/drawing/2014/main" id="{94B64BFB-E130-4904-8DD1-9A974E07F196}"/>
              </a:ext>
            </a:extLst>
          </p:cNvPr>
          <p:cNvPicPr>
            <a:picLocks noChangeAspect="1"/>
          </p:cNvPicPr>
          <p:nvPr/>
        </p:nvPicPr>
        <p:blipFill>
          <a:blip r:embed="rId2"/>
          <a:stretch>
            <a:fillRect/>
          </a:stretch>
        </p:blipFill>
        <p:spPr>
          <a:xfrm>
            <a:off x="8303550" y="1667262"/>
            <a:ext cx="2876288" cy="3523476"/>
          </a:xfrm>
          <a:prstGeom prst="rect">
            <a:avLst/>
          </a:prstGeom>
        </p:spPr>
      </p:pic>
    </p:spTree>
    <p:extLst>
      <p:ext uri="{BB962C8B-B14F-4D97-AF65-F5344CB8AC3E}">
        <p14:creationId xmlns:p14="http://schemas.microsoft.com/office/powerpoint/2010/main" val="266017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A3B2F-0A39-4C93-A13F-B9A005819244}"/>
              </a:ext>
            </a:extLst>
          </p:cNvPr>
          <p:cNvSpPr txBox="1"/>
          <p:nvPr/>
        </p:nvSpPr>
        <p:spPr>
          <a:xfrm>
            <a:off x="0" y="113284"/>
            <a:ext cx="6097712" cy="369332"/>
          </a:xfrm>
          <a:prstGeom prst="rect">
            <a:avLst/>
          </a:prstGeom>
          <a:noFill/>
        </p:spPr>
        <p:txBody>
          <a:bodyPr wrap="square">
            <a:spAutoFit/>
          </a:bodyPr>
          <a:lstStyle/>
          <a:p>
            <a:r>
              <a:rPr lang="en-US" b="1" dirty="0"/>
              <a:t>Implementation : Target event list for monitoring </a:t>
            </a:r>
          </a:p>
        </p:txBody>
      </p:sp>
      <p:graphicFrame>
        <p:nvGraphicFramePr>
          <p:cNvPr id="6" name="Table 5">
            <a:extLst>
              <a:ext uri="{FF2B5EF4-FFF2-40B4-BE49-F238E27FC236}">
                <a16:creationId xmlns:a16="http://schemas.microsoft.com/office/drawing/2014/main" id="{7E34A241-6DAF-4D6D-BA4B-BA49264FF60E}"/>
              </a:ext>
            </a:extLst>
          </p:cNvPr>
          <p:cNvGraphicFramePr>
            <a:graphicFrameLocks noGrp="1"/>
          </p:cNvGraphicFramePr>
          <p:nvPr>
            <p:extLst>
              <p:ext uri="{D42A27DB-BD31-4B8C-83A1-F6EECF244321}">
                <p14:modId xmlns:p14="http://schemas.microsoft.com/office/powerpoint/2010/main" val="1231232428"/>
              </p:ext>
            </p:extLst>
          </p:nvPr>
        </p:nvGraphicFramePr>
        <p:xfrm>
          <a:off x="133563" y="614317"/>
          <a:ext cx="11456125" cy="6037858"/>
        </p:xfrm>
        <a:graphic>
          <a:graphicData uri="http://schemas.openxmlformats.org/drawingml/2006/table">
            <a:tbl>
              <a:tblPr>
                <a:tableStyleId>{5C22544A-7EE6-4342-B048-85BDC9FD1C3A}</a:tableStyleId>
              </a:tblPr>
              <a:tblGrid>
                <a:gridCol w="2463263">
                  <a:extLst>
                    <a:ext uri="{9D8B030D-6E8A-4147-A177-3AD203B41FA5}">
                      <a16:colId xmlns:a16="http://schemas.microsoft.com/office/drawing/2014/main" val="2221179723"/>
                    </a:ext>
                  </a:extLst>
                </a:gridCol>
                <a:gridCol w="6138606">
                  <a:extLst>
                    <a:ext uri="{9D8B030D-6E8A-4147-A177-3AD203B41FA5}">
                      <a16:colId xmlns:a16="http://schemas.microsoft.com/office/drawing/2014/main" val="2601511018"/>
                    </a:ext>
                  </a:extLst>
                </a:gridCol>
                <a:gridCol w="2854256">
                  <a:extLst>
                    <a:ext uri="{9D8B030D-6E8A-4147-A177-3AD203B41FA5}">
                      <a16:colId xmlns:a16="http://schemas.microsoft.com/office/drawing/2014/main" val="3033245251"/>
                    </a:ext>
                  </a:extLst>
                </a:gridCol>
              </a:tblGrid>
              <a:tr h="0">
                <a:tc>
                  <a:txBody>
                    <a:bodyPr/>
                    <a:lstStyle/>
                    <a:p>
                      <a:pPr algn="l" fontAlgn="t"/>
                      <a:r>
                        <a:rPr lang="en-US" sz="1200" u="none" strike="noStrike">
                          <a:effectLst/>
                        </a:rPr>
                        <a:t>Event name</a:t>
                      </a:r>
                      <a:endParaRPr lang="en-US" sz="1200" b="1"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Description</a:t>
                      </a:r>
                      <a:endParaRPr lang="en-US" sz="1200" b="1" i="0" u="none" strike="noStrike" dirty="0">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Type</a:t>
                      </a:r>
                      <a:endParaRPr lang="en-US" sz="1200" b="1"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3575307486"/>
                  </a:ext>
                </a:extLst>
              </a:tr>
              <a:tr h="173412">
                <a:tc>
                  <a:txBody>
                    <a:bodyPr/>
                    <a:lstStyle/>
                    <a:p>
                      <a:pPr algn="l" fontAlgn="t"/>
                      <a:r>
                        <a:rPr lang="en-US" sz="1200" u="none" strike="noStrike">
                          <a:effectLst/>
                        </a:rPr>
                        <a:t>Read</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exhibits read behavior</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1614073822"/>
                  </a:ext>
                </a:extLst>
              </a:tr>
              <a:tr h="173412">
                <a:tc>
                  <a:txBody>
                    <a:bodyPr/>
                    <a:lstStyle/>
                    <a:p>
                      <a:pPr algn="l" fontAlgn="t"/>
                      <a:r>
                        <a:rPr lang="en-US" sz="1200" u="none" strike="noStrike">
                          <a:effectLst/>
                        </a:rPr>
                        <a:t>File_IO</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contains file operation</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3271250535"/>
                  </a:ext>
                </a:extLst>
              </a:tr>
              <a:tr h="173412">
                <a:tc>
                  <a:txBody>
                    <a:bodyPr/>
                    <a:lstStyle/>
                    <a:p>
                      <a:pPr algn="l" fontAlgn="t"/>
                      <a:r>
                        <a:rPr lang="en-US" sz="1200" u="none" strike="noStrike">
                          <a:effectLst/>
                        </a:rPr>
                        <a:t>Write</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exhibits write behavior</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4234061850"/>
                  </a:ext>
                </a:extLst>
              </a:tr>
              <a:tr h="173412">
                <a:tc>
                  <a:txBody>
                    <a:bodyPr/>
                    <a:lstStyle/>
                    <a:p>
                      <a:pPr algn="l" fontAlgn="t"/>
                      <a:r>
                        <a:rPr lang="en-US" sz="1200" u="none" strike="noStrike">
                          <a:effectLst/>
                        </a:rPr>
                        <a:t>Accept</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accepts connection on a socket</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2934412222"/>
                  </a:ext>
                </a:extLst>
              </a:tr>
              <a:tr h="173412">
                <a:tc>
                  <a:txBody>
                    <a:bodyPr/>
                    <a:lstStyle/>
                    <a:p>
                      <a:pPr algn="l" fontAlgn="t"/>
                      <a:r>
                        <a:rPr lang="en-US" sz="1200" u="none" strike="noStrike">
                          <a:effectLst/>
                        </a:rPr>
                        <a:t>Network_Http</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has http flow</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817156481"/>
                  </a:ext>
                </a:extLst>
              </a:tr>
              <a:tr h="173412">
                <a:tc>
                  <a:txBody>
                    <a:bodyPr/>
                    <a:lstStyle/>
                    <a:p>
                      <a:pPr algn="l" fontAlgn="t"/>
                      <a:r>
                        <a:rPr lang="en-US" sz="1200" u="none" strike="noStrike">
                          <a:effectLst/>
                        </a:rPr>
                        <a:t>Clone</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creates a new program</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1663219731"/>
                  </a:ext>
                </a:extLst>
              </a:tr>
              <a:tr h="173412">
                <a:tc>
                  <a:txBody>
                    <a:bodyPr/>
                    <a:lstStyle/>
                    <a:p>
                      <a:pPr algn="l" fontAlgn="t"/>
                      <a:r>
                        <a:rPr lang="en-US" sz="1200" u="none" strike="noStrike">
                          <a:effectLst/>
                        </a:rPr>
                        <a:t>Select</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monitors socket, waiting for data</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3747805324"/>
                  </a:ext>
                </a:extLst>
              </a:tr>
              <a:tr h="173412">
                <a:tc>
                  <a:txBody>
                    <a:bodyPr/>
                    <a:lstStyle/>
                    <a:p>
                      <a:pPr algn="l" fontAlgn="t"/>
                      <a:r>
                        <a:rPr lang="en-US" sz="1200" u="none" strike="noStrike">
                          <a:effectLst/>
                        </a:rPr>
                        <a:t>Poll</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waits for stream event</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870989172"/>
                  </a:ext>
                </a:extLst>
              </a:tr>
              <a:tr h="173412">
                <a:tc>
                  <a:txBody>
                    <a:bodyPr/>
                    <a:lstStyle/>
                    <a:p>
                      <a:pPr algn="l" fontAlgn="t"/>
                      <a:r>
                        <a:rPr lang="en-US" sz="1200" u="none" strike="noStrike">
                          <a:effectLst/>
                        </a:rPr>
                        <a:t>Rename</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exhibits rename behavior</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1598039045"/>
                  </a:ext>
                </a:extLst>
              </a:tr>
              <a:tr h="191351">
                <a:tc>
                  <a:txBody>
                    <a:bodyPr/>
                    <a:lstStyle/>
                    <a:p>
                      <a:pPr algn="l" fontAlgn="t"/>
                      <a:r>
                        <a:rPr lang="en-US" sz="1200" u="none" strike="noStrike">
                          <a:effectLst/>
                        </a:rPr>
                        <a:t>Chdir</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changes the current process working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1973411736"/>
                  </a:ext>
                </a:extLst>
              </a:tr>
              <a:tr h="173412">
                <a:tc>
                  <a:txBody>
                    <a:bodyPr/>
                    <a:lstStyle/>
                    <a:p>
                      <a:pPr algn="l" fontAlgn="t"/>
                      <a:r>
                        <a:rPr lang="en-US" sz="1200" u="none" strike="noStrike">
                          <a:effectLst/>
                        </a:rPr>
                        <a:t>Kill</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sends a kill signal</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2593411126"/>
                  </a:ext>
                </a:extLst>
              </a:tr>
              <a:tr h="173412">
                <a:tc>
                  <a:txBody>
                    <a:bodyPr/>
                    <a:lstStyle/>
                    <a:p>
                      <a:pPr algn="l" fontAlgn="t"/>
                      <a:r>
                        <a:rPr lang="en-US" sz="1200" u="none" strike="noStrike">
                          <a:effectLst/>
                        </a:rPr>
                        <a:t>Postgresql</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exhibits postgresql flow</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2061527965"/>
                  </a:ext>
                </a:extLst>
              </a:tr>
              <a:tr h="173412">
                <a:tc>
                  <a:txBody>
                    <a:bodyPr/>
                    <a:lstStyle/>
                    <a:p>
                      <a:pPr algn="l" fontAlgn="t"/>
                      <a:r>
                        <a:rPr lang="en-US" sz="1200" u="none" strike="noStrike">
                          <a:effectLst/>
                        </a:rPr>
                        <a:t>Mkdir</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exhibits mkdir behavior</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3231304770"/>
                  </a:ext>
                </a:extLst>
              </a:tr>
              <a:tr h="173412">
                <a:tc>
                  <a:txBody>
                    <a:bodyPr/>
                    <a:lstStyle/>
                    <a:p>
                      <a:pPr algn="l" fontAlgn="t"/>
                      <a:r>
                        <a:rPr lang="en-US" sz="1200" u="none" strike="noStrike">
                          <a:effectLst/>
                        </a:rPr>
                        <a:t>Brk</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Allocate a small amount of memory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4182504774"/>
                  </a:ext>
                </a:extLst>
              </a:tr>
              <a:tr h="173412">
                <a:tc>
                  <a:txBody>
                    <a:bodyPr/>
                    <a:lstStyle/>
                    <a:p>
                      <a:pPr algn="l" fontAlgn="t"/>
                      <a:r>
                        <a:rPr lang="en-US" sz="1200" u="none" strike="noStrike">
                          <a:effectLst/>
                        </a:rPr>
                        <a:t>Mmap</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Allocate memory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810657017"/>
                  </a:ext>
                </a:extLst>
              </a:tr>
              <a:tr h="173412">
                <a:tc>
                  <a:txBody>
                    <a:bodyPr/>
                    <a:lstStyle/>
                    <a:p>
                      <a:pPr algn="l" fontAlgn="t"/>
                      <a:r>
                        <a:rPr lang="en-US" sz="1200" u="none" strike="noStrike">
                          <a:effectLst/>
                        </a:rPr>
                        <a:t>Munmap</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Free memory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System call</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300571612"/>
                  </a:ext>
                </a:extLst>
              </a:tr>
              <a:tr h="173412">
                <a:tc>
                  <a:txBody>
                    <a:bodyPr/>
                    <a:lstStyle/>
                    <a:p>
                      <a:pPr algn="l" fontAlgn="t"/>
                      <a:r>
                        <a:rPr lang="en-US" sz="1200" u="none" strike="noStrike">
                          <a:effectLst/>
                        </a:rPr>
                        <a:t>Bin</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bin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2525749520"/>
                  </a:ext>
                </a:extLst>
              </a:tr>
              <a:tr h="173412">
                <a:tc>
                  <a:txBody>
                    <a:bodyPr/>
                    <a:lstStyle/>
                    <a:p>
                      <a:pPr algn="l" fontAlgn="t"/>
                      <a:r>
                        <a:rPr lang="en-US" sz="1200" u="none" strike="noStrike">
                          <a:effectLst/>
                        </a:rPr>
                        <a:t>Home</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home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4073727820"/>
                  </a:ext>
                </a:extLst>
              </a:tr>
              <a:tr h="173412">
                <a:tc>
                  <a:txBody>
                    <a:bodyPr/>
                    <a:lstStyle/>
                    <a:p>
                      <a:pPr algn="l" fontAlgn="t"/>
                      <a:r>
                        <a:rPr lang="en-US" sz="1200" u="none" strike="noStrike">
                          <a:effectLst/>
                        </a:rPr>
                        <a:t>Etc</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fr-FR" sz="1200" u="none" strike="noStrike">
                          <a:effectLst/>
                        </a:rPr>
                        <a:t>Container accesses file under etc directory</a:t>
                      </a:r>
                      <a:endParaRPr lang="fr-FR"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2768821470"/>
                  </a:ext>
                </a:extLst>
              </a:tr>
              <a:tr h="173412">
                <a:tc>
                  <a:txBody>
                    <a:bodyPr/>
                    <a:lstStyle/>
                    <a:p>
                      <a:pPr algn="l" fontAlgn="t"/>
                      <a:r>
                        <a:rPr lang="en-US" sz="1200" u="none" strike="noStrike">
                          <a:effectLst/>
                        </a:rPr>
                        <a:t>Boot</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boot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233689047"/>
                  </a:ext>
                </a:extLst>
              </a:tr>
              <a:tr h="173412">
                <a:tc>
                  <a:txBody>
                    <a:bodyPr/>
                    <a:lstStyle/>
                    <a:p>
                      <a:pPr algn="l" fontAlgn="t"/>
                      <a:r>
                        <a:rPr lang="en-US" sz="1200" u="none" strike="noStrike">
                          <a:effectLst/>
                        </a:rPr>
                        <a:t>Dev</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dev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2881969264"/>
                  </a:ext>
                </a:extLst>
              </a:tr>
              <a:tr h="173412">
                <a:tc>
                  <a:txBody>
                    <a:bodyPr/>
                    <a:lstStyle/>
                    <a:p>
                      <a:pPr algn="l" fontAlgn="t"/>
                      <a:r>
                        <a:rPr lang="en-US" sz="1200" u="none" strike="noStrike">
                          <a:effectLst/>
                        </a:rPr>
                        <a:t>Host</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host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3277208546"/>
                  </a:ext>
                </a:extLst>
              </a:tr>
              <a:tr h="173412">
                <a:tc>
                  <a:txBody>
                    <a:bodyPr/>
                    <a:lstStyle/>
                    <a:p>
                      <a:pPr algn="l" fontAlgn="t"/>
                      <a:r>
                        <a:rPr lang="en-US" sz="1200" u="none" strike="noStrike">
                          <a:effectLst/>
                        </a:rPr>
                        <a:t>Media</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media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2167967030"/>
                  </a:ext>
                </a:extLst>
              </a:tr>
              <a:tr h="173412">
                <a:tc>
                  <a:txBody>
                    <a:bodyPr/>
                    <a:lstStyle/>
                    <a:p>
                      <a:pPr algn="l" fontAlgn="t"/>
                      <a:r>
                        <a:rPr lang="en-US" sz="1200" u="none" strike="noStrike">
                          <a:effectLst/>
                        </a:rPr>
                        <a:t>Mnt</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mnt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2744033507"/>
                  </a:ext>
                </a:extLst>
              </a:tr>
              <a:tr h="173412">
                <a:tc>
                  <a:txBody>
                    <a:bodyPr/>
                    <a:lstStyle/>
                    <a:p>
                      <a:pPr algn="l" fontAlgn="t"/>
                      <a:r>
                        <a:rPr lang="en-US" sz="1200" u="none" strike="noStrike">
                          <a:effectLst/>
                        </a:rPr>
                        <a:t>Opt</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opt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1969505998"/>
                  </a:ext>
                </a:extLst>
              </a:tr>
              <a:tr h="173412">
                <a:tc>
                  <a:txBody>
                    <a:bodyPr/>
                    <a:lstStyle/>
                    <a:p>
                      <a:pPr algn="l" fontAlgn="t"/>
                      <a:r>
                        <a:rPr lang="en-US" sz="1200" u="none" strike="noStrike">
                          <a:effectLst/>
                        </a:rPr>
                        <a:t>Proc</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proc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1616875884"/>
                  </a:ext>
                </a:extLst>
              </a:tr>
              <a:tr h="173412">
                <a:tc>
                  <a:txBody>
                    <a:bodyPr/>
                    <a:lstStyle/>
                    <a:p>
                      <a:pPr algn="l" fontAlgn="t"/>
                      <a:r>
                        <a:rPr lang="en-US" sz="1200" u="none" strike="noStrike">
                          <a:effectLst/>
                        </a:rPr>
                        <a:t>Root</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root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3006660121"/>
                  </a:ext>
                </a:extLst>
              </a:tr>
              <a:tr h="173412">
                <a:tc>
                  <a:txBody>
                    <a:bodyPr/>
                    <a:lstStyle/>
                    <a:p>
                      <a:pPr algn="l" fontAlgn="t"/>
                      <a:r>
                        <a:rPr lang="en-US" sz="1200" u="none" strike="noStrike">
                          <a:effectLst/>
                        </a:rPr>
                        <a:t>Run</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run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3132834430"/>
                  </a:ext>
                </a:extLst>
              </a:tr>
              <a:tr h="173412">
                <a:tc>
                  <a:txBody>
                    <a:bodyPr/>
                    <a:lstStyle/>
                    <a:p>
                      <a:pPr algn="l" fontAlgn="t"/>
                      <a:r>
                        <a:rPr lang="en-US" sz="1200" u="none" strike="noStrike">
                          <a:effectLst/>
                        </a:rPr>
                        <a:t>Srv</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srv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34701205"/>
                  </a:ext>
                </a:extLst>
              </a:tr>
              <a:tr h="173412">
                <a:tc>
                  <a:txBody>
                    <a:bodyPr/>
                    <a:lstStyle/>
                    <a:p>
                      <a:pPr algn="l" fontAlgn="t"/>
                      <a:r>
                        <a:rPr lang="en-US" sz="1200" u="none" strike="noStrike">
                          <a:effectLst/>
                        </a:rPr>
                        <a:t>Usr</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usr directory</a:t>
                      </a:r>
                      <a:endParaRPr lang="en-US" sz="1200" b="0" i="0" u="none" strike="noStrike">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Root directory access</a:t>
                      </a:r>
                      <a:endParaRPr lang="en-US" sz="1200" b="0" i="0" u="none" strike="noStrike">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1085060183"/>
                  </a:ext>
                </a:extLst>
              </a:tr>
              <a:tr h="173412">
                <a:tc>
                  <a:txBody>
                    <a:bodyPr/>
                    <a:lstStyle/>
                    <a:p>
                      <a:pPr algn="l" fontAlgn="t"/>
                      <a:r>
                        <a:rPr lang="en-US" sz="1200" u="none" strike="noStrike" dirty="0">
                          <a:effectLst/>
                        </a:rPr>
                        <a:t>Var</a:t>
                      </a:r>
                      <a:endParaRPr lang="en-US" sz="1200" b="0" i="0" u="none" strike="noStrike" dirty="0">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a:effectLst/>
                        </a:rPr>
                        <a:t>Container accesses file under var directory</a:t>
                      </a:r>
                      <a:endParaRPr lang="en-US" sz="1200" b="0" i="0" u="none" strike="noStrike" dirty="0">
                        <a:solidFill>
                          <a:srgbClr val="000000"/>
                        </a:solidFill>
                        <a:effectLst/>
                        <a:latin typeface="Arial" panose="020B0604020202020204" pitchFamily="34" charset="0"/>
                      </a:endParaRPr>
                    </a:p>
                  </a:txBody>
                  <a:tcPr marL="5717" marR="5717" marT="5717" marB="0"/>
                </a:tc>
                <a:tc>
                  <a:txBody>
                    <a:bodyPr/>
                    <a:lstStyle/>
                    <a:p>
                      <a:pPr algn="l" fontAlgn="t"/>
                      <a:r>
                        <a:rPr lang="en-US" sz="1200" u="none" strike="noStrike" dirty="0">
                          <a:effectLst/>
                        </a:rPr>
                        <a:t>Root directory access</a:t>
                      </a:r>
                      <a:endParaRPr lang="en-US" sz="1200" b="0" i="0" u="none" strike="noStrike" dirty="0">
                        <a:solidFill>
                          <a:srgbClr val="000000"/>
                        </a:solidFill>
                        <a:effectLst/>
                        <a:latin typeface="Arial" panose="020B0604020202020204" pitchFamily="34" charset="0"/>
                      </a:endParaRPr>
                    </a:p>
                  </a:txBody>
                  <a:tcPr marL="5717" marR="5717" marT="5717" marB="0"/>
                </a:tc>
                <a:extLst>
                  <a:ext uri="{0D108BD9-81ED-4DB2-BD59-A6C34878D82A}">
                    <a16:rowId xmlns:a16="http://schemas.microsoft.com/office/drawing/2014/main" val="480466651"/>
                  </a:ext>
                </a:extLst>
              </a:tr>
            </a:tbl>
          </a:graphicData>
        </a:graphic>
      </p:graphicFrame>
    </p:spTree>
    <p:extLst>
      <p:ext uri="{BB962C8B-B14F-4D97-AF65-F5344CB8AC3E}">
        <p14:creationId xmlns:p14="http://schemas.microsoft.com/office/powerpoint/2010/main" val="280881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F612C0-3964-41D5-8749-3CFEBA1CF0A4}"/>
              </a:ext>
            </a:extLst>
          </p:cNvPr>
          <p:cNvSpPr txBox="1"/>
          <p:nvPr/>
        </p:nvSpPr>
        <p:spPr>
          <a:xfrm>
            <a:off x="0" y="63272"/>
            <a:ext cx="6097712" cy="369332"/>
          </a:xfrm>
          <a:prstGeom prst="rect">
            <a:avLst/>
          </a:prstGeom>
          <a:noFill/>
        </p:spPr>
        <p:txBody>
          <a:bodyPr wrap="square">
            <a:spAutoFit/>
          </a:bodyPr>
          <a:lstStyle/>
          <a:p>
            <a:r>
              <a:rPr lang="en-US" b="1" dirty="0"/>
              <a:t>Implementation: Raw data </a:t>
            </a:r>
          </a:p>
        </p:txBody>
      </p:sp>
      <p:pic>
        <p:nvPicPr>
          <p:cNvPr id="6" name="Picture 5">
            <a:extLst>
              <a:ext uri="{FF2B5EF4-FFF2-40B4-BE49-F238E27FC236}">
                <a16:creationId xmlns:a16="http://schemas.microsoft.com/office/drawing/2014/main" id="{7DFF409C-9A5B-4817-9937-CD07810886FC}"/>
              </a:ext>
            </a:extLst>
          </p:cNvPr>
          <p:cNvPicPr>
            <a:picLocks noChangeAspect="1"/>
          </p:cNvPicPr>
          <p:nvPr/>
        </p:nvPicPr>
        <p:blipFill>
          <a:blip r:embed="rId2"/>
          <a:stretch>
            <a:fillRect/>
          </a:stretch>
        </p:blipFill>
        <p:spPr>
          <a:xfrm>
            <a:off x="203427" y="729446"/>
            <a:ext cx="5514975" cy="5695950"/>
          </a:xfrm>
          <a:prstGeom prst="rect">
            <a:avLst/>
          </a:prstGeom>
        </p:spPr>
      </p:pic>
      <p:pic>
        <p:nvPicPr>
          <p:cNvPr id="7" name="Picture 6">
            <a:extLst>
              <a:ext uri="{FF2B5EF4-FFF2-40B4-BE49-F238E27FC236}">
                <a16:creationId xmlns:a16="http://schemas.microsoft.com/office/drawing/2014/main" id="{DF1EC769-647C-4E9F-8A31-949A6B805FCC}"/>
              </a:ext>
            </a:extLst>
          </p:cNvPr>
          <p:cNvPicPr>
            <a:picLocks noChangeAspect="1"/>
          </p:cNvPicPr>
          <p:nvPr/>
        </p:nvPicPr>
        <p:blipFill>
          <a:blip r:embed="rId3"/>
          <a:stretch>
            <a:fillRect/>
          </a:stretch>
        </p:blipFill>
        <p:spPr>
          <a:xfrm>
            <a:off x="5718402" y="1385104"/>
            <a:ext cx="5486400" cy="4743450"/>
          </a:xfrm>
          <a:prstGeom prst="rect">
            <a:avLst/>
          </a:prstGeom>
        </p:spPr>
      </p:pic>
    </p:spTree>
    <p:extLst>
      <p:ext uri="{BB962C8B-B14F-4D97-AF65-F5344CB8AC3E}">
        <p14:creationId xmlns:p14="http://schemas.microsoft.com/office/powerpoint/2010/main" val="22405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AB44E1-1084-4A8B-888F-710E642375F9}"/>
              </a:ext>
            </a:extLst>
          </p:cNvPr>
          <p:cNvSpPr txBox="1"/>
          <p:nvPr/>
        </p:nvSpPr>
        <p:spPr>
          <a:xfrm>
            <a:off x="305656" y="154381"/>
            <a:ext cx="6097712" cy="369332"/>
          </a:xfrm>
          <a:prstGeom prst="rect">
            <a:avLst/>
          </a:prstGeom>
          <a:noFill/>
        </p:spPr>
        <p:txBody>
          <a:bodyPr wrap="square">
            <a:spAutoFit/>
          </a:bodyPr>
          <a:lstStyle/>
          <a:p>
            <a:r>
              <a:rPr lang="en-US" b="1" dirty="0">
                <a:latin typeface="Arial"/>
                <a:cs typeface="Arial"/>
              </a:rPr>
              <a:t>Demo Use Case</a:t>
            </a:r>
            <a:endParaRPr lang="en-US" b="1" dirty="0"/>
          </a:p>
        </p:txBody>
      </p:sp>
      <p:sp>
        <p:nvSpPr>
          <p:cNvPr id="7" name="TextBox 6">
            <a:extLst>
              <a:ext uri="{FF2B5EF4-FFF2-40B4-BE49-F238E27FC236}">
                <a16:creationId xmlns:a16="http://schemas.microsoft.com/office/drawing/2014/main" id="{D9D93F27-402B-417A-A913-C7365E4C5940}"/>
              </a:ext>
            </a:extLst>
          </p:cNvPr>
          <p:cNvSpPr txBox="1"/>
          <p:nvPr/>
        </p:nvSpPr>
        <p:spPr>
          <a:xfrm>
            <a:off x="531687" y="931491"/>
            <a:ext cx="9043828" cy="369331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Sample Data set </a:t>
            </a: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Train test split (20, 80)</a:t>
            </a:r>
          </a:p>
          <a:p>
            <a:r>
              <a:rPr lang="en-US" sz="1800" dirty="0">
                <a:latin typeface="Times New Roman" panose="02020603050405020304" pitchFamily="18" charset="0"/>
                <a:cs typeface="Times New Roman" panose="02020603050405020304" pitchFamily="18" charset="0"/>
              </a:rPr>
              <a:t>Feature engineering </a:t>
            </a:r>
          </a:p>
          <a:p>
            <a:r>
              <a:rPr lang="en-US" sz="1800" dirty="0">
                <a:latin typeface="Times New Roman" panose="02020603050405020304" pitchFamily="18" charset="0"/>
                <a:cs typeface="Times New Roman" panose="02020603050405020304" pitchFamily="18" charset="0"/>
              </a:rPr>
              <a:t>Normalization</a:t>
            </a:r>
          </a:p>
          <a:p>
            <a:r>
              <a:rPr lang="en-US" sz="1800" dirty="0">
                <a:latin typeface="Times New Roman" panose="02020603050405020304" pitchFamily="18" charset="0"/>
                <a:cs typeface="Times New Roman" panose="02020603050405020304" pitchFamily="18" charset="0"/>
              </a:rPr>
              <a:t>Model evaluation </a:t>
            </a:r>
          </a:p>
        </p:txBody>
      </p:sp>
      <p:graphicFrame>
        <p:nvGraphicFramePr>
          <p:cNvPr id="8" name="Table 7">
            <a:extLst>
              <a:ext uri="{FF2B5EF4-FFF2-40B4-BE49-F238E27FC236}">
                <a16:creationId xmlns:a16="http://schemas.microsoft.com/office/drawing/2014/main" id="{7F28B900-4234-4D23-80F2-D5A5DE995D6B}"/>
              </a:ext>
            </a:extLst>
          </p:cNvPr>
          <p:cNvGraphicFramePr>
            <a:graphicFrameLocks noGrp="1"/>
          </p:cNvGraphicFramePr>
          <p:nvPr>
            <p:extLst>
              <p:ext uri="{D42A27DB-BD31-4B8C-83A1-F6EECF244321}">
                <p14:modId xmlns:p14="http://schemas.microsoft.com/office/powerpoint/2010/main" val="3160132069"/>
              </p:ext>
            </p:extLst>
          </p:nvPr>
        </p:nvGraphicFramePr>
        <p:xfrm>
          <a:off x="530974" y="1645129"/>
          <a:ext cx="3974651" cy="1175534"/>
        </p:xfrm>
        <a:graphic>
          <a:graphicData uri="http://schemas.openxmlformats.org/drawingml/2006/table">
            <a:tbl>
              <a:tblPr/>
              <a:tblGrid>
                <a:gridCol w="1785106">
                  <a:extLst>
                    <a:ext uri="{9D8B030D-6E8A-4147-A177-3AD203B41FA5}">
                      <a16:colId xmlns:a16="http://schemas.microsoft.com/office/drawing/2014/main" val="1773759385"/>
                    </a:ext>
                  </a:extLst>
                </a:gridCol>
                <a:gridCol w="1324884">
                  <a:extLst>
                    <a:ext uri="{9D8B030D-6E8A-4147-A177-3AD203B41FA5}">
                      <a16:colId xmlns:a16="http://schemas.microsoft.com/office/drawing/2014/main" val="4225584246"/>
                    </a:ext>
                  </a:extLst>
                </a:gridCol>
                <a:gridCol w="864661">
                  <a:extLst>
                    <a:ext uri="{9D8B030D-6E8A-4147-A177-3AD203B41FA5}">
                      <a16:colId xmlns:a16="http://schemas.microsoft.com/office/drawing/2014/main" val="197268588"/>
                    </a:ext>
                  </a:extLst>
                </a:gridCol>
              </a:tblGrid>
              <a:tr h="264024">
                <a:tc>
                  <a:txBody>
                    <a:bodyPr/>
                    <a:lstStyle/>
                    <a:p>
                      <a:pPr algn="ctr" fontAlgn="ctr"/>
                      <a:r>
                        <a:rPr lang="en-US" sz="1100" b="0" i="0" u="none" strike="noStrike" dirty="0">
                          <a:solidFill>
                            <a:srgbClr val="000000"/>
                          </a:solidFill>
                          <a:effectLst/>
                          <a:latin typeface="Calibri" panose="020F0502020204030204" pitchFamily="34" charset="0"/>
                        </a:rPr>
                        <a:t>Attack type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a:solidFill>
                            <a:srgbClr val="000000"/>
                          </a:solidFill>
                          <a:effectLst/>
                          <a:latin typeface="Calibri" panose="020F0502020204030204" pitchFamily="34" charset="0"/>
                        </a:rPr>
                        <a:t>Sample type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dirty="0">
                          <a:solidFill>
                            <a:srgbClr val="000000"/>
                          </a:solidFill>
                          <a:effectLst/>
                          <a:latin typeface="Calibri" panose="020F0502020204030204" pitchFamily="34" charset="0"/>
                        </a:rPr>
                        <a:t># of samples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763203570"/>
                  </a:ext>
                </a:extLst>
              </a:tr>
              <a:tr h="182302">
                <a:tc>
                  <a:txBody>
                    <a:bodyPr/>
                    <a:lstStyle/>
                    <a:p>
                      <a:pPr algn="ctr" fontAlgn="ctr"/>
                      <a:r>
                        <a:rPr lang="en-US" sz="1100" b="0" i="0" u="none" strike="noStrike" dirty="0">
                          <a:solidFill>
                            <a:srgbClr val="000000"/>
                          </a:solidFill>
                          <a:effectLst/>
                          <a:latin typeface="Calibri" panose="020F0502020204030204" pitchFamily="34" charset="0"/>
                        </a:rPr>
                        <a:t>None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Normal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2279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0104634"/>
                  </a:ext>
                </a:extLst>
              </a:tr>
              <a:tr h="182302">
                <a:tc>
                  <a:txBody>
                    <a:bodyPr/>
                    <a:lstStyle/>
                    <a:p>
                      <a:pPr algn="ctr" fontAlgn="ctr"/>
                      <a:r>
                        <a:rPr lang="en-US" sz="1100" b="0" i="0" u="none" strike="noStrike" dirty="0">
                          <a:solidFill>
                            <a:srgbClr val="000000"/>
                          </a:solidFill>
                          <a:effectLst/>
                          <a:latin typeface="Calibri" panose="020F0502020204030204" pitchFamily="34" charset="0"/>
                        </a:rPr>
                        <a:t>Web attack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SQL injection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2520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189162"/>
                  </a:ext>
                </a:extLst>
              </a:tr>
              <a:tr h="182302">
                <a:tc>
                  <a:txBody>
                    <a:bodyPr/>
                    <a:lstStyle/>
                    <a:p>
                      <a:pPr algn="ctr" fontAlgn="ctr"/>
                      <a:r>
                        <a:rPr lang="en-US" sz="1100" b="0" i="0" u="none" strike="noStrike" dirty="0">
                          <a:solidFill>
                            <a:srgbClr val="000000"/>
                          </a:solidFill>
                          <a:effectLst/>
                          <a:latin typeface="Calibri" panose="020F0502020204030204" pitchFamily="34" charset="0"/>
                        </a:rPr>
                        <a:t>Web attack and CVE attack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Command injection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2880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378973"/>
                  </a:ext>
                </a:extLst>
              </a:tr>
              <a:tr h="182302">
                <a:tc>
                  <a:txBody>
                    <a:bodyPr/>
                    <a:lstStyle/>
                    <a:p>
                      <a:pPr algn="ctr" fontAlgn="ctr"/>
                      <a:endParaRPr lang="en-US"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5628453"/>
                  </a:ext>
                </a:extLst>
              </a:tr>
              <a:tr h="182302">
                <a:tc>
                  <a:txBody>
                    <a:bodyPr/>
                    <a:lstStyle/>
                    <a:p>
                      <a:pPr algn="ctr" fontAlgn="ctr"/>
                      <a:r>
                        <a:rPr lang="en-US" sz="1100" b="0" i="0" u="none" strike="noStrike" dirty="0">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Abnormal (total)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5400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362886"/>
                  </a:ext>
                </a:extLst>
              </a:tr>
            </a:tbl>
          </a:graphicData>
        </a:graphic>
      </p:graphicFrame>
      <p:graphicFrame>
        <p:nvGraphicFramePr>
          <p:cNvPr id="11" name="Table 10">
            <a:extLst>
              <a:ext uri="{FF2B5EF4-FFF2-40B4-BE49-F238E27FC236}">
                <a16:creationId xmlns:a16="http://schemas.microsoft.com/office/drawing/2014/main" id="{6A3D311D-3179-448F-AB7F-5F5465350EF5}"/>
              </a:ext>
            </a:extLst>
          </p:cNvPr>
          <p:cNvGraphicFramePr>
            <a:graphicFrameLocks noGrp="1"/>
          </p:cNvGraphicFramePr>
          <p:nvPr>
            <p:extLst>
              <p:ext uri="{D42A27DB-BD31-4B8C-83A1-F6EECF244321}">
                <p14:modId xmlns:p14="http://schemas.microsoft.com/office/powerpoint/2010/main" val="3143201057"/>
              </p:ext>
            </p:extLst>
          </p:nvPr>
        </p:nvGraphicFramePr>
        <p:xfrm>
          <a:off x="530974" y="4625104"/>
          <a:ext cx="4051300" cy="914400"/>
        </p:xfrm>
        <a:graphic>
          <a:graphicData uri="http://schemas.openxmlformats.org/drawingml/2006/table">
            <a:tbl>
              <a:tblPr/>
              <a:tblGrid>
                <a:gridCol w="1409700">
                  <a:extLst>
                    <a:ext uri="{9D8B030D-6E8A-4147-A177-3AD203B41FA5}">
                      <a16:colId xmlns:a16="http://schemas.microsoft.com/office/drawing/2014/main" val="3379682179"/>
                    </a:ext>
                  </a:extLst>
                </a:gridCol>
                <a:gridCol w="812800">
                  <a:extLst>
                    <a:ext uri="{9D8B030D-6E8A-4147-A177-3AD203B41FA5}">
                      <a16:colId xmlns:a16="http://schemas.microsoft.com/office/drawing/2014/main" val="336241233"/>
                    </a:ext>
                  </a:extLst>
                </a:gridCol>
                <a:gridCol w="609600">
                  <a:extLst>
                    <a:ext uri="{9D8B030D-6E8A-4147-A177-3AD203B41FA5}">
                      <a16:colId xmlns:a16="http://schemas.microsoft.com/office/drawing/2014/main" val="1960909514"/>
                    </a:ext>
                  </a:extLst>
                </a:gridCol>
                <a:gridCol w="609600">
                  <a:extLst>
                    <a:ext uri="{9D8B030D-6E8A-4147-A177-3AD203B41FA5}">
                      <a16:colId xmlns:a16="http://schemas.microsoft.com/office/drawing/2014/main" val="146865583"/>
                    </a:ext>
                  </a:extLst>
                </a:gridCol>
                <a:gridCol w="609600">
                  <a:extLst>
                    <a:ext uri="{9D8B030D-6E8A-4147-A177-3AD203B41FA5}">
                      <a16:colId xmlns:a16="http://schemas.microsoft.com/office/drawing/2014/main" val="245395296"/>
                    </a:ext>
                  </a:extLst>
                </a:gridCol>
              </a:tblGrid>
              <a:tr h="361950">
                <a:tc>
                  <a:txBody>
                    <a:bodyPr/>
                    <a:lstStyle/>
                    <a:p>
                      <a:pPr algn="ctr" rtl="0" fontAlgn="ctr"/>
                      <a:r>
                        <a:rPr lang="en-US" sz="1100" b="0" i="0" u="none" strike="noStrike">
                          <a:solidFill>
                            <a:srgbClr val="000000"/>
                          </a:solidFill>
                          <a:effectLst/>
                          <a:latin typeface="Times New Roman" panose="02020603050405020304" pitchFamily="18" charset="0"/>
                        </a:rPr>
                        <a:t>Machine learning algo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b"/>
                      <a:r>
                        <a:rPr lang="en-US" sz="1100" b="0" i="0" u="none" strike="noStrike" dirty="0">
                          <a:solidFill>
                            <a:srgbClr val="000000"/>
                          </a:solidFill>
                          <a:effectLst/>
                          <a:latin typeface="Times New Roman" panose="02020603050405020304" pitchFamily="18" charset="0"/>
                        </a:rPr>
                        <a:t>Precision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b"/>
                      <a:r>
                        <a:rPr lang="en-US" sz="1100" b="0" i="0" u="none" strike="noStrike" dirty="0">
                          <a:solidFill>
                            <a:srgbClr val="000000"/>
                          </a:solidFill>
                          <a:effectLst/>
                          <a:latin typeface="Times New Roman" panose="02020603050405020304" pitchFamily="18" charset="0"/>
                        </a:rPr>
                        <a:t>Recall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b"/>
                      <a:r>
                        <a:rPr lang="en-US" sz="1100" b="0" i="0" u="none" strike="noStrike" dirty="0">
                          <a:solidFill>
                            <a:srgbClr val="000000"/>
                          </a:solidFill>
                          <a:effectLst/>
                          <a:latin typeface="Times New Roman" panose="02020603050405020304" pitchFamily="18" charset="0"/>
                        </a:rPr>
                        <a:t>F1 %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b"/>
                      <a:r>
                        <a:rPr lang="en-US" sz="1100" b="0" i="0" u="none" strike="noStrike">
                          <a:solidFill>
                            <a:srgbClr val="000000"/>
                          </a:solidFill>
                          <a:effectLst/>
                          <a:latin typeface="Times New Roman" panose="02020603050405020304" pitchFamily="18" charset="0"/>
                        </a:rPr>
                        <a:t>ACC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689095811"/>
                  </a:ext>
                </a:extLst>
              </a:tr>
              <a:tr h="184150">
                <a:tc>
                  <a:txBody>
                    <a:bodyPr/>
                    <a:lstStyle/>
                    <a:p>
                      <a:pPr algn="ctr" rtl="0" fontAlgn="ctr"/>
                      <a:r>
                        <a:rPr lang="en-US" sz="1100" b="0" i="0" u="none" strike="noStrike">
                          <a:solidFill>
                            <a:srgbClr val="000000"/>
                          </a:solidFill>
                          <a:effectLst/>
                          <a:latin typeface="Times New Roman" panose="02020603050405020304" pitchFamily="18" charset="0"/>
                        </a:rPr>
                        <a:t>SVM linear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398570"/>
                  </a:ext>
                </a:extLst>
              </a:tr>
              <a:tr h="184150">
                <a:tc>
                  <a:txBody>
                    <a:bodyPr/>
                    <a:lstStyle/>
                    <a:p>
                      <a:pPr algn="ctr" rtl="0" fontAlgn="ctr"/>
                      <a:r>
                        <a:rPr lang="en-US" sz="1100" b="0" i="0" u="none" strike="noStrike" dirty="0">
                          <a:solidFill>
                            <a:srgbClr val="000000"/>
                          </a:solidFill>
                          <a:effectLst/>
                          <a:latin typeface="Times New Roman" panose="02020603050405020304" pitchFamily="18" charset="0"/>
                        </a:rPr>
                        <a:t>MLP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Times New Roman" panose="02020603050405020304" pitchFamily="18" charset="0"/>
                        </a:rPr>
                        <a:t>99.51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801400"/>
                  </a:ext>
                </a:extLst>
              </a:tr>
              <a:tr h="184150">
                <a:tc>
                  <a:txBody>
                    <a:bodyPr/>
                    <a:lstStyle/>
                    <a:p>
                      <a:pPr algn="ctr" rtl="0" fontAlgn="ctr"/>
                      <a:r>
                        <a:rPr lang="en-US" sz="1100" b="0" i="0" u="none" strike="noStrike">
                          <a:solidFill>
                            <a:srgbClr val="000000"/>
                          </a:solidFill>
                          <a:effectLst/>
                          <a:latin typeface="Times New Roman" panose="02020603050405020304" pitchFamily="18" charset="0"/>
                        </a:rPr>
                        <a:t>CNN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a:solidFill>
                            <a:srgbClr val="000000"/>
                          </a:solidFill>
                          <a:effectLst/>
                          <a:latin typeface="Times New Roman" panose="02020603050405020304" pitchFamily="18" charset="0"/>
                        </a:rPr>
                        <a:t>99.47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Times New Roman" panose="02020603050405020304" pitchFamily="18" charset="0"/>
                        </a:rPr>
                        <a:t>99.62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870082"/>
                  </a:ext>
                </a:extLst>
              </a:tr>
            </a:tbl>
          </a:graphicData>
        </a:graphic>
      </p:graphicFrame>
    </p:spTree>
    <p:extLst>
      <p:ext uri="{BB962C8B-B14F-4D97-AF65-F5344CB8AC3E}">
        <p14:creationId xmlns:p14="http://schemas.microsoft.com/office/powerpoint/2010/main" val="355756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22A65-5E5A-4908-84A2-6AD5A2B335A4}"/>
              </a:ext>
            </a:extLst>
          </p:cNvPr>
          <p:cNvSpPr txBox="1"/>
          <p:nvPr/>
        </p:nvSpPr>
        <p:spPr>
          <a:xfrm>
            <a:off x="192639" y="169994"/>
            <a:ext cx="8355459" cy="369332"/>
          </a:xfrm>
          <a:prstGeom prst="rect">
            <a:avLst/>
          </a:prstGeom>
          <a:noFill/>
        </p:spPr>
        <p:txBody>
          <a:bodyPr wrap="square">
            <a:spAutoFit/>
          </a:bodyPr>
          <a:lstStyle/>
          <a:p>
            <a:r>
              <a:rPr lang="en-US" b="1" dirty="0"/>
              <a:t>Implementation: </a:t>
            </a:r>
            <a:r>
              <a:rPr lang="en-US" b="1" i="0" dirty="0">
                <a:effectLst/>
                <a:latin typeface="Open Sans"/>
              </a:rPr>
              <a:t>Parameters of the anomaly classification </a:t>
            </a:r>
            <a:r>
              <a:rPr lang="en-US" b="1" i="0" dirty="0">
                <a:solidFill>
                  <a:srgbClr val="1C1D1E"/>
                </a:solidFill>
                <a:effectLst/>
                <a:latin typeface="Open Sans"/>
              </a:rPr>
              <a:t>model</a:t>
            </a:r>
            <a:endParaRPr lang="en-US" b="1" dirty="0"/>
          </a:p>
        </p:txBody>
      </p:sp>
      <p:pic>
        <p:nvPicPr>
          <p:cNvPr id="6" name="Picture 5">
            <a:extLst>
              <a:ext uri="{FF2B5EF4-FFF2-40B4-BE49-F238E27FC236}">
                <a16:creationId xmlns:a16="http://schemas.microsoft.com/office/drawing/2014/main" id="{B629D96D-C2B4-45DE-BCAB-D53186860854}"/>
              </a:ext>
            </a:extLst>
          </p:cNvPr>
          <p:cNvPicPr>
            <a:picLocks noChangeAspect="1"/>
          </p:cNvPicPr>
          <p:nvPr/>
        </p:nvPicPr>
        <p:blipFill>
          <a:blip r:embed="rId2"/>
          <a:stretch>
            <a:fillRect/>
          </a:stretch>
        </p:blipFill>
        <p:spPr>
          <a:xfrm>
            <a:off x="175804" y="807720"/>
            <a:ext cx="8039100" cy="4572000"/>
          </a:xfrm>
          <a:prstGeom prst="rect">
            <a:avLst/>
          </a:prstGeom>
        </p:spPr>
      </p:pic>
    </p:spTree>
    <p:extLst>
      <p:ext uri="{BB962C8B-B14F-4D97-AF65-F5344CB8AC3E}">
        <p14:creationId xmlns:p14="http://schemas.microsoft.com/office/powerpoint/2010/main" val="138907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614F39-3312-4681-9D25-D8B0627A27CE}"/>
              </a:ext>
            </a:extLst>
          </p:cNvPr>
          <p:cNvSpPr txBox="1"/>
          <p:nvPr/>
        </p:nvSpPr>
        <p:spPr>
          <a:xfrm>
            <a:off x="315930" y="267396"/>
            <a:ext cx="6097712" cy="369332"/>
          </a:xfrm>
          <a:prstGeom prst="rect">
            <a:avLst/>
          </a:prstGeom>
          <a:noFill/>
        </p:spPr>
        <p:txBody>
          <a:bodyPr wrap="square">
            <a:spAutoFit/>
          </a:bodyPr>
          <a:lstStyle/>
          <a:p>
            <a:r>
              <a:rPr lang="en-US" b="1" i="0" dirty="0">
                <a:effectLst/>
                <a:latin typeface="Arial" panose="020B0604020202020204" pitchFamily="34" charset="0"/>
              </a:rPr>
              <a:t>Future  Plan </a:t>
            </a:r>
            <a:endParaRPr lang="en-US" b="1" dirty="0"/>
          </a:p>
        </p:txBody>
      </p:sp>
      <p:sp>
        <p:nvSpPr>
          <p:cNvPr id="7" name="TextBox 6">
            <a:extLst>
              <a:ext uri="{FF2B5EF4-FFF2-40B4-BE49-F238E27FC236}">
                <a16:creationId xmlns:a16="http://schemas.microsoft.com/office/drawing/2014/main" id="{1192BE40-1801-4B49-9C99-0B45574E1297}"/>
              </a:ext>
            </a:extLst>
          </p:cNvPr>
          <p:cNvSpPr txBox="1"/>
          <p:nvPr/>
        </p:nvSpPr>
        <p:spPr>
          <a:xfrm>
            <a:off x="-156681" y="806992"/>
            <a:ext cx="6097712" cy="646331"/>
          </a:xfrm>
          <a:prstGeom prst="rect">
            <a:avLst/>
          </a:prstGeom>
          <a:noFill/>
        </p:spPr>
        <p:txBody>
          <a:bodyPr wrap="square">
            <a:spAutoFit/>
          </a:bodyPr>
          <a:lstStyle/>
          <a:p>
            <a:pPr lvl="1"/>
            <a:r>
              <a:rPr lang="en-US" sz="1200">
                <a:latin typeface="Times New Roman" panose="02020603050405020304" pitchFamily="18" charset="0"/>
                <a:cs typeface="Times New Roman" panose="02020603050405020304" pitchFamily="18" charset="0"/>
              </a:rPr>
              <a:t>Including live data set</a:t>
            </a:r>
          </a:p>
          <a:p>
            <a:pPr lvl="2"/>
            <a:r>
              <a:rPr lang="en-US" sz="1200">
                <a:latin typeface="Times New Roman" panose="02020603050405020304" pitchFamily="18" charset="0"/>
                <a:cs typeface="Times New Roman" panose="02020603050405020304" pitchFamily="18" charset="0"/>
              </a:rPr>
              <a:t>Prepare setup with agent services, center and web portal</a:t>
            </a:r>
          </a:p>
          <a:p>
            <a:pPr lvl="2"/>
            <a:r>
              <a:rPr lang="en-US" sz="1200">
                <a:latin typeface="Times New Roman" panose="02020603050405020304" pitchFamily="18" charset="0"/>
                <a:cs typeface="Times New Roman" panose="02020603050405020304" pitchFamily="18" charset="0"/>
              </a:rPr>
              <a:t>Create live web attack on web server</a:t>
            </a:r>
            <a:endParaRPr lang="en-US" sz="12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4D2124D7-F02A-463E-B4E5-FFF1C8DD1C44}"/>
              </a:ext>
            </a:extLst>
          </p:cNvPr>
          <p:cNvGraphicFramePr>
            <a:graphicFrameLocks noGrp="1"/>
          </p:cNvGraphicFramePr>
          <p:nvPr>
            <p:extLst>
              <p:ext uri="{D42A27DB-BD31-4B8C-83A1-F6EECF244321}">
                <p14:modId xmlns:p14="http://schemas.microsoft.com/office/powerpoint/2010/main" val="1526431682"/>
              </p:ext>
            </p:extLst>
          </p:nvPr>
        </p:nvGraphicFramePr>
        <p:xfrm>
          <a:off x="153941" y="1481058"/>
          <a:ext cx="10623650" cy="4192725"/>
        </p:xfrm>
        <a:graphic>
          <a:graphicData uri="http://schemas.openxmlformats.org/drawingml/2006/table">
            <a:tbl>
              <a:tblPr/>
              <a:tblGrid>
                <a:gridCol w="2182943">
                  <a:extLst>
                    <a:ext uri="{9D8B030D-6E8A-4147-A177-3AD203B41FA5}">
                      <a16:colId xmlns:a16="http://schemas.microsoft.com/office/drawing/2014/main" val="4294324864"/>
                    </a:ext>
                  </a:extLst>
                </a:gridCol>
                <a:gridCol w="1824150">
                  <a:extLst>
                    <a:ext uri="{9D8B030D-6E8A-4147-A177-3AD203B41FA5}">
                      <a16:colId xmlns:a16="http://schemas.microsoft.com/office/drawing/2014/main" val="1507945015"/>
                    </a:ext>
                  </a:extLst>
                </a:gridCol>
                <a:gridCol w="4165281">
                  <a:extLst>
                    <a:ext uri="{9D8B030D-6E8A-4147-A177-3AD203B41FA5}">
                      <a16:colId xmlns:a16="http://schemas.microsoft.com/office/drawing/2014/main" val="3244312481"/>
                    </a:ext>
                  </a:extLst>
                </a:gridCol>
                <a:gridCol w="915868">
                  <a:extLst>
                    <a:ext uri="{9D8B030D-6E8A-4147-A177-3AD203B41FA5}">
                      <a16:colId xmlns:a16="http://schemas.microsoft.com/office/drawing/2014/main" val="358212024"/>
                    </a:ext>
                  </a:extLst>
                </a:gridCol>
                <a:gridCol w="1535408">
                  <a:extLst>
                    <a:ext uri="{9D8B030D-6E8A-4147-A177-3AD203B41FA5}">
                      <a16:colId xmlns:a16="http://schemas.microsoft.com/office/drawing/2014/main" val="2995519654"/>
                    </a:ext>
                  </a:extLst>
                </a:gridCol>
              </a:tblGrid>
              <a:tr h="516996">
                <a:tc>
                  <a:txBody>
                    <a:bodyPr/>
                    <a:lstStyle/>
                    <a:p>
                      <a:pPr algn="ctr" rtl="0" fontAlgn="ctr"/>
                      <a:r>
                        <a:rPr lang="en-US" sz="1000" b="1" i="0" u="none" strike="noStrike" dirty="0">
                          <a:solidFill>
                            <a:srgbClr val="000000"/>
                          </a:solidFill>
                          <a:effectLst/>
                          <a:latin typeface="Calibri" panose="020F0502020204030204" pitchFamily="34" charset="0"/>
                        </a:rPr>
                        <a:t>Future Product roadmap</a:t>
                      </a:r>
                    </a:p>
                  </a:txBody>
                  <a:tcPr marL="5914" marR="5914" marT="591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000" b="1" i="0" u="none" strike="noStrike">
                          <a:solidFill>
                            <a:srgbClr val="000000"/>
                          </a:solidFill>
                          <a:effectLst/>
                          <a:latin typeface="Calibri" panose="020F0502020204030204" pitchFamily="34" charset="0"/>
                        </a:rPr>
                        <a:t>Codethon </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000" b="1" i="0" u="none" strike="noStrike">
                          <a:solidFill>
                            <a:srgbClr val="000000"/>
                          </a:solidFill>
                          <a:effectLst/>
                          <a:latin typeface="Calibri" panose="020F0502020204030204" pitchFamily="34" charset="0"/>
                        </a:rPr>
                        <a:t>Activities</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000" b="1" i="0" u="none" strike="noStrike">
                          <a:solidFill>
                            <a:srgbClr val="000000"/>
                          </a:solidFill>
                          <a:effectLst/>
                          <a:latin typeface="Calibri" panose="020F0502020204030204" pitchFamily="34" charset="0"/>
                        </a:rPr>
                        <a:t>Estimation (person days)</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000" b="1" i="0" u="none" strike="noStrike">
                          <a:solidFill>
                            <a:srgbClr val="000000"/>
                          </a:solidFill>
                          <a:effectLst/>
                          <a:latin typeface="Calibri" panose="020F0502020204030204" pitchFamily="34" charset="0"/>
                        </a:rPr>
                        <a:t>Total </a:t>
                      </a:r>
                    </a:p>
                  </a:txBody>
                  <a:tcPr marL="5914" marR="5914" marT="591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752674475"/>
                  </a:ext>
                </a:extLst>
              </a:tr>
              <a:tr h="230944">
                <a:tc rowSpan="8">
                  <a:txBody>
                    <a:bodyPr/>
                    <a:lstStyle/>
                    <a:p>
                      <a:pPr algn="ctr" rtl="0" fontAlgn="ctr"/>
                      <a:r>
                        <a:rPr lang="en-US" sz="1000" b="0" i="0" u="none" strike="noStrike" dirty="0">
                          <a:solidFill>
                            <a:srgbClr val="000000"/>
                          </a:solidFill>
                          <a:effectLst/>
                          <a:latin typeface="Calibri" panose="020F0502020204030204" pitchFamily="34" charset="0"/>
                        </a:rPr>
                        <a:t> </a:t>
                      </a:r>
                    </a:p>
                  </a:txBody>
                  <a:tcPr marL="5914" marR="5914" marT="591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ctr" rtl="0" fontAlgn="ctr"/>
                      <a:r>
                        <a:rPr lang="en-US" sz="1000" b="0" i="0" u="none" strike="noStrike" dirty="0">
                          <a:solidFill>
                            <a:srgbClr val="000000"/>
                          </a:solidFill>
                          <a:effectLst/>
                          <a:latin typeface="Calibri" panose="020F0502020204030204" pitchFamily="34" charset="0"/>
                        </a:rPr>
                        <a:t>Real time data set </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Setup of K8s cluster</a:t>
                      </a:r>
                      <a:endParaRPr lang="en-US" sz="1000" b="0" i="0" u="none" strike="noStrike" dirty="0">
                        <a:solidFill>
                          <a:srgbClr val="000000"/>
                        </a:solidFill>
                        <a:effectLst/>
                        <a:latin typeface="Calibri" panose="020F0502020204030204" pitchFamily="34" charset="0"/>
                      </a:endParaRP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2</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ctr" rtl="0" fontAlgn="ctr"/>
                      <a:r>
                        <a:rPr lang="en-US" sz="1000" b="0" i="0" u="none" strike="noStrike" dirty="0">
                          <a:solidFill>
                            <a:srgbClr val="000000"/>
                          </a:solidFill>
                          <a:effectLst/>
                          <a:latin typeface="Calibri" panose="020F0502020204030204" pitchFamily="34" charset="0"/>
                        </a:rPr>
                        <a:t>37</a:t>
                      </a:r>
                    </a:p>
                  </a:txBody>
                  <a:tcPr marL="5914" marR="5914" marT="591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286067"/>
                  </a:ext>
                </a:extLst>
              </a:tr>
              <a:tr h="346416">
                <a:tc vMerge="1">
                  <a:txBody>
                    <a:bodyPr/>
                    <a:lstStyle/>
                    <a:p>
                      <a:endParaRPr lang="en-US"/>
                    </a:p>
                  </a:txBody>
                  <a:tcPr/>
                </a:tc>
                <a:tc vMerge="1">
                  <a:txBody>
                    <a:bodyPr/>
                    <a:lstStyle/>
                    <a:p>
                      <a:endParaRPr lang="en-US"/>
                    </a:p>
                  </a:txBody>
                  <a:tcPr/>
                </a:tc>
                <a:tc>
                  <a:txBody>
                    <a:bodyPr/>
                    <a:lstStyle/>
                    <a:p>
                      <a:r>
                        <a:rPr lang="en-US" sz="1000" b="0" i="0" u="none" strike="noStrike">
                          <a:solidFill>
                            <a:srgbClr val="000000"/>
                          </a:solidFill>
                          <a:effectLst/>
                          <a:latin typeface="Calibri" panose="020F0502020204030204" pitchFamily="34" charset="0"/>
                        </a:rPr>
                        <a:t>Angent service (sysdig and falco ) setup</a:t>
                      </a:r>
                      <a:endParaRPr lang="en-US"/>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7</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755396465"/>
                  </a:ext>
                </a:extLst>
              </a:tr>
              <a:tr h="346416">
                <a:tc vMerge="1">
                  <a:txBody>
                    <a:bodyPr/>
                    <a:lstStyle/>
                    <a:p>
                      <a:endParaRPr lang="en-US"/>
                    </a:p>
                  </a:txBody>
                  <a:tcPr/>
                </a:tc>
                <a:tc vMerge="1">
                  <a:txBody>
                    <a:bodyPr/>
                    <a:lstStyle/>
                    <a:p>
                      <a:endParaRPr lang="en-US"/>
                    </a:p>
                  </a:txBody>
                  <a:tcPr/>
                </a:tc>
                <a:tc>
                  <a:txBody>
                    <a:bodyPr/>
                    <a:lstStyle/>
                    <a:p>
                      <a:r>
                        <a:rPr lang="en-US" sz="1000" b="0" i="0" u="none" strike="noStrike">
                          <a:solidFill>
                            <a:srgbClr val="000000"/>
                          </a:solidFill>
                          <a:effectLst/>
                          <a:latin typeface="Calibri" panose="020F0502020204030204" pitchFamily="34" charset="0"/>
                        </a:rPr>
                        <a:t>Webserver setup with hacking attack</a:t>
                      </a:r>
                      <a:endParaRPr lang="en-US"/>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5</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53995326"/>
                  </a:ext>
                </a:extLst>
              </a:tr>
              <a:tr h="132947">
                <a:tc vMerge="1">
                  <a:txBody>
                    <a:bodyPr/>
                    <a:lstStyle/>
                    <a:p>
                      <a:endParaRPr lang="en-US"/>
                    </a:p>
                  </a:txBody>
                  <a:tcPr/>
                </a:tc>
                <a:tc vMerge="1">
                  <a:txBody>
                    <a:bodyPr/>
                    <a:lstStyle/>
                    <a:p>
                      <a:endParaRPr lang="en-US"/>
                    </a:p>
                  </a:txBody>
                  <a:tcPr/>
                </a:tc>
                <a:tc>
                  <a:txBody>
                    <a:bodyPr/>
                    <a:lstStyle/>
                    <a:p>
                      <a:r>
                        <a:rPr lang="en-US" sz="1000" b="0" i="0" u="none" strike="noStrike">
                          <a:solidFill>
                            <a:srgbClr val="000000"/>
                          </a:solidFill>
                          <a:effectLst/>
                          <a:latin typeface="Calibri" panose="020F0502020204030204" pitchFamily="34" charset="0"/>
                        </a:rPr>
                        <a:t>Raw data clearing</a:t>
                      </a:r>
                      <a:endParaRPr lang="en-US"/>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5</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556808373"/>
                  </a:ext>
                </a:extLst>
              </a:tr>
              <a:tr h="132947">
                <a:tc vMerge="1">
                  <a:txBody>
                    <a:bodyPr/>
                    <a:lstStyle/>
                    <a:p>
                      <a:endParaRPr lang="en-US"/>
                    </a:p>
                  </a:txBody>
                  <a:tcPr/>
                </a:tc>
                <a:tc vMerge="1">
                  <a:txBody>
                    <a:bodyPr/>
                    <a:lstStyle/>
                    <a:p>
                      <a:endParaRPr lang="en-US"/>
                    </a:p>
                  </a:txBody>
                  <a:tcPr/>
                </a:tc>
                <a:tc>
                  <a:txBody>
                    <a:bodyPr/>
                    <a:lstStyle/>
                    <a:p>
                      <a:r>
                        <a:rPr lang="en-US" sz="1000" b="0" i="0" u="none" strike="noStrike">
                          <a:solidFill>
                            <a:srgbClr val="000000"/>
                          </a:solidFill>
                          <a:effectLst/>
                          <a:latin typeface="Calibri" panose="020F0502020204030204" pitchFamily="34" charset="0"/>
                        </a:rPr>
                        <a:t>Feature extraction</a:t>
                      </a:r>
                      <a:endParaRPr lang="en-US"/>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5</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631691108"/>
                  </a:ext>
                </a:extLst>
              </a:tr>
              <a:tr h="132947">
                <a:tc vMerge="1">
                  <a:txBody>
                    <a:bodyPr/>
                    <a:lstStyle/>
                    <a:p>
                      <a:endParaRPr lang="en-US"/>
                    </a:p>
                  </a:txBody>
                  <a:tcPr/>
                </a:tc>
                <a:tc vMerge="1">
                  <a:txBody>
                    <a:bodyPr/>
                    <a:lstStyle/>
                    <a:p>
                      <a:endParaRPr lang="en-US"/>
                    </a:p>
                  </a:txBody>
                  <a:tcPr/>
                </a:tc>
                <a:tc>
                  <a:txBody>
                    <a:bodyPr/>
                    <a:lstStyle/>
                    <a:p>
                      <a:r>
                        <a:rPr lang="en-US" sz="1000" b="0" i="0" u="none" strike="noStrike">
                          <a:solidFill>
                            <a:srgbClr val="000000"/>
                          </a:solidFill>
                          <a:effectLst/>
                          <a:latin typeface="Calibri" panose="020F0502020204030204" pitchFamily="34" charset="0"/>
                        </a:rPr>
                        <a:t>Normalization</a:t>
                      </a:r>
                      <a:endParaRPr lang="en-US"/>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3</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449016391"/>
                  </a:ext>
                </a:extLst>
              </a:tr>
              <a:tr h="346416">
                <a:tc vMerge="1">
                  <a:txBody>
                    <a:bodyPr/>
                    <a:lstStyle/>
                    <a:p>
                      <a:endParaRPr lang="en-US"/>
                    </a:p>
                  </a:txBody>
                  <a:tcPr/>
                </a:tc>
                <a:tc vMerge="1">
                  <a:txBody>
                    <a:bodyPr/>
                    <a:lstStyle/>
                    <a:p>
                      <a:endParaRPr lang="en-US"/>
                    </a:p>
                  </a:txBody>
                  <a:tcPr/>
                </a:tc>
                <a:tc>
                  <a:txBody>
                    <a:bodyPr/>
                    <a:lstStyle/>
                    <a:p>
                      <a:r>
                        <a:rPr lang="en-US" sz="1000" b="0" i="0" u="none" strike="noStrike">
                          <a:solidFill>
                            <a:srgbClr val="000000"/>
                          </a:solidFill>
                          <a:effectLst/>
                          <a:latin typeface="Calibri" panose="020F0502020204030204" pitchFamily="34" charset="0"/>
                        </a:rPr>
                        <a:t>Apply different models </a:t>
                      </a:r>
                      <a:endParaRPr lang="en-US"/>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7</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323352388"/>
                  </a:ext>
                </a:extLst>
              </a:tr>
              <a:tr h="346416">
                <a:tc vMerge="1">
                  <a:txBody>
                    <a:bodyPr/>
                    <a:lstStyle/>
                    <a:p>
                      <a:endParaRPr lang="en-US"/>
                    </a:p>
                  </a:txBody>
                  <a:tcPr/>
                </a:tc>
                <a:tc vMerge="1">
                  <a:txBody>
                    <a:bodyPr/>
                    <a:lstStyle/>
                    <a:p>
                      <a:endParaRPr lang="en-US"/>
                    </a:p>
                  </a:txBody>
                  <a:tcPr/>
                </a:tc>
                <a:tc>
                  <a:txBody>
                    <a:bodyPr/>
                    <a:lstStyle/>
                    <a:p>
                      <a:r>
                        <a:rPr lang="en-US" sz="1000" b="0" i="0" u="none" strike="noStrike" dirty="0">
                          <a:solidFill>
                            <a:srgbClr val="000000"/>
                          </a:solidFill>
                          <a:effectLst/>
                          <a:latin typeface="Calibri" panose="020F0502020204030204" pitchFamily="34" charset="0"/>
                        </a:rPr>
                        <a:t>Model evaluations </a:t>
                      </a:r>
                      <a:endParaRPr lang="en-US" dirty="0"/>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3</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76764670"/>
                  </a:ext>
                </a:extLst>
              </a:tr>
              <a:tr h="132947">
                <a:tc gridSpan="5">
                  <a:txBody>
                    <a:bodyPr/>
                    <a:lstStyle/>
                    <a:p>
                      <a:pPr algn="ctr" rtl="0" fontAlgn="t"/>
                      <a:r>
                        <a:rPr lang="en-US" sz="1000" b="0" i="0" u="none" strike="noStrike">
                          <a:solidFill>
                            <a:srgbClr val="000000"/>
                          </a:solidFill>
                          <a:effectLst/>
                          <a:latin typeface="Calibri" panose="020F0502020204030204" pitchFamily="34" charset="0"/>
                        </a:rPr>
                        <a:t>Futher  Enchancement for product devlopment </a:t>
                      </a:r>
                    </a:p>
                  </a:txBody>
                  <a:tcPr marL="5914" marR="5914" marT="59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pPr algn="l" rtl="0" fontAlgn="t"/>
                      <a:endParaRPr lang="en-US" sz="1000" b="0" i="0" u="none" strike="noStrike">
                        <a:solidFill>
                          <a:srgbClr val="000000"/>
                        </a:solidFill>
                        <a:effectLst/>
                        <a:latin typeface="Calibri" panose="020F0502020204030204" pitchFamily="34" charset="0"/>
                      </a:endParaRPr>
                    </a:p>
                  </a:txBody>
                  <a:tcPr marL="5914" marR="5914" marT="591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66957091"/>
                  </a:ext>
                </a:extLst>
              </a:tr>
              <a:tr h="132947">
                <a:tc>
                  <a:txBody>
                    <a:bodyPr/>
                    <a:lstStyle/>
                    <a:p>
                      <a:pPr algn="ctr" rtl="0" fontAlgn="ctr"/>
                      <a:r>
                        <a:rPr lang="en-US" sz="1000" b="0" i="0" u="none" strike="noStrike">
                          <a:solidFill>
                            <a:srgbClr val="000000"/>
                          </a:solidFill>
                          <a:effectLst/>
                          <a:latin typeface="Calibri" panose="020F0502020204030204" pitchFamily="34" charset="0"/>
                        </a:rPr>
                        <a:t>Phase 2:</a:t>
                      </a:r>
                    </a:p>
                  </a:txBody>
                  <a:tcPr marL="5914" marR="5914" marT="591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6">
                  <a:txBody>
                    <a:bodyPr/>
                    <a:lstStyle/>
                    <a:p>
                      <a:pPr algn="ctr" rtl="0" fontAlgn="ctr"/>
                      <a:r>
                        <a:rPr lang="en-US" sz="1000" b="0" i="0" u="none" strike="noStrike" dirty="0">
                          <a:solidFill>
                            <a:srgbClr val="000000"/>
                          </a:solidFill>
                          <a:effectLst/>
                          <a:latin typeface="Calibri" panose="020F0502020204030204" pitchFamily="34" charset="0"/>
                        </a:rPr>
                        <a:t>Future Enhancements </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Analysis</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rowSpan="2">
                  <a:txBody>
                    <a:bodyPr/>
                    <a:lstStyle/>
                    <a:p>
                      <a:pPr algn="ctr" rtl="0" fontAlgn="ctr"/>
                      <a:r>
                        <a:rPr lang="en-US" sz="1000" b="0" i="0" u="none" strike="noStrike">
                          <a:solidFill>
                            <a:srgbClr val="000000"/>
                          </a:solidFill>
                          <a:effectLst/>
                          <a:latin typeface="Calibri" panose="020F0502020204030204" pitchFamily="34" charset="0"/>
                        </a:rPr>
                        <a:t>7</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rowSpan="6">
                  <a:txBody>
                    <a:bodyPr/>
                    <a:lstStyle/>
                    <a:p>
                      <a:pPr algn="ctr" rtl="0" fontAlgn="ctr"/>
                      <a:r>
                        <a:rPr lang="en-US" sz="1000" b="0" i="0" u="none" strike="noStrike" dirty="0">
                          <a:solidFill>
                            <a:srgbClr val="000000"/>
                          </a:solidFill>
                          <a:effectLst/>
                          <a:latin typeface="Calibri" panose="020F0502020204030204" pitchFamily="34" charset="0"/>
                        </a:rPr>
                        <a:t>54</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091290"/>
                  </a:ext>
                </a:extLst>
              </a:tr>
              <a:tr h="0">
                <a:tc rowSpan="2">
                  <a:txBody>
                    <a:bodyPr/>
                    <a:lstStyle/>
                    <a:p>
                      <a:pPr algn="ctr" rtl="0" fontAlgn="ctr"/>
                      <a:r>
                        <a:rPr lang="en-US" sz="1000" b="0" i="0" u="none" strike="noStrike">
                          <a:solidFill>
                            <a:srgbClr val="000000"/>
                          </a:solidFill>
                          <a:effectLst/>
                          <a:latin typeface="Calibri" panose="020F0502020204030204" pitchFamily="34" charset="0"/>
                        </a:rPr>
                        <a:t>Only with product development</a:t>
                      </a:r>
                    </a:p>
                  </a:txBody>
                  <a:tcPr marL="5914" marR="5914" marT="591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tc vMerge="1">
                  <a:txBody>
                    <a:bodyPr/>
                    <a:lstStyle/>
                    <a:p>
                      <a:pPr algn="ctr" rtl="0" fontAlgn="ctr"/>
                      <a:endParaRPr lang="en-US" sz="1000" b="0" i="0" u="none" strike="noStrike">
                        <a:solidFill>
                          <a:srgbClr val="000000"/>
                        </a:solidFill>
                        <a:effectLst/>
                        <a:latin typeface="Calibri" panose="020F0502020204030204" pitchFamily="34" charset="0"/>
                      </a:endParaRP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516355363"/>
                  </a:ext>
                </a:extLst>
              </a:tr>
              <a:tr h="539423">
                <a:tc vMerge="1">
                  <a:txBody>
                    <a:bodyPr/>
                    <a:lstStyle/>
                    <a:p>
                      <a:pPr algn="ctr" rtl="0" fontAlgn="ctr"/>
                      <a:endParaRPr lang="en-US" sz="1000" b="0" i="0" u="none" strike="noStrike">
                        <a:solidFill>
                          <a:srgbClr val="000000"/>
                        </a:solidFill>
                        <a:effectLst/>
                        <a:latin typeface="Calibri" panose="020F0502020204030204" pitchFamily="34" charset="0"/>
                      </a:endParaRPr>
                    </a:p>
                  </a:txBody>
                  <a:tcPr marL="5914" marR="5914" marT="591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r>
                        <a:rPr lang="en-US" sz="1000" b="0" i="0" u="none" strike="noStrike">
                          <a:solidFill>
                            <a:srgbClr val="000000"/>
                          </a:solidFill>
                          <a:effectLst/>
                          <a:latin typeface="Calibri" panose="020F0502020204030204" pitchFamily="34" charset="0"/>
                        </a:rPr>
                        <a:t>Mlops pipiline</a:t>
                      </a:r>
                      <a:endParaRPr lang="en-US"/>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000" b="0" i="0" u="none" strike="noStrike" dirty="0">
                          <a:solidFill>
                            <a:srgbClr val="000000"/>
                          </a:solidFill>
                          <a:effectLst/>
                          <a:latin typeface="Calibri" panose="020F0502020204030204" pitchFamily="34" charset="0"/>
                        </a:rPr>
                        <a:t>15</a:t>
                      </a:r>
                      <a:endParaRPr lang="en-US" dirty="0"/>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885880307"/>
                  </a:ext>
                </a:extLst>
              </a:tr>
              <a:tr h="230944">
                <a:tc>
                  <a:txBody>
                    <a:bodyPr/>
                    <a:lstStyle/>
                    <a:p>
                      <a:pPr algn="ctr" fontAlgn="ctr"/>
                      <a:r>
                        <a:rPr lang="en-US" sz="1000" b="0" i="0" u="none" strike="noStrike">
                          <a:solidFill>
                            <a:srgbClr val="000000"/>
                          </a:solidFill>
                          <a:effectLst/>
                          <a:latin typeface="Calibri" panose="020F0502020204030204" pitchFamily="34" charset="0"/>
                        </a:rPr>
                        <a:t> </a:t>
                      </a:r>
                    </a:p>
                  </a:txBody>
                  <a:tcPr marL="5914" marR="5914" marT="591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r>
                        <a:rPr lang="en-US" sz="1000" b="0" i="0" u="none" strike="noStrike">
                          <a:solidFill>
                            <a:srgbClr val="000000"/>
                          </a:solidFill>
                          <a:effectLst/>
                          <a:latin typeface="Calibri" panose="020F0502020204030204" pitchFamily="34" charset="0"/>
                        </a:rPr>
                        <a:t>Scheduler</a:t>
                      </a:r>
                      <a:endParaRPr lang="en-US"/>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15</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903052554"/>
                  </a:ext>
                </a:extLst>
              </a:tr>
              <a:tr h="230944">
                <a:tc>
                  <a:txBody>
                    <a:bodyPr/>
                    <a:lstStyle/>
                    <a:p>
                      <a:pPr algn="ctr" fontAlgn="ctr"/>
                      <a:r>
                        <a:rPr lang="en-US" sz="1000" b="0" i="0" u="none" strike="noStrike">
                          <a:solidFill>
                            <a:srgbClr val="000000"/>
                          </a:solidFill>
                          <a:effectLst/>
                          <a:latin typeface="Calibri" panose="020F0502020204030204" pitchFamily="34" charset="0"/>
                        </a:rPr>
                        <a:t> </a:t>
                      </a:r>
                    </a:p>
                  </a:txBody>
                  <a:tcPr marL="5914" marR="5914" marT="591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r>
                        <a:rPr lang="en-US" sz="1000" b="0" i="0" u="none" strike="noStrike">
                          <a:solidFill>
                            <a:srgbClr val="000000"/>
                          </a:solidFill>
                          <a:effectLst/>
                          <a:latin typeface="Calibri" panose="020F0502020204030204" pitchFamily="34" charset="0"/>
                        </a:rPr>
                        <a:t>Rest api suport</a:t>
                      </a:r>
                      <a:endParaRPr lang="en-US"/>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7</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994320224"/>
                  </a:ext>
                </a:extLst>
              </a:tr>
              <a:tr h="234926">
                <a:tc>
                  <a:txBody>
                    <a:bodyPr/>
                    <a:lstStyle/>
                    <a:p>
                      <a:pPr algn="ctr" fontAlgn="ctr"/>
                      <a:r>
                        <a:rPr lang="en-US" sz="1000" b="0" i="0" u="none" strike="noStrike">
                          <a:solidFill>
                            <a:srgbClr val="000000"/>
                          </a:solidFill>
                          <a:effectLst/>
                          <a:latin typeface="Calibri" panose="020F0502020204030204" pitchFamily="34" charset="0"/>
                        </a:rPr>
                        <a:t> </a:t>
                      </a:r>
                    </a:p>
                  </a:txBody>
                  <a:tcPr marL="5914" marR="5914" marT="591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r>
                        <a:rPr lang="en-US" sz="1000" b="0" i="0" u="none" strike="noStrike" dirty="0">
                          <a:solidFill>
                            <a:srgbClr val="000000"/>
                          </a:solidFill>
                          <a:effectLst/>
                          <a:latin typeface="Calibri" panose="020F0502020204030204" pitchFamily="34" charset="0"/>
                        </a:rPr>
                        <a:t>Web portal</a:t>
                      </a:r>
                      <a:endParaRPr lang="en-US" dirty="0"/>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Calibri" panose="020F0502020204030204" pitchFamily="34" charset="0"/>
                        </a:rPr>
                        <a:t>10</a:t>
                      </a:r>
                    </a:p>
                  </a:txBody>
                  <a:tcPr marL="5914" marR="5914" marT="59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116647648"/>
                  </a:ext>
                </a:extLst>
              </a:tr>
            </a:tbl>
          </a:graphicData>
        </a:graphic>
      </p:graphicFrame>
    </p:spTree>
    <p:extLst>
      <p:ext uri="{BB962C8B-B14F-4D97-AF65-F5344CB8AC3E}">
        <p14:creationId xmlns:p14="http://schemas.microsoft.com/office/powerpoint/2010/main" val="114842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997</Words>
  <Application>Microsoft Office PowerPoint</Application>
  <PresentationFormat>Widescreen</PresentationFormat>
  <Paragraphs>271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Kumar Gupta</dc:creator>
  <cp:lastModifiedBy>Kapil Kumar Gupta</cp:lastModifiedBy>
  <cp:revision>4</cp:revision>
  <dcterms:created xsi:type="dcterms:W3CDTF">2021-05-29T06:50:49Z</dcterms:created>
  <dcterms:modified xsi:type="dcterms:W3CDTF">2021-05-29T07:16:30Z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2021-05-29T07:07:56Z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d3d7ebb6-42b2-4428-859f-ae8e78fae379</vt:lpwstr>
  </property>
  <property fmtid="{D5CDD505-2E9C-101B-9397-08002B2CF9AE}" pid="8" name="MSIP_Label_8aa00c31-701e-4223-8b9c-13bd86c6a24f_ContentBits">
    <vt:lpwstr>0</vt:lpwstr>
  </property>
</Properties>
</file>