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13395-8D9A-4A6E-BDA9-7433D22EFE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896E26-4738-4663-9FA2-E47DC75B216E}">
      <dgm:prSet/>
      <dgm:spPr/>
      <dgm:t>
        <a:bodyPr/>
        <a:lstStyle/>
        <a:p>
          <a:r>
            <a:rPr lang="en-US"/>
            <a:t>Method 1: Class_weight </a:t>
          </a:r>
        </a:p>
      </dgm:t>
    </dgm:pt>
    <dgm:pt modelId="{9E476174-124A-4595-8CF0-9FBBBDDA0CD2}" type="parTrans" cxnId="{BFC7F0D0-5FC0-4FD9-B57A-ACCDC00260C1}">
      <dgm:prSet/>
      <dgm:spPr/>
      <dgm:t>
        <a:bodyPr/>
        <a:lstStyle/>
        <a:p>
          <a:endParaRPr lang="en-US"/>
        </a:p>
      </dgm:t>
    </dgm:pt>
    <dgm:pt modelId="{E2CBD6A4-4FEF-4F03-A2F1-ADDDFEDD4741}" type="sibTrans" cxnId="{BFC7F0D0-5FC0-4FD9-B57A-ACCDC00260C1}">
      <dgm:prSet/>
      <dgm:spPr/>
      <dgm:t>
        <a:bodyPr/>
        <a:lstStyle/>
        <a:p>
          <a:endParaRPr lang="en-US"/>
        </a:p>
      </dgm:t>
    </dgm:pt>
    <dgm:pt modelId="{935A5F36-DB4E-49F0-9569-E08251874B12}">
      <dgm:prSet/>
      <dgm:spPr/>
      <dgm:t>
        <a:bodyPr/>
        <a:lstStyle/>
        <a:p>
          <a:r>
            <a:rPr lang="en-US"/>
            <a:t>Method : SMOTE oversampling </a:t>
          </a:r>
        </a:p>
      </dgm:t>
    </dgm:pt>
    <dgm:pt modelId="{47D7A31B-4C04-4F6E-B8C2-A5473833972D}" type="parTrans" cxnId="{3E059C4B-D971-402F-8BEC-EDC379D4EFF8}">
      <dgm:prSet/>
      <dgm:spPr/>
      <dgm:t>
        <a:bodyPr/>
        <a:lstStyle/>
        <a:p>
          <a:endParaRPr lang="en-US"/>
        </a:p>
      </dgm:t>
    </dgm:pt>
    <dgm:pt modelId="{26AC8FCA-2770-4A6B-A5E6-EAE320BEC82D}" type="sibTrans" cxnId="{3E059C4B-D971-402F-8BEC-EDC379D4EFF8}">
      <dgm:prSet/>
      <dgm:spPr/>
      <dgm:t>
        <a:bodyPr/>
        <a:lstStyle/>
        <a:p>
          <a:endParaRPr lang="en-US"/>
        </a:p>
      </dgm:t>
    </dgm:pt>
    <dgm:pt modelId="{DBB4D93C-B709-4710-AE54-F2C6FDC7302C}" type="pres">
      <dgm:prSet presAssocID="{76813395-8D9A-4A6E-BDA9-7433D22EFE4D}" presName="root" presStyleCnt="0">
        <dgm:presLayoutVars>
          <dgm:dir/>
          <dgm:resizeHandles val="exact"/>
        </dgm:presLayoutVars>
      </dgm:prSet>
      <dgm:spPr/>
    </dgm:pt>
    <dgm:pt modelId="{6AECDBBB-8DEA-4818-AFD8-141495F8AFC4}" type="pres">
      <dgm:prSet presAssocID="{36896E26-4738-4663-9FA2-E47DC75B216E}" presName="compNode" presStyleCnt="0"/>
      <dgm:spPr/>
    </dgm:pt>
    <dgm:pt modelId="{E0ADE88F-6640-4568-9D72-7817C77F0195}" type="pres">
      <dgm:prSet presAssocID="{36896E26-4738-4663-9FA2-E47DC75B216E}" presName="bgRect" presStyleLbl="bgShp" presStyleIdx="0" presStyleCnt="2"/>
      <dgm:spPr/>
    </dgm:pt>
    <dgm:pt modelId="{7B93D8A7-CF7F-4019-B391-DD621E7A193A}" type="pres">
      <dgm:prSet presAssocID="{36896E26-4738-4663-9FA2-E47DC75B21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445C455C-06A3-4452-8EDF-CAABD65B1DFE}" type="pres">
      <dgm:prSet presAssocID="{36896E26-4738-4663-9FA2-E47DC75B216E}" presName="spaceRect" presStyleCnt="0"/>
      <dgm:spPr/>
    </dgm:pt>
    <dgm:pt modelId="{35EC97BA-AF08-4873-95E8-3706F04A1846}" type="pres">
      <dgm:prSet presAssocID="{36896E26-4738-4663-9FA2-E47DC75B216E}" presName="parTx" presStyleLbl="revTx" presStyleIdx="0" presStyleCnt="2">
        <dgm:presLayoutVars>
          <dgm:chMax val="0"/>
          <dgm:chPref val="0"/>
        </dgm:presLayoutVars>
      </dgm:prSet>
      <dgm:spPr/>
    </dgm:pt>
    <dgm:pt modelId="{7EB32D15-82EF-420D-9237-2F6886FB457E}" type="pres">
      <dgm:prSet presAssocID="{E2CBD6A4-4FEF-4F03-A2F1-ADDDFEDD4741}" presName="sibTrans" presStyleCnt="0"/>
      <dgm:spPr/>
    </dgm:pt>
    <dgm:pt modelId="{F931A7FA-A5B7-4514-A6D7-D292C06AE507}" type="pres">
      <dgm:prSet presAssocID="{935A5F36-DB4E-49F0-9569-E08251874B12}" presName="compNode" presStyleCnt="0"/>
      <dgm:spPr/>
    </dgm:pt>
    <dgm:pt modelId="{DA4A4391-D26F-4427-9BA5-0A47CF9492B3}" type="pres">
      <dgm:prSet presAssocID="{935A5F36-DB4E-49F0-9569-E08251874B12}" presName="bgRect" presStyleLbl="bgShp" presStyleIdx="1" presStyleCnt="2"/>
      <dgm:spPr/>
    </dgm:pt>
    <dgm:pt modelId="{2181D44D-622C-401E-8B1C-D59FCD4DB627}" type="pres">
      <dgm:prSet presAssocID="{935A5F36-DB4E-49F0-9569-E08251874B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C78574F-F1A4-4BB0-922D-A29F906F99F7}" type="pres">
      <dgm:prSet presAssocID="{935A5F36-DB4E-49F0-9569-E08251874B12}" presName="spaceRect" presStyleCnt="0"/>
      <dgm:spPr/>
    </dgm:pt>
    <dgm:pt modelId="{4AA4E1DF-170E-4F89-A7FD-C280CA28AACD}" type="pres">
      <dgm:prSet presAssocID="{935A5F36-DB4E-49F0-9569-E08251874B1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12C0F02-3986-4444-91E7-11CDA1DF5B3D}" type="presOf" srcId="{76813395-8D9A-4A6E-BDA9-7433D22EFE4D}" destId="{DBB4D93C-B709-4710-AE54-F2C6FDC7302C}" srcOrd="0" destOrd="0" presId="urn:microsoft.com/office/officeart/2018/2/layout/IconVerticalSolidList"/>
    <dgm:cxn modelId="{DFC1136B-F9BD-402F-850B-086CD55AA9F8}" type="presOf" srcId="{36896E26-4738-4663-9FA2-E47DC75B216E}" destId="{35EC97BA-AF08-4873-95E8-3706F04A1846}" srcOrd="0" destOrd="0" presId="urn:microsoft.com/office/officeart/2018/2/layout/IconVerticalSolidList"/>
    <dgm:cxn modelId="{3E059C4B-D971-402F-8BEC-EDC379D4EFF8}" srcId="{76813395-8D9A-4A6E-BDA9-7433D22EFE4D}" destId="{935A5F36-DB4E-49F0-9569-E08251874B12}" srcOrd="1" destOrd="0" parTransId="{47D7A31B-4C04-4F6E-B8C2-A5473833972D}" sibTransId="{26AC8FCA-2770-4A6B-A5E6-EAE320BEC82D}"/>
    <dgm:cxn modelId="{BFC7F0D0-5FC0-4FD9-B57A-ACCDC00260C1}" srcId="{76813395-8D9A-4A6E-BDA9-7433D22EFE4D}" destId="{36896E26-4738-4663-9FA2-E47DC75B216E}" srcOrd="0" destOrd="0" parTransId="{9E476174-124A-4595-8CF0-9FBBBDDA0CD2}" sibTransId="{E2CBD6A4-4FEF-4F03-A2F1-ADDDFEDD4741}"/>
    <dgm:cxn modelId="{2919B6DC-E645-4774-9FA9-7FE73CBF7B1B}" type="presOf" srcId="{935A5F36-DB4E-49F0-9569-E08251874B12}" destId="{4AA4E1DF-170E-4F89-A7FD-C280CA28AACD}" srcOrd="0" destOrd="0" presId="urn:microsoft.com/office/officeart/2018/2/layout/IconVerticalSolidList"/>
    <dgm:cxn modelId="{DC9817A4-424B-482E-9727-DAC48EE82576}" type="presParOf" srcId="{DBB4D93C-B709-4710-AE54-F2C6FDC7302C}" destId="{6AECDBBB-8DEA-4818-AFD8-141495F8AFC4}" srcOrd="0" destOrd="0" presId="urn:microsoft.com/office/officeart/2018/2/layout/IconVerticalSolidList"/>
    <dgm:cxn modelId="{B79927B7-0664-4A8D-9EFC-DE8F7767EECF}" type="presParOf" srcId="{6AECDBBB-8DEA-4818-AFD8-141495F8AFC4}" destId="{E0ADE88F-6640-4568-9D72-7817C77F0195}" srcOrd="0" destOrd="0" presId="urn:microsoft.com/office/officeart/2018/2/layout/IconVerticalSolidList"/>
    <dgm:cxn modelId="{3B576075-2122-439E-A906-3595A6DB4598}" type="presParOf" srcId="{6AECDBBB-8DEA-4818-AFD8-141495F8AFC4}" destId="{7B93D8A7-CF7F-4019-B391-DD621E7A193A}" srcOrd="1" destOrd="0" presId="urn:microsoft.com/office/officeart/2018/2/layout/IconVerticalSolidList"/>
    <dgm:cxn modelId="{64307314-486B-4166-BEAE-9C5155C9C487}" type="presParOf" srcId="{6AECDBBB-8DEA-4818-AFD8-141495F8AFC4}" destId="{445C455C-06A3-4452-8EDF-CAABD65B1DFE}" srcOrd="2" destOrd="0" presId="urn:microsoft.com/office/officeart/2018/2/layout/IconVerticalSolidList"/>
    <dgm:cxn modelId="{7A2E94F5-1DCF-4864-9BA7-4C42E209B404}" type="presParOf" srcId="{6AECDBBB-8DEA-4818-AFD8-141495F8AFC4}" destId="{35EC97BA-AF08-4873-95E8-3706F04A1846}" srcOrd="3" destOrd="0" presId="urn:microsoft.com/office/officeart/2018/2/layout/IconVerticalSolidList"/>
    <dgm:cxn modelId="{961E0E4D-D825-4C10-960E-E20AAAA2271D}" type="presParOf" srcId="{DBB4D93C-B709-4710-AE54-F2C6FDC7302C}" destId="{7EB32D15-82EF-420D-9237-2F6886FB457E}" srcOrd="1" destOrd="0" presId="urn:microsoft.com/office/officeart/2018/2/layout/IconVerticalSolidList"/>
    <dgm:cxn modelId="{C831C099-67A0-4BC0-AF95-1A86FA5FA51C}" type="presParOf" srcId="{DBB4D93C-B709-4710-AE54-F2C6FDC7302C}" destId="{F931A7FA-A5B7-4514-A6D7-D292C06AE507}" srcOrd="2" destOrd="0" presId="urn:microsoft.com/office/officeart/2018/2/layout/IconVerticalSolidList"/>
    <dgm:cxn modelId="{C09B0B6C-3C98-4997-BEC8-89CC941FCAF4}" type="presParOf" srcId="{F931A7FA-A5B7-4514-A6D7-D292C06AE507}" destId="{DA4A4391-D26F-4427-9BA5-0A47CF9492B3}" srcOrd="0" destOrd="0" presId="urn:microsoft.com/office/officeart/2018/2/layout/IconVerticalSolidList"/>
    <dgm:cxn modelId="{922C4A47-F9F8-4F1F-A0AF-A06EF43236C7}" type="presParOf" srcId="{F931A7FA-A5B7-4514-A6D7-D292C06AE507}" destId="{2181D44D-622C-401E-8B1C-D59FCD4DB627}" srcOrd="1" destOrd="0" presId="urn:microsoft.com/office/officeart/2018/2/layout/IconVerticalSolidList"/>
    <dgm:cxn modelId="{A4D940E0-D770-4B80-86E4-83C63F255F3B}" type="presParOf" srcId="{F931A7FA-A5B7-4514-A6D7-D292C06AE507}" destId="{5C78574F-F1A4-4BB0-922D-A29F906F99F7}" srcOrd="2" destOrd="0" presId="urn:microsoft.com/office/officeart/2018/2/layout/IconVerticalSolidList"/>
    <dgm:cxn modelId="{D105B6A1-5E4B-4C7D-BC40-8CF88663DF94}" type="presParOf" srcId="{F931A7FA-A5B7-4514-A6D7-D292C06AE507}" destId="{4AA4E1DF-170E-4F89-A7FD-C280CA28AA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4F4AD-0A23-4289-9091-53D78A67FC2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BC9F38-B85B-4D53-968D-C2C171C540C1}">
      <dgm:prSet/>
      <dgm:spPr/>
      <dgm:t>
        <a:bodyPr/>
        <a:lstStyle/>
        <a:p>
          <a:r>
            <a:rPr lang="en-US" b="0" i="0"/>
            <a:t>RandomizedSearchCV</a:t>
          </a:r>
          <a:endParaRPr lang="en-US"/>
        </a:p>
      </dgm:t>
    </dgm:pt>
    <dgm:pt modelId="{2E33A598-8CDA-4027-A90F-06DAA3D81ADB}" type="parTrans" cxnId="{B429C1EB-D04B-4976-A668-1F7D02B9CE1B}">
      <dgm:prSet/>
      <dgm:spPr/>
      <dgm:t>
        <a:bodyPr/>
        <a:lstStyle/>
        <a:p>
          <a:endParaRPr lang="en-US"/>
        </a:p>
      </dgm:t>
    </dgm:pt>
    <dgm:pt modelId="{0290CE14-2D10-44ED-9B94-9A36059DDC5A}" type="sibTrans" cxnId="{B429C1EB-D04B-4976-A668-1F7D02B9CE1B}">
      <dgm:prSet/>
      <dgm:spPr/>
      <dgm:t>
        <a:bodyPr/>
        <a:lstStyle/>
        <a:p>
          <a:endParaRPr lang="en-US"/>
        </a:p>
      </dgm:t>
    </dgm:pt>
    <dgm:pt modelId="{B1DEBD0B-60B7-4CB4-8EE6-B0279219D8A1}">
      <dgm:prSet/>
      <dgm:spPr/>
      <dgm:t>
        <a:bodyPr/>
        <a:lstStyle/>
        <a:p>
          <a:r>
            <a:rPr lang="en-US" b="0" i="0"/>
            <a:t>Keras tuner with HyperModel, RandomSearch, Hyperband, BayesianOptimization</a:t>
          </a:r>
          <a:endParaRPr lang="en-US"/>
        </a:p>
      </dgm:t>
    </dgm:pt>
    <dgm:pt modelId="{D6349442-6ED0-41E1-9705-27F05D662705}" type="parTrans" cxnId="{0E627109-8528-4E2C-A1A8-C171EDB47579}">
      <dgm:prSet/>
      <dgm:spPr/>
      <dgm:t>
        <a:bodyPr/>
        <a:lstStyle/>
        <a:p>
          <a:endParaRPr lang="en-US"/>
        </a:p>
      </dgm:t>
    </dgm:pt>
    <dgm:pt modelId="{2813882D-3609-4CD7-93F4-CF5F5AAA2C25}" type="sibTrans" cxnId="{0E627109-8528-4E2C-A1A8-C171EDB47579}">
      <dgm:prSet/>
      <dgm:spPr/>
      <dgm:t>
        <a:bodyPr/>
        <a:lstStyle/>
        <a:p>
          <a:endParaRPr lang="en-US"/>
        </a:p>
      </dgm:t>
    </dgm:pt>
    <dgm:pt modelId="{F04C7C63-4A54-4C53-9AE1-D1C03DDFE275}" type="pres">
      <dgm:prSet presAssocID="{28B4F4AD-0A23-4289-9091-53D78A67FC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B34682-1CF0-4518-96F0-091036ED97A4}" type="pres">
      <dgm:prSet presAssocID="{62BC9F38-B85B-4D53-968D-C2C171C540C1}" presName="hierRoot1" presStyleCnt="0"/>
      <dgm:spPr/>
    </dgm:pt>
    <dgm:pt modelId="{9039D877-2820-43A3-9629-205024DFEBE0}" type="pres">
      <dgm:prSet presAssocID="{62BC9F38-B85B-4D53-968D-C2C171C540C1}" presName="composite" presStyleCnt="0"/>
      <dgm:spPr/>
    </dgm:pt>
    <dgm:pt modelId="{794A4E1A-8BD8-4263-8F1A-0B79BA00E3CB}" type="pres">
      <dgm:prSet presAssocID="{62BC9F38-B85B-4D53-968D-C2C171C540C1}" presName="background" presStyleLbl="node0" presStyleIdx="0" presStyleCnt="2"/>
      <dgm:spPr/>
    </dgm:pt>
    <dgm:pt modelId="{D05FE058-58D3-4FF7-8774-CBFF8CBB2E7C}" type="pres">
      <dgm:prSet presAssocID="{62BC9F38-B85B-4D53-968D-C2C171C540C1}" presName="text" presStyleLbl="fgAcc0" presStyleIdx="0" presStyleCnt="2">
        <dgm:presLayoutVars>
          <dgm:chPref val="3"/>
        </dgm:presLayoutVars>
      </dgm:prSet>
      <dgm:spPr/>
    </dgm:pt>
    <dgm:pt modelId="{C9E95455-154C-4E81-A88C-876D6C5D81C3}" type="pres">
      <dgm:prSet presAssocID="{62BC9F38-B85B-4D53-968D-C2C171C540C1}" presName="hierChild2" presStyleCnt="0"/>
      <dgm:spPr/>
    </dgm:pt>
    <dgm:pt modelId="{74CF149F-4C73-4CF1-BDA8-7B536C343276}" type="pres">
      <dgm:prSet presAssocID="{B1DEBD0B-60B7-4CB4-8EE6-B0279219D8A1}" presName="hierRoot1" presStyleCnt="0"/>
      <dgm:spPr/>
    </dgm:pt>
    <dgm:pt modelId="{90131830-E548-45D2-8BFD-A1EFDA68C2A6}" type="pres">
      <dgm:prSet presAssocID="{B1DEBD0B-60B7-4CB4-8EE6-B0279219D8A1}" presName="composite" presStyleCnt="0"/>
      <dgm:spPr/>
    </dgm:pt>
    <dgm:pt modelId="{90149644-DAC8-4712-A360-7502545E7D0D}" type="pres">
      <dgm:prSet presAssocID="{B1DEBD0B-60B7-4CB4-8EE6-B0279219D8A1}" presName="background" presStyleLbl="node0" presStyleIdx="1" presStyleCnt="2"/>
      <dgm:spPr/>
    </dgm:pt>
    <dgm:pt modelId="{BF360560-6797-4395-BEA8-2968EDD19590}" type="pres">
      <dgm:prSet presAssocID="{B1DEBD0B-60B7-4CB4-8EE6-B0279219D8A1}" presName="text" presStyleLbl="fgAcc0" presStyleIdx="1" presStyleCnt="2">
        <dgm:presLayoutVars>
          <dgm:chPref val="3"/>
        </dgm:presLayoutVars>
      </dgm:prSet>
      <dgm:spPr/>
    </dgm:pt>
    <dgm:pt modelId="{35C7E1F1-8BFC-4614-ACF9-5C39A2E3A796}" type="pres">
      <dgm:prSet presAssocID="{B1DEBD0B-60B7-4CB4-8EE6-B0279219D8A1}" presName="hierChild2" presStyleCnt="0"/>
      <dgm:spPr/>
    </dgm:pt>
  </dgm:ptLst>
  <dgm:cxnLst>
    <dgm:cxn modelId="{0E627109-8528-4E2C-A1A8-C171EDB47579}" srcId="{28B4F4AD-0A23-4289-9091-53D78A67FC2C}" destId="{B1DEBD0B-60B7-4CB4-8EE6-B0279219D8A1}" srcOrd="1" destOrd="0" parTransId="{D6349442-6ED0-41E1-9705-27F05D662705}" sibTransId="{2813882D-3609-4CD7-93F4-CF5F5AAA2C25}"/>
    <dgm:cxn modelId="{6E1F113D-0462-4E2D-82AB-39EBABB0C3B8}" type="presOf" srcId="{B1DEBD0B-60B7-4CB4-8EE6-B0279219D8A1}" destId="{BF360560-6797-4395-BEA8-2968EDD19590}" srcOrd="0" destOrd="0" presId="urn:microsoft.com/office/officeart/2005/8/layout/hierarchy1"/>
    <dgm:cxn modelId="{4CC3C28C-EA58-4A87-8D9A-58EC1E5AA72D}" type="presOf" srcId="{28B4F4AD-0A23-4289-9091-53D78A67FC2C}" destId="{F04C7C63-4A54-4C53-9AE1-D1C03DDFE275}" srcOrd="0" destOrd="0" presId="urn:microsoft.com/office/officeart/2005/8/layout/hierarchy1"/>
    <dgm:cxn modelId="{C69484CD-EB3A-4182-9D6E-1539026E5822}" type="presOf" srcId="{62BC9F38-B85B-4D53-968D-C2C171C540C1}" destId="{D05FE058-58D3-4FF7-8774-CBFF8CBB2E7C}" srcOrd="0" destOrd="0" presId="urn:microsoft.com/office/officeart/2005/8/layout/hierarchy1"/>
    <dgm:cxn modelId="{B429C1EB-D04B-4976-A668-1F7D02B9CE1B}" srcId="{28B4F4AD-0A23-4289-9091-53D78A67FC2C}" destId="{62BC9F38-B85B-4D53-968D-C2C171C540C1}" srcOrd="0" destOrd="0" parTransId="{2E33A598-8CDA-4027-A90F-06DAA3D81ADB}" sibTransId="{0290CE14-2D10-44ED-9B94-9A36059DDC5A}"/>
    <dgm:cxn modelId="{A03218DB-867A-4531-93B5-F6EB1793F6D0}" type="presParOf" srcId="{F04C7C63-4A54-4C53-9AE1-D1C03DDFE275}" destId="{42B34682-1CF0-4518-96F0-091036ED97A4}" srcOrd="0" destOrd="0" presId="urn:microsoft.com/office/officeart/2005/8/layout/hierarchy1"/>
    <dgm:cxn modelId="{CF592B1F-15D3-499F-B109-B5813D71D8E1}" type="presParOf" srcId="{42B34682-1CF0-4518-96F0-091036ED97A4}" destId="{9039D877-2820-43A3-9629-205024DFEBE0}" srcOrd="0" destOrd="0" presId="urn:microsoft.com/office/officeart/2005/8/layout/hierarchy1"/>
    <dgm:cxn modelId="{1CB8EBF2-45E7-4CBD-A711-41EEDBAB89A5}" type="presParOf" srcId="{9039D877-2820-43A3-9629-205024DFEBE0}" destId="{794A4E1A-8BD8-4263-8F1A-0B79BA00E3CB}" srcOrd="0" destOrd="0" presId="urn:microsoft.com/office/officeart/2005/8/layout/hierarchy1"/>
    <dgm:cxn modelId="{D69E0AB2-F5F0-4566-9739-457C4BF68FFF}" type="presParOf" srcId="{9039D877-2820-43A3-9629-205024DFEBE0}" destId="{D05FE058-58D3-4FF7-8774-CBFF8CBB2E7C}" srcOrd="1" destOrd="0" presId="urn:microsoft.com/office/officeart/2005/8/layout/hierarchy1"/>
    <dgm:cxn modelId="{E0FD2BC6-5C68-4EAC-AFBF-D363AD3DBC66}" type="presParOf" srcId="{42B34682-1CF0-4518-96F0-091036ED97A4}" destId="{C9E95455-154C-4E81-A88C-876D6C5D81C3}" srcOrd="1" destOrd="0" presId="urn:microsoft.com/office/officeart/2005/8/layout/hierarchy1"/>
    <dgm:cxn modelId="{BA18B727-242A-4B51-AD80-7BF1E3A33DAE}" type="presParOf" srcId="{F04C7C63-4A54-4C53-9AE1-D1C03DDFE275}" destId="{74CF149F-4C73-4CF1-BDA8-7B536C343276}" srcOrd="1" destOrd="0" presId="urn:microsoft.com/office/officeart/2005/8/layout/hierarchy1"/>
    <dgm:cxn modelId="{443EDF0B-5636-480F-909F-08289BF0E3FE}" type="presParOf" srcId="{74CF149F-4C73-4CF1-BDA8-7B536C343276}" destId="{90131830-E548-45D2-8BFD-A1EFDA68C2A6}" srcOrd="0" destOrd="0" presId="urn:microsoft.com/office/officeart/2005/8/layout/hierarchy1"/>
    <dgm:cxn modelId="{C5E414E1-2C95-4C92-8B0A-5F9833841A28}" type="presParOf" srcId="{90131830-E548-45D2-8BFD-A1EFDA68C2A6}" destId="{90149644-DAC8-4712-A360-7502545E7D0D}" srcOrd="0" destOrd="0" presId="urn:microsoft.com/office/officeart/2005/8/layout/hierarchy1"/>
    <dgm:cxn modelId="{659C1F11-18E3-41A5-8D7D-50A318B0E803}" type="presParOf" srcId="{90131830-E548-45D2-8BFD-A1EFDA68C2A6}" destId="{BF360560-6797-4395-BEA8-2968EDD19590}" srcOrd="1" destOrd="0" presId="urn:microsoft.com/office/officeart/2005/8/layout/hierarchy1"/>
    <dgm:cxn modelId="{F31DB8E2-0E94-40BF-87EF-6079DF34A09C}" type="presParOf" srcId="{74CF149F-4C73-4CF1-BDA8-7B536C343276}" destId="{35C7E1F1-8BFC-4614-ACF9-5C39A2E3A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DE88F-6640-4568-9D72-7817C77F0195}">
      <dsp:nvSpPr>
        <dsp:cNvPr id="0" name=""/>
        <dsp:cNvSpPr/>
      </dsp:nvSpPr>
      <dsp:spPr>
        <a:xfrm>
          <a:off x="0" y="925715"/>
          <a:ext cx="6117335" cy="1709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3D8A7-CF7F-4019-B391-DD621E7A193A}">
      <dsp:nvSpPr>
        <dsp:cNvPr id="0" name=""/>
        <dsp:cNvSpPr/>
      </dsp:nvSpPr>
      <dsp:spPr>
        <a:xfrm>
          <a:off x="516976" y="1310243"/>
          <a:ext cx="939957" cy="939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97BA-AF08-4873-95E8-3706F04A1846}">
      <dsp:nvSpPr>
        <dsp:cNvPr id="0" name=""/>
        <dsp:cNvSpPr/>
      </dsp:nvSpPr>
      <dsp:spPr>
        <a:xfrm>
          <a:off x="1973910" y="925715"/>
          <a:ext cx="4143425" cy="170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71" tIns="180871" rIns="180871" bIns="1808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 1: Class_weight </a:t>
          </a:r>
        </a:p>
      </dsp:txBody>
      <dsp:txXfrm>
        <a:off x="1973910" y="925715"/>
        <a:ext cx="4143425" cy="1709013"/>
      </dsp:txXfrm>
    </dsp:sp>
    <dsp:sp modelId="{DA4A4391-D26F-4427-9BA5-0A47CF9492B3}">
      <dsp:nvSpPr>
        <dsp:cNvPr id="0" name=""/>
        <dsp:cNvSpPr/>
      </dsp:nvSpPr>
      <dsp:spPr>
        <a:xfrm>
          <a:off x="0" y="3061982"/>
          <a:ext cx="6117335" cy="1709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1D44D-622C-401E-8B1C-D59FCD4DB627}">
      <dsp:nvSpPr>
        <dsp:cNvPr id="0" name=""/>
        <dsp:cNvSpPr/>
      </dsp:nvSpPr>
      <dsp:spPr>
        <a:xfrm>
          <a:off x="516976" y="3446510"/>
          <a:ext cx="939957" cy="939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4E1DF-170E-4F89-A7FD-C280CA28AACD}">
      <dsp:nvSpPr>
        <dsp:cNvPr id="0" name=""/>
        <dsp:cNvSpPr/>
      </dsp:nvSpPr>
      <dsp:spPr>
        <a:xfrm>
          <a:off x="1973910" y="3061982"/>
          <a:ext cx="4143425" cy="170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71" tIns="180871" rIns="180871" bIns="1808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 : SMOTE oversampling </a:t>
          </a:r>
        </a:p>
      </dsp:txBody>
      <dsp:txXfrm>
        <a:off x="1973910" y="3061982"/>
        <a:ext cx="4143425" cy="1709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A4E1A-8BD8-4263-8F1A-0B79BA00E3CB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FE058-58D3-4FF7-8774-CBFF8CBB2E7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RandomizedSearchCV</a:t>
          </a:r>
          <a:endParaRPr lang="en-US" sz="3300" kern="1200"/>
        </a:p>
      </dsp:txBody>
      <dsp:txXfrm>
        <a:off x="696297" y="538547"/>
        <a:ext cx="4171627" cy="2590157"/>
      </dsp:txXfrm>
    </dsp:sp>
    <dsp:sp modelId="{90149644-DAC8-4712-A360-7502545E7D0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60560-6797-4395-BEA8-2968EDD1959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Keras tuner with HyperModel, RandomSearch, Hyperband, BayesianOptimization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28C7-359A-4A8D-8C38-20BE7EC4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DE7F1-66EC-4AE2-9134-933301B09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F79E-5944-4656-A62C-4D1944E2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BAA-67CB-4075-952C-CC62643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AFDF-A18F-4F53-8D0D-2AACD188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3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EEEE-A8E8-4BCF-9C4D-5414CB79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42965-E82B-4F4F-BB53-B9CE834D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47C2-B5E8-418A-AC1E-7F3C2420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FF46-572B-428D-A6CC-100977C7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554E-11FC-4039-A5E7-FCF30891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88F50-DF38-40AB-B194-13BE0A65E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9E9B0-2597-4788-BF91-1B84CC0F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CAC1-F4A0-4B51-9E5D-A904E65D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BCB3-971C-48F7-851A-D863380A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C66A-9D96-4D22-A448-5A9F27D5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DF2F-1A85-492B-B6B4-EF8BD085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6AB2-EFE2-4DDD-BAAC-E2FAFE59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C121-D200-476B-9C24-81A8573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8909-E4B8-4EF0-B426-7610E94F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600E-C537-4ACE-8125-62AD7CE8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9087-4B9C-41FF-BE30-4B345911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19CD-AE7D-4EA5-941D-1A22AE61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C0BF-6221-46DE-B35E-DAAD2D0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293-1ABD-4A4A-9778-A35F527D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825A-9346-464E-A582-4D6FC29B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1EC1-67EA-4F8D-AD86-13C69E15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8448-9FC4-447A-9E4B-F73EBEA0E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5726B-8A5F-468D-8CE7-41EC0ABC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38BE-B440-4607-B4E8-4DF3E101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174B-3CD6-4B08-9E04-1C29ED48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E333-40B7-4FA3-B69E-2464DDF1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F477-9E23-499F-BE63-B396A042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9083-3399-45A0-B289-E6CEFCF16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6DA9B-7604-40FF-B370-1ED2856C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26726-E56F-482E-99E6-DA3CC2B0F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F014E-C3AF-46C7-9644-3FB6B4D9A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C41ED-A4F1-4126-9ED2-1D589990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C3B2C-B475-4DFE-9B79-A315F81A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11452-0455-4E6B-A0C2-7DAC0BD5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1009-8CD8-4566-A8FC-236533B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3B5B8-327E-4730-8A7F-3DB415A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25EA4-392C-46FD-B23B-0CA3D851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B34DA-DD45-4C15-8651-320823B8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FBC4E-FA7E-47DB-BA3D-DA122C18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27612-B501-4F2F-BE18-722DBCFF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ED88D-3E6F-485D-82F1-EB0FB438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AFAE-B08B-4FFB-9A20-482D8922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1568-B88E-4B86-867F-D6F8F2F7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8891F-360C-4F8A-9840-BC735D6E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F560-BA46-4F0E-B6FF-9119CD04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49CBF-45D7-4190-BD9A-1DDC1039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CDD7-A512-48B6-A341-D3D421BD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C0B-09E5-4256-9086-C84A906F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DB6F-2980-4AE4-947B-5CA1282FF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790F-44C6-4DAB-8AF7-B00EF7B3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A7EE-C79D-4BA6-9E77-06EC8323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9003-A090-429F-B15A-C153A9C2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6B44-85F0-4B53-AF92-B6A1B65F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9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5DB1B-C95F-48D9-BCCC-789CEEF0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7B99-94C5-4381-8B82-4FCA5283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EC4F-9DFC-4BEC-B840-C06611647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26D3-488E-4938-88DC-B451E779AF8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71F5-C775-4273-AAFC-BE9E999F4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E890-27AF-458A-AD1A-9F868249E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4B9-A27E-42B6-96D7-7C57CB27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B3044-7530-410B-A38D-FFE102CCC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Deep Learning Foundation Project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93F80-2856-4A0F-A95B-80DC202F6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sz="1000">
                <a:solidFill>
                  <a:srgbClr val="FFFFFF"/>
                </a:solidFill>
              </a:rPr>
              <a:t>Advertisement success Dataset</a:t>
            </a:r>
          </a:p>
          <a:p>
            <a:endParaRPr lang="en-US" sz="1000">
              <a:solidFill>
                <a:srgbClr val="FFFFFF"/>
              </a:solidFill>
            </a:endParaRPr>
          </a:p>
          <a:p>
            <a:r>
              <a:rPr lang="en-US" sz="1000">
                <a:solidFill>
                  <a:srgbClr val="FFFFFF"/>
                </a:solidFill>
              </a:rPr>
              <a:t>                                                                                                      Kapil Gupta</a:t>
            </a:r>
          </a:p>
          <a:p>
            <a:r>
              <a:rPr lang="en-US" sz="1000">
                <a:solidFill>
                  <a:srgbClr val="FFFFFF"/>
                </a:solidFill>
              </a:rPr>
              <a:t>                                                                                                        22-May 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5A5E6AC-0735-45EF-86AB-2400CB6B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FA4DC-FC0D-4562-BE88-1566E385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0" i="0">
                <a:effectLst/>
                <a:latin typeface="Roboto" panose="02000000000000000000" pitchFamily="2" charset="0"/>
              </a:rPr>
              <a:t>Model performance tuning</a:t>
            </a:r>
            <a:br>
              <a:rPr lang="en-US" sz="4800" b="0" i="0">
                <a:effectLst/>
                <a:latin typeface="Roboto" panose="02000000000000000000" pitchFamily="2" charset="0"/>
              </a:rPr>
            </a:br>
            <a:endParaRPr lang="en-US" sz="48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2C8C7A-E664-435A-97FB-757FC5918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2995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6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5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45943-AC1A-400E-86FA-DF2FA748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0F142F-7C7E-4DC7-8683-02F3354ED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0855" y="640080"/>
            <a:ext cx="584169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A1510-0BB4-4613-AAAD-C956A38B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73C9C3D-7EA7-4639-9C2A-EB63A9F5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False +Ve and False –Ve are not minimizing further </a:t>
            </a:r>
          </a:p>
          <a:p>
            <a:r>
              <a:rPr lang="en-US" sz="2400"/>
              <a:t>Need to use ML algorithm like Decision tree, Random forest or XGBoost</a:t>
            </a:r>
          </a:p>
          <a:p>
            <a:r>
              <a:rPr lang="en-US" sz="2400"/>
              <a:t>We can also try with CNN algorithm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06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D8D4E-7850-40D8-BA3F-E739EA46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Objective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ECCD38-FAF0-461F-80C4-1AF22636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The objective of this project to use the neural networking MLP algorithm and improve the model performance by hyperparameter tuning using different mechanism. </a:t>
            </a:r>
          </a:p>
          <a:p>
            <a:pPr marL="342900" indent="-342900">
              <a:buFont typeface="+mj-lt"/>
              <a:buAutoNum type="arabicPeriod"/>
            </a:pPr>
            <a:br>
              <a:rPr lang="en-US" sz="1400" b="0" dirty="0"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effectLst/>
                <a:latin typeface="Courier New" panose="02070309020205020404" pitchFamily="49" charset="0"/>
              </a:rPr>
              <a:t>We used below technology stacks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effectLst/>
                <a:latin typeface="Courier New" panose="02070309020205020404" pitchFamily="49" charset="0"/>
              </a:rPr>
              <a:t>Google </a:t>
            </a:r>
            <a:r>
              <a:rPr lang="en-US" sz="1400" dirty="0" err="1">
                <a:latin typeface="Courier New" panose="02070309020205020404" pitchFamily="49" charset="0"/>
              </a:rPr>
              <a:t>C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olab</a:t>
            </a:r>
            <a:endParaRPr lang="en-US" sz="1400" b="0" dirty="0"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</a:rPr>
              <a:t>EDA</a:t>
            </a:r>
            <a:endParaRPr lang="en-US" sz="1400" b="0" dirty="0"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effectLst/>
                <a:latin typeface="Courier New" panose="02070309020205020404" pitchFamily="49" charset="0"/>
              </a:rPr>
              <a:t>Tensorflow</a:t>
            </a:r>
            <a:r>
              <a:rPr lang="en-US" sz="1400" dirty="0">
                <a:latin typeface="Courier New" panose="02070309020205020404" pitchFamily="49" charset="0"/>
              </a:rPr>
              <a:t> &amp;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Keras</a:t>
            </a:r>
            <a:endParaRPr lang="en-US" sz="1400" b="0" dirty="0"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effectLst/>
                <a:latin typeface="Courier New" panose="02070309020205020404" pitchFamily="49" charset="0"/>
              </a:rPr>
              <a:t>Imbalancing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 handling using 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Class_weight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 and SMOTE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</a:rPr>
              <a:t>Regularization: Dropout  and callbacks=</a:t>
            </a:r>
            <a:r>
              <a:rPr lang="en-US" sz="1400" dirty="0" err="1">
                <a:latin typeface="Courier New" panose="02070309020205020404" pitchFamily="49" charset="0"/>
              </a:rPr>
              <a:t>EarlyStopping</a:t>
            </a:r>
            <a:r>
              <a:rPr lang="en-US" sz="1400" dirty="0">
                <a:latin typeface="Courier New" panose="02070309020205020404" pitchFamily="49" charset="0"/>
              </a:rPr>
              <a:t>, Checkpoint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effectLst/>
                <a:latin typeface="Courier New" panose="02070309020205020404" pitchFamily="49" charset="0"/>
              </a:rPr>
              <a:t>Keras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 tuner with 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HyperModel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RandomSearch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 Hyperband, </a:t>
            </a:r>
            <a:r>
              <a:rPr lang="en-US" sz="1400" b="0" dirty="0" err="1">
                <a:effectLst/>
                <a:latin typeface="Courier New" panose="02070309020205020404" pitchFamily="49" charset="0"/>
              </a:rPr>
              <a:t>BayesianOptimization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.</a:t>
            </a:r>
          </a:p>
          <a:p>
            <a:endParaRPr lang="en-US" sz="1400" b="1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7DD170E-C145-4442-A831-F6AF182A1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90E8-D0C3-4D47-814E-A4829919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Dataset description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1995-08C9-491A-B33A-762D2EC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FEFFFF"/>
                </a:solidFill>
                <a:effectLst/>
                <a:latin typeface="Courier New" panose="02070309020205020404" pitchFamily="49" charset="0"/>
              </a:rPr>
              <a:t>Here Target Variable is netgain (Binary classification)</a:t>
            </a:r>
          </a:p>
          <a:p>
            <a:pPr marL="0" indent="0">
              <a:buNone/>
            </a:pPr>
            <a:endParaRPr lang="en-US" sz="2400">
              <a:solidFill>
                <a:srgbClr val="FEFFFF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B011F-68E7-4D5F-8B2C-E000115D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258525"/>
            <a:ext cx="6539075" cy="40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191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Rectangle 192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EAC75-711D-4087-911F-34A73F48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EDA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2090B-69C9-48BA-8D1B-1C34DA1D5A9E}"/>
              </a:ext>
            </a:extLst>
          </p:cNvPr>
          <p:cNvSpPr txBox="1"/>
          <p:nvPr/>
        </p:nvSpPr>
        <p:spPr>
          <a:xfrm>
            <a:off x="838200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Pharma industry have higher netgain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ClassAction, Political, Entertainment low netgain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Most of the ads have genre as Comedy, so its obvious that the netgain will be higher for this genre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Money_back_guarantee does not make much difference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Netgain is more corelated with rating.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587B5B-8250-4A9C-9924-0E2728AEAE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5" b="-1"/>
          <a:stretch/>
        </p:blipFill>
        <p:spPr bwMode="auto">
          <a:xfrm>
            <a:off x="5233267" y="856109"/>
            <a:ext cx="3248351" cy="22433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DCAE6D9-658C-4994-BA29-5BEE80C94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887" b="2"/>
          <a:stretch/>
        </p:blipFill>
        <p:spPr bwMode="auto">
          <a:xfrm>
            <a:off x="8589914" y="829260"/>
            <a:ext cx="3248352" cy="22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11E2C9F-BEF6-4342-903A-BF745F7F1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177"/>
          <a:stretch/>
        </p:blipFill>
        <p:spPr bwMode="auto">
          <a:xfrm>
            <a:off x="5233268" y="3672750"/>
            <a:ext cx="3248352" cy="22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487F875-5498-4AD6-8D63-4BA89CFE6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0"/>
          <a:stretch/>
        </p:blipFill>
        <p:spPr bwMode="auto">
          <a:xfrm>
            <a:off x="8589914" y="3626871"/>
            <a:ext cx="3248352" cy="23079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1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B05AA-62D8-47BF-A76D-61F05069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EDA cont..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CBBA37-ED57-439D-B76E-5DF57120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0232CF1-D4DC-4795-9E6C-28E34FFB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4110" y="1109833"/>
            <a:ext cx="2966332" cy="1938102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2DA276C-9C10-4B33-BDBE-D1C7836B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3164" y="908846"/>
            <a:ext cx="2959508" cy="2340076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E8C0275-B859-4725-9DB9-9C9D5CBF8B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4111" y="3760713"/>
            <a:ext cx="2966331" cy="2029187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4E81EF-7E84-40BB-9258-1354DED6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2176" y="3798545"/>
            <a:ext cx="2989932" cy="1953521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84BD1C-0C20-44DA-8611-2FD873AD5AAE}"/>
              </a:ext>
            </a:extLst>
          </p:cNvPr>
          <p:cNvSpPr txBox="1"/>
          <p:nvPr/>
        </p:nvSpPr>
        <p:spPr>
          <a:xfrm>
            <a:off x="7989259" y="2399100"/>
            <a:ext cx="3507415" cy="3645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</a:rPr>
              <a:t>average_runtime</a:t>
            </a:r>
            <a:r>
              <a:rPr lang="en-US" sz="1700" b="0" i="0" dirty="0">
                <a:effectLst/>
              </a:rPr>
              <a:t> increases the little more  </a:t>
            </a:r>
            <a:r>
              <a:rPr lang="en-US" sz="1700" b="0" i="0" dirty="0" err="1">
                <a:effectLst/>
              </a:rPr>
              <a:t>netgain</a:t>
            </a:r>
            <a:endParaRPr lang="en-US" sz="17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As you can see the ads which are shown on primetime have more </a:t>
            </a:r>
            <a:r>
              <a:rPr lang="en-US" sz="1700" b="0" i="0" dirty="0" err="1">
                <a:effectLst/>
              </a:rPr>
              <a:t>netgain</a:t>
            </a:r>
            <a:endParaRPr lang="en-US" sz="17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United States have higher no. ads shown (90%)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the ads which are showing are showing low expense are the one where ppl are more attracted and profitable. (60 %)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0204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CB3F-DFF5-4BE4-9D39-6118DB4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6" y="0"/>
            <a:ext cx="10515600" cy="1325563"/>
          </a:xfrm>
        </p:spPr>
        <p:txBody>
          <a:bodyPr/>
          <a:lstStyle/>
          <a:p>
            <a:r>
              <a:rPr lang="en-US" dirty="0"/>
              <a:t>EDA cont..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A102BB-31C9-44BD-B97E-816F77148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" y="971498"/>
            <a:ext cx="4083121" cy="27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92CC8-D5AF-425E-AD92-1D221A09D267}"/>
              </a:ext>
            </a:extLst>
          </p:cNvPr>
          <p:cNvSpPr txBox="1"/>
          <p:nvPr/>
        </p:nvSpPr>
        <p:spPr>
          <a:xfrm>
            <a:off x="8352890" y="1027906"/>
            <a:ext cx="34707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males like more adds where the average time 40 minutes(average run time per week)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females like adds them in same range 38-42 minutes (average run time per week)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primetime shows have higher average runtime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ads which got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netgain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have higher running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all expense type of ads have same distribution of average runtime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870DBEE-53FA-4BD5-841C-4E483AFD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" y="4178816"/>
            <a:ext cx="408312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D425207-C947-429E-8385-8AB45F52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46" y="1027906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7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854E-FCA2-4374-A9C4-984C5C8C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Identify class </a:t>
            </a:r>
            <a:r>
              <a:rPr lang="en-US" sz="4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Imbalancing</a:t>
            </a:r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in Target Variable “</a:t>
            </a:r>
            <a:r>
              <a:rPr lang="en-US" sz="40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Netgain</a:t>
            </a:r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”</a:t>
            </a:r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9FE838-0853-432E-8540-E7E5FA217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94604"/>
            <a:ext cx="7225748" cy="44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9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3B9A-4065-4A3B-AADC-07CED5DC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Neural networking Hyperparameter  for Binary classification</a:t>
            </a:r>
            <a:br>
              <a:rPr lang="en-US" sz="3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252EC-E13E-414A-BCBA-83D0243F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460893"/>
            <a:ext cx="7225748" cy="2702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81C9B-9771-4851-A498-FD9B55F4D775}"/>
              </a:ext>
            </a:extLst>
          </p:cNvPr>
          <p:cNvSpPr txBox="1"/>
          <p:nvPr/>
        </p:nvSpPr>
        <p:spPr>
          <a:xfrm>
            <a:off x="4133566" y="3513762"/>
            <a:ext cx="80481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 model 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keras.models.Sequential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keras.layers.Flatten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X_train_full.shape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],)))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keras.layers.Dense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keras.layers.Dropout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(rate=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keras.layers.Dense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hidden layer with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as activation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keras.layers.Dropout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(rate=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keras.layers.Dense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"sigmoid"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#output shape is 1, sigmoid is activation function in output layer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488CF-3E8A-4F74-A9ED-04C1F3F6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b="0" i="0">
                <a:effectLst/>
                <a:latin typeface="Roboto" panose="02000000000000000000" pitchFamily="2" charset="0"/>
              </a:rPr>
              <a:t>Handle imbalance data.</a:t>
            </a:r>
            <a:br>
              <a:rPr lang="en-US" sz="5000" b="0" i="0">
                <a:effectLst/>
                <a:latin typeface="Roboto" panose="02000000000000000000" pitchFamily="2" charset="0"/>
              </a:rPr>
            </a:br>
            <a:endParaRPr lang="en-US" sz="5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5620E-2CCD-4332-AC33-9AA19A7B5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56281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16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Roboto</vt:lpstr>
      <vt:lpstr>Office Theme</vt:lpstr>
      <vt:lpstr> Deep Learning Foundation Project</vt:lpstr>
      <vt:lpstr>Objective</vt:lpstr>
      <vt:lpstr>Dataset description</vt:lpstr>
      <vt:lpstr>EDA</vt:lpstr>
      <vt:lpstr>EDA cont..</vt:lpstr>
      <vt:lpstr>EDA cont..</vt:lpstr>
      <vt:lpstr>Identify class Imbalancing in Target Variable “Netgain”  </vt:lpstr>
      <vt:lpstr>Neural networking Hyperparameter  for Binary classification </vt:lpstr>
      <vt:lpstr>Handle imbalance data. </vt:lpstr>
      <vt:lpstr>Model performance tuning </vt:lpstr>
      <vt:lpstr>Confusion Matrix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 Project</dc:title>
  <dc:creator>Kapil Kumar Gupta</dc:creator>
  <cp:lastModifiedBy>Kapil Kumar Gupta</cp:lastModifiedBy>
  <cp:revision>4</cp:revision>
  <dcterms:created xsi:type="dcterms:W3CDTF">2021-05-22T10:23:50Z</dcterms:created>
  <dcterms:modified xsi:type="dcterms:W3CDTF">2021-05-22T11:57:03Z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2021-05-22T10:29:52Z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ebd40e80-7c19-486e-8f74-b84bdbcbad91</vt:lpwstr>
  </property>
  <property fmtid="{D5CDD505-2E9C-101B-9397-08002B2CF9AE}" pid="8" name="MSIP_Label_8aa00c31-701e-4223-8b9c-13bd86c6a24f_ContentBits">
    <vt:lpwstr>0</vt:lpwstr>
  </property>
</Properties>
</file>