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72" r:id="rId15"/>
    <p:sldId id="271"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65AC"/>
    <a:srgbClr val="3072C2"/>
    <a:srgbClr val="377BC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0D9F97-B797-4748-A354-F3009C286C59}" type="datetimeFigureOut">
              <a:rPr lang="en-US" smtClean="0"/>
              <a:pPr/>
              <a:t>4/29/2023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307257-B3CF-4B4A-866C-1A2AD371F6D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07257-B3CF-4B4A-866C-1A2AD371F6D1}"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07257-B3CF-4B4A-866C-1A2AD371F6D1}"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07257-B3CF-4B4A-866C-1A2AD371F6D1}"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07257-B3CF-4B4A-866C-1A2AD371F6D1}"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07257-B3CF-4B4A-866C-1A2AD371F6D1}"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07257-B3CF-4B4A-866C-1A2AD371F6D1}"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07257-B3CF-4B4A-866C-1A2AD371F6D1}"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07257-B3CF-4B4A-866C-1A2AD371F6D1}"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07257-B3CF-4B4A-866C-1A2AD371F6D1}" type="slidenum">
              <a:rPr lang="en-US" smtClean="0"/>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07257-B3CF-4B4A-866C-1A2AD371F6D1}"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07257-B3CF-4B4A-866C-1A2AD371F6D1}"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07257-B3CF-4B4A-866C-1A2AD371F6D1}"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07257-B3CF-4B4A-866C-1A2AD371F6D1}"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07257-B3CF-4B4A-866C-1A2AD371F6D1}"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07257-B3CF-4B4A-866C-1A2AD371F6D1}"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07257-B3CF-4B4A-866C-1A2AD371F6D1}"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307257-B3CF-4B4A-866C-1A2AD371F6D1}"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CC1602-0DEA-4B8D-9A2E-3262C1B45547}"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392AB8-4EDD-4F70-8624-CF52A2517AC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CC1602-0DEA-4B8D-9A2E-3262C1B45547}"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392AB8-4EDD-4F70-8624-CF52A2517AC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CC1602-0DEA-4B8D-9A2E-3262C1B45547}"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392AB8-4EDD-4F70-8624-CF52A2517AC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CC1602-0DEA-4B8D-9A2E-3262C1B45547}"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392AB8-4EDD-4F70-8624-CF52A2517AC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CC1602-0DEA-4B8D-9A2E-3262C1B45547}"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392AB8-4EDD-4F70-8624-CF52A2517AC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CC1602-0DEA-4B8D-9A2E-3262C1B45547}" type="datetimeFigureOut">
              <a:rPr lang="en-US" smtClean="0"/>
              <a:pPr/>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392AB8-4EDD-4F70-8624-CF52A2517AC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CC1602-0DEA-4B8D-9A2E-3262C1B45547}" type="datetimeFigureOut">
              <a:rPr lang="en-US" smtClean="0"/>
              <a:pPr/>
              <a:t>4/29/2023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2392AB8-4EDD-4F70-8624-CF52A2517AC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CC1602-0DEA-4B8D-9A2E-3262C1B45547}" type="datetimeFigureOut">
              <a:rPr lang="en-US" smtClean="0"/>
              <a:pPr/>
              <a:t>4/29/2023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2392AB8-4EDD-4F70-8624-CF52A2517AC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CC1602-0DEA-4B8D-9A2E-3262C1B45547}" type="datetimeFigureOut">
              <a:rPr lang="en-US" smtClean="0"/>
              <a:pPr/>
              <a:t>4/29/2023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2392AB8-4EDD-4F70-8624-CF52A2517AC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CC1602-0DEA-4B8D-9A2E-3262C1B45547}" type="datetimeFigureOut">
              <a:rPr lang="en-US" smtClean="0"/>
              <a:pPr/>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392AB8-4EDD-4F70-8624-CF52A2517AC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CC1602-0DEA-4B8D-9A2E-3262C1B45547}" type="datetimeFigureOut">
              <a:rPr lang="en-US" smtClean="0"/>
              <a:pPr/>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392AB8-4EDD-4F70-8624-CF52A2517AC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C1602-0DEA-4B8D-9A2E-3262C1B45547}" type="datetimeFigureOut">
              <a:rPr lang="en-US" smtClean="0"/>
              <a:pPr/>
              <a:t>4/29/2023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92AB8-4EDD-4F70-8624-CF52A2517AC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1285860"/>
            <a:ext cx="8215370" cy="3570208"/>
          </a:xfrm>
          <a:prstGeom prst="rect">
            <a:avLst/>
          </a:prstGeom>
        </p:spPr>
        <p:txBody>
          <a:bodyPr wrap="square">
            <a:spAutoFit/>
          </a:bodyPr>
          <a:lstStyle/>
          <a:p>
            <a:pPr lvl="0" algn="ctr">
              <a:buSzPts val="5200"/>
            </a:pPr>
            <a:r>
              <a:rPr lang="en-US" sz="6000" b="1" dirty="0" smtClean="0">
                <a:solidFill>
                  <a:schemeClr val="bg2">
                    <a:lumMod val="50000"/>
                  </a:schemeClr>
                </a:solidFill>
                <a:latin typeface="Montserrat"/>
                <a:ea typeface="Montserrat"/>
                <a:cs typeface="Montserrat"/>
                <a:sym typeface="Montserrat"/>
              </a:rPr>
              <a:t> </a:t>
            </a:r>
            <a:r>
              <a:rPr lang="en-US" sz="6000" b="1" dirty="0" smtClean="0">
                <a:solidFill>
                  <a:schemeClr val="accent2">
                    <a:lumMod val="75000"/>
                  </a:schemeClr>
                </a:solidFill>
                <a:latin typeface="Arial Rounded MT Bold" pitchFamily="34" charset="0"/>
                <a:ea typeface="Montserrat"/>
                <a:cs typeface="Montserrat"/>
                <a:sym typeface="Montserrat"/>
              </a:rPr>
              <a:t>Capstone Project</a:t>
            </a:r>
          </a:p>
          <a:p>
            <a:pPr lvl="0" algn="ctr">
              <a:buSzPts val="5200"/>
            </a:pPr>
            <a:r>
              <a:rPr lang="en-US" sz="2400" b="1" dirty="0" smtClean="0">
                <a:solidFill>
                  <a:schemeClr val="accent2">
                    <a:lumMod val="75000"/>
                  </a:schemeClr>
                </a:solidFill>
                <a:latin typeface="Arial Rounded MT Bold" pitchFamily="34" charset="0"/>
                <a:ea typeface="Montserrat"/>
                <a:cs typeface="Montserrat"/>
                <a:sym typeface="Montserrat"/>
              </a:rPr>
              <a:t> </a:t>
            </a:r>
            <a:endParaRPr lang="en-US" sz="5400" b="1" dirty="0" smtClean="0">
              <a:solidFill>
                <a:schemeClr val="accent2">
                  <a:lumMod val="75000"/>
                </a:schemeClr>
              </a:solidFill>
              <a:latin typeface="Arial Rounded MT Bold" pitchFamily="34" charset="0"/>
              <a:ea typeface="Montserrat"/>
              <a:cs typeface="Montserrat"/>
              <a:sym typeface="Montserrat"/>
            </a:endParaRPr>
          </a:p>
          <a:p>
            <a:pPr lvl="0" algn="ctr">
              <a:buSzPts val="5200"/>
            </a:pPr>
            <a:r>
              <a:rPr lang="en-US" sz="4400" b="1" dirty="0" smtClean="0">
                <a:latin typeface="Arial Rounded MT Bold" pitchFamily="34" charset="0"/>
                <a:ea typeface="Montserrat"/>
                <a:cs typeface="Montserrat"/>
                <a:sym typeface="Montserrat"/>
              </a:rPr>
              <a:t>Airbnb Bookings Analysis</a:t>
            </a:r>
          </a:p>
          <a:p>
            <a:pPr lvl="0" algn="ctr">
              <a:buSzPts val="5200"/>
            </a:pPr>
            <a:r>
              <a:rPr lang="en-US" sz="4400" b="1" dirty="0" smtClean="0">
                <a:latin typeface="Arial Rounded MT Bold" pitchFamily="34" charset="0"/>
                <a:ea typeface="Montserrat"/>
                <a:cs typeface="Montserrat"/>
                <a:sym typeface="Montserrat"/>
              </a:rPr>
              <a:t/>
            </a:r>
            <a:br>
              <a:rPr lang="en-US" sz="4400" b="1" dirty="0" smtClean="0">
                <a:latin typeface="Arial Rounded MT Bold" pitchFamily="34" charset="0"/>
                <a:ea typeface="Montserrat"/>
                <a:cs typeface="Montserrat"/>
                <a:sym typeface="Montserrat"/>
              </a:rPr>
            </a:br>
            <a:r>
              <a:rPr lang="en-US" sz="3600" b="1" dirty="0">
                <a:latin typeface="Arial Rounded MT Bold" pitchFamily="34" charset="0"/>
                <a:ea typeface="Montserrat"/>
                <a:cs typeface="Montserrat"/>
                <a:sym typeface="Montserrat"/>
              </a:rPr>
              <a:t>Submitted </a:t>
            </a:r>
            <a:r>
              <a:rPr lang="en-US" sz="3600" b="1" dirty="0" smtClean="0">
                <a:latin typeface="Arial Rounded MT Bold" pitchFamily="34" charset="0"/>
                <a:ea typeface="Montserrat"/>
                <a:cs typeface="Montserrat"/>
                <a:sym typeface="Montserrat"/>
              </a:rPr>
              <a:t>By : </a:t>
            </a:r>
            <a:r>
              <a:rPr lang="en-US" sz="3600" b="1" dirty="0">
                <a:latin typeface="Arial Rounded MT Bold" pitchFamily="34" charset="0"/>
                <a:ea typeface="Montserrat"/>
                <a:cs typeface="Montserrat"/>
                <a:sym typeface="Montserrat"/>
              </a:rPr>
              <a:t>K</a:t>
            </a:r>
            <a:r>
              <a:rPr lang="en-US" sz="3600" b="1" dirty="0" smtClean="0">
                <a:latin typeface="Arial Rounded MT Bold" pitchFamily="34" charset="0"/>
                <a:ea typeface="Montserrat"/>
                <a:cs typeface="Montserrat"/>
                <a:sym typeface="Montserrat"/>
              </a:rPr>
              <a:t>apil Kukreja</a:t>
            </a:r>
            <a:endParaRPr lang="en-US" sz="4400" b="1" dirty="0" smtClean="0">
              <a:latin typeface="Arial Rounded MT Bold" pitchFamily="34" charset="0"/>
              <a:ea typeface="Montserrat"/>
              <a:cs typeface="Montserrat"/>
              <a:sym typeface="Montserrat"/>
            </a:endParaRPr>
          </a:p>
          <a:p>
            <a:pPr lvl="0" algn="ctr">
              <a:buSzPts val="5200"/>
            </a:pPr>
            <a:endParaRPr lang="en-US" b="1" dirty="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28604"/>
            <a:ext cx="9144000" cy="707886"/>
          </a:xfrm>
          <a:prstGeom prst="rect">
            <a:avLst/>
          </a:prstGeom>
          <a:noFill/>
        </p:spPr>
        <p:txBody>
          <a:bodyPr wrap="square" rtlCol="0">
            <a:spAutoFit/>
          </a:bodyPr>
          <a:lstStyle/>
          <a:p>
            <a:r>
              <a:rPr lang="en-US" sz="4000" b="1" dirty="0" smtClean="0">
                <a:solidFill>
                  <a:schemeClr val="accent2">
                    <a:lumMod val="75000"/>
                  </a:schemeClr>
                </a:solidFill>
                <a:latin typeface="Arial Rounded MT Bold" pitchFamily="34" charset="0"/>
                <a:ea typeface="Montserrat"/>
                <a:cs typeface="Montserrat"/>
                <a:sym typeface="Montserrat"/>
              </a:rPr>
              <a:t>Active Host count per location chart</a:t>
            </a:r>
          </a:p>
        </p:txBody>
      </p:sp>
      <p:pic>
        <p:nvPicPr>
          <p:cNvPr id="3074" name="Picture 2" descr="C:\Users\OM\Desktop\Captured.PNG"/>
          <p:cNvPicPr>
            <a:picLocks noChangeAspect="1" noChangeArrowheads="1"/>
          </p:cNvPicPr>
          <p:nvPr/>
        </p:nvPicPr>
        <p:blipFill>
          <a:blip r:embed="rId3"/>
          <a:srcRect/>
          <a:stretch>
            <a:fillRect/>
          </a:stretch>
        </p:blipFill>
        <p:spPr bwMode="auto">
          <a:xfrm>
            <a:off x="0" y="1500174"/>
            <a:ext cx="6357982" cy="4286280"/>
          </a:xfrm>
          <a:prstGeom prst="rect">
            <a:avLst/>
          </a:prstGeom>
          <a:noFill/>
        </p:spPr>
      </p:pic>
      <p:sp>
        <p:nvSpPr>
          <p:cNvPr id="6" name="TextBox 5"/>
          <p:cNvSpPr txBox="1"/>
          <p:nvPr/>
        </p:nvSpPr>
        <p:spPr>
          <a:xfrm>
            <a:off x="6143636" y="1928802"/>
            <a:ext cx="3071834" cy="2308324"/>
          </a:xfrm>
          <a:prstGeom prst="rect">
            <a:avLst/>
          </a:prstGeom>
          <a:noFill/>
        </p:spPr>
        <p:txBody>
          <a:bodyPr wrap="square" rtlCol="0">
            <a:spAutoFit/>
          </a:bodyPr>
          <a:lstStyle/>
          <a:p>
            <a:r>
              <a:rPr lang="en-US" sz="2400" b="1" dirty="0" smtClean="0"/>
              <a:t>neighbourhood_group Bronx  1090 </a:t>
            </a:r>
          </a:p>
          <a:p>
            <a:r>
              <a:rPr lang="en-US" sz="2400" b="1" dirty="0" smtClean="0"/>
              <a:t>Brooklyn  20095 Manhattan  21660 Queens  5666 </a:t>
            </a:r>
          </a:p>
          <a:p>
            <a:r>
              <a:rPr lang="en-US" sz="2400" b="1" dirty="0" smtClean="0"/>
              <a:t>Staten Island  373</a:t>
            </a:r>
            <a:endParaRPr lang="en-US" sz="2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19611"/>
            <a:ext cx="9144000" cy="1323439"/>
          </a:xfrm>
          <a:prstGeom prst="rect">
            <a:avLst/>
          </a:prstGeom>
          <a:noFill/>
        </p:spPr>
        <p:txBody>
          <a:bodyPr wrap="square" rtlCol="0">
            <a:spAutoFit/>
          </a:bodyPr>
          <a:lstStyle/>
          <a:p>
            <a:r>
              <a:rPr lang="en-US" sz="4000" b="1" dirty="0" smtClean="0">
                <a:solidFill>
                  <a:schemeClr val="accent2">
                    <a:lumMod val="75000"/>
                  </a:schemeClr>
                </a:solidFill>
                <a:latin typeface="Arial Rounded MT Bold" pitchFamily="34" charset="0"/>
                <a:ea typeface="Montserrat"/>
                <a:cs typeface="Montserrat"/>
                <a:sym typeface="Montserrat"/>
              </a:rPr>
              <a:t>Average price of property  </a:t>
            </a:r>
          </a:p>
          <a:p>
            <a:r>
              <a:rPr lang="en-US" sz="4000" b="1" dirty="0" smtClean="0">
                <a:solidFill>
                  <a:schemeClr val="accent2">
                    <a:lumMod val="75000"/>
                  </a:schemeClr>
                </a:solidFill>
                <a:latin typeface="Arial Rounded MT Bold" pitchFamily="34" charset="0"/>
                <a:ea typeface="Montserrat"/>
                <a:cs typeface="Montserrat"/>
                <a:sym typeface="Montserrat"/>
              </a:rPr>
              <a:t>according to Location</a:t>
            </a:r>
          </a:p>
        </p:txBody>
      </p:sp>
      <p:pic>
        <p:nvPicPr>
          <p:cNvPr id="4098" name="Picture 2"/>
          <p:cNvPicPr>
            <a:picLocks noChangeAspect="1" noChangeArrowheads="1"/>
          </p:cNvPicPr>
          <p:nvPr/>
        </p:nvPicPr>
        <p:blipFill>
          <a:blip r:embed="rId3"/>
          <a:srcRect/>
          <a:stretch>
            <a:fillRect/>
          </a:stretch>
        </p:blipFill>
        <p:spPr bwMode="auto">
          <a:xfrm>
            <a:off x="-32" y="1822914"/>
            <a:ext cx="8929718" cy="48207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70" y="428604"/>
            <a:ext cx="9215470" cy="707886"/>
          </a:xfrm>
          <a:prstGeom prst="rect">
            <a:avLst/>
          </a:prstGeom>
          <a:noFill/>
        </p:spPr>
        <p:txBody>
          <a:bodyPr wrap="square" rtlCol="0">
            <a:spAutoFit/>
          </a:bodyPr>
          <a:lstStyle/>
          <a:p>
            <a:r>
              <a:rPr lang="en-US" sz="4000" b="1" dirty="0" smtClean="0">
                <a:solidFill>
                  <a:schemeClr val="accent2">
                    <a:lumMod val="75000"/>
                  </a:schemeClr>
                </a:solidFill>
                <a:latin typeface="Arial Rounded MT Bold" pitchFamily="34" charset="0"/>
                <a:ea typeface="Montserrat"/>
                <a:cs typeface="Montserrat"/>
                <a:sym typeface="Montserrat"/>
              </a:rPr>
              <a:t>Highest and Lowest rent for location</a:t>
            </a:r>
          </a:p>
        </p:txBody>
      </p:sp>
      <p:sp>
        <p:nvSpPr>
          <p:cNvPr id="6" name="TextBox 5"/>
          <p:cNvSpPr txBox="1"/>
          <p:nvPr/>
        </p:nvSpPr>
        <p:spPr>
          <a:xfrm>
            <a:off x="6143636" y="1928802"/>
            <a:ext cx="3071834" cy="2308324"/>
          </a:xfrm>
          <a:prstGeom prst="rect">
            <a:avLst/>
          </a:prstGeom>
          <a:noFill/>
        </p:spPr>
        <p:txBody>
          <a:bodyPr wrap="square" rtlCol="0">
            <a:spAutoFit/>
          </a:bodyPr>
          <a:lstStyle/>
          <a:p>
            <a:r>
              <a:rPr lang="en-US" sz="2400" b="1" dirty="0" smtClean="0"/>
              <a:t>neighbourhood_group Bronx  1090 </a:t>
            </a:r>
          </a:p>
          <a:p>
            <a:r>
              <a:rPr lang="en-US" sz="2400" b="1" dirty="0" smtClean="0"/>
              <a:t>Brooklyn  20095 Manhattan  21660 Queens  5666 </a:t>
            </a:r>
          </a:p>
          <a:p>
            <a:r>
              <a:rPr lang="en-US" sz="2400" b="1" dirty="0" smtClean="0"/>
              <a:t>Staten Island  373</a:t>
            </a:r>
            <a:endParaRPr lang="en-US" sz="2400" b="1" dirty="0"/>
          </a:p>
        </p:txBody>
      </p:sp>
      <p:pic>
        <p:nvPicPr>
          <p:cNvPr id="5122" name="Picture 2"/>
          <p:cNvPicPr>
            <a:picLocks noChangeAspect="1" noChangeArrowheads="1"/>
          </p:cNvPicPr>
          <p:nvPr/>
        </p:nvPicPr>
        <p:blipFill>
          <a:blip r:embed="rId3"/>
          <a:srcRect/>
          <a:stretch>
            <a:fillRect/>
          </a:stretch>
        </p:blipFill>
        <p:spPr bwMode="auto">
          <a:xfrm>
            <a:off x="0" y="1214422"/>
            <a:ext cx="9144000" cy="3305175"/>
          </a:xfrm>
          <a:prstGeom prst="rect">
            <a:avLst/>
          </a:prstGeom>
          <a:noFill/>
          <a:ln w="9525">
            <a:noFill/>
            <a:miter lim="800000"/>
            <a:headEnd/>
            <a:tailEnd/>
          </a:ln>
          <a:effectLst/>
        </p:spPr>
      </p:pic>
      <p:sp>
        <p:nvSpPr>
          <p:cNvPr id="7" name="TextBox 6"/>
          <p:cNvSpPr txBox="1"/>
          <p:nvPr/>
        </p:nvSpPr>
        <p:spPr>
          <a:xfrm>
            <a:off x="285720" y="4643446"/>
            <a:ext cx="8643998" cy="1754326"/>
          </a:xfrm>
          <a:prstGeom prst="rect">
            <a:avLst/>
          </a:prstGeom>
          <a:noFill/>
        </p:spPr>
        <p:txBody>
          <a:bodyPr wrap="square" rtlCol="0">
            <a:spAutoFit/>
          </a:bodyPr>
          <a:lstStyle/>
          <a:p>
            <a:r>
              <a:rPr lang="en-US" b="1" dirty="0" smtClean="0"/>
              <a:t>Neighbourhood_group         Maximum_price         Minimum_price </a:t>
            </a:r>
          </a:p>
          <a:p>
            <a:r>
              <a:rPr lang="en-US" b="1" dirty="0" smtClean="0"/>
              <a:t>0 Brooklyn 		10000 		10 </a:t>
            </a:r>
          </a:p>
          <a:p>
            <a:r>
              <a:rPr lang="en-US" b="1" dirty="0" smtClean="0"/>
              <a:t>1 Manhattan 		10000 		10 </a:t>
            </a:r>
          </a:p>
          <a:p>
            <a:r>
              <a:rPr lang="en-US" b="1" dirty="0" smtClean="0"/>
              <a:t>2 Queens 		10000 		10 </a:t>
            </a:r>
          </a:p>
          <a:p>
            <a:r>
              <a:rPr lang="en-US" b="1" dirty="0" smtClean="0"/>
              <a:t>3 Staten Island 		5000 		13 </a:t>
            </a:r>
          </a:p>
          <a:p>
            <a:r>
              <a:rPr lang="en-US" b="1" dirty="0" smtClean="0"/>
              <a:t>4 Bronx 			2500 		10</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363915"/>
            <a:ext cx="9001156" cy="5816977"/>
          </a:xfrm>
          <a:prstGeom prst="rect">
            <a:avLst/>
          </a:prstGeom>
        </p:spPr>
        <p:txBody>
          <a:bodyPr wrap="square">
            <a:spAutoFit/>
          </a:bodyPr>
          <a:lstStyle/>
          <a:p>
            <a:pPr>
              <a:buSzPts val="5200"/>
            </a:pPr>
            <a:r>
              <a:rPr lang="en-IN" sz="3600" b="1" dirty="0" smtClean="0">
                <a:solidFill>
                  <a:schemeClr val="accent2">
                    <a:lumMod val="75000"/>
                  </a:schemeClr>
                </a:solidFill>
                <a:latin typeface="Arial Rounded MT Bold" pitchFamily="34" charset="0"/>
                <a:ea typeface="Montserrat"/>
                <a:cs typeface="Montserrat"/>
                <a:sym typeface="Montserrat"/>
              </a:rPr>
              <a:t>How </a:t>
            </a:r>
            <a:r>
              <a:rPr lang="en-IN" sz="3600" b="1" dirty="0" smtClean="0">
                <a:solidFill>
                  <a:schemeClr val="accent2">
                    <a:lumMod val="75000"/>
                  </a:schemeClr>
                </a:solidFill>
                <a:latin typeface="Arial Rounded MT Bold" pitchFamily="34" charset="0"/>
                <a:ea typeface="Montserrat"/>
                <a:cs typeface="Montserrat"/>
                <a:sym typeface="Montserrat"/>
              </a:rPr>
              <a:t>analysis </a:t>
            </a:r>
            <a:r>
              <a:rPr lang="en-IN" sz="3600" b="1" dirty="0" smtClean="0">
                <a:solidFill>
                  <a:schemeClr val="accent2">
                    <a:lumMod val="75000"/>
                  </a:schemeClr>
                </a:solidFill>
                <a:latin typeface="Arial Rounded MT Bold" pitchFamily="34" charset="0"/>
                <a:ea typeface="Montserrat"/>
                <a:cs typeface="Montserrat"/>
                <a:sym typeface="Montserrat"/>
              </a:rPr>
              <a:t>helpful </a:t>
            </a:r>
            <a:r>
              <a:rPr lang="en-IN" sz="3600" b="1" dirty="0" smtClean="0">
                <a:solidFill>
                  <a:schemeClr val="accent2">
                    <a:lumMod val="75000"/>
                  </a:schemeClr>
                </a:solidFill>
                <a:latin typeface="Arial Rounded MT Bold" pitchFamily="34" charset="0"/>
                <a:ea typeface="Montserrat"/>
                <a:cs typeface="Montserrat"/>
                <a:sym typeface="Montserrat"/>
              </a:rPr>
              <a:t>for </a:t>
            </a:r>
            <a:r>
              <a:rPr lang="en-IN" sz="3600" b="1" dirty="0" smtClean="0">
                <a:solidFill>
                  <a:schemeClr val="accent2">
                    <a:lumMod val="75000"/>
                  </a:schemeClr>
                </a:solidFill>
                <a:latin typeface="Arial Rounded MT Bold" pitchFamily="34" charset="0"/>
                <a:ea typeface="Montserrat"/>
                <a:cs typeface="Montserrat"/>
                <a:sym typeface="Montserrat"/>
              </a:rPr>
              <a:t>stakeholders </a:t>
            </a:r>
            <a:r>
              <a:rPr lang="en-IN" sz="3600" b="1" dirty="0" smtClean="0">
                <a:solidFill>
                  <a:schemeClr val="accent2">
                    <a:lumMod val="75000"/>
                  </a:schemeClr>
                </a:solidFill>
                <a:latin typeface="Arial Rounded MT Bold" pitchFamily="34" charset="0"/>
                <a:ea typeface="Montserrat"/>
                <a:cs typeface="Montserrat"/>
                <a:sym typeface="Montserrat"/>
              </a:rPr>
              <a:t>in </a:t>
            </a:r>
            <a:r>
              <a:rPr lang="en-IN" sz="3600" b="1" dirty="0" smtClean="0">
                <a:solidFill>
                  <a:schemeClr val="accent2">
                    <a:lumMod val="75000"/>
                  </a:schemeClr>
                </a:solidFill>
                <a:latin typeface="Arial Rounded MT Bold" pitchFamily="34" charset="0"/>
                <a:ea typeface="Montserrat"/>
                <a:cs typeface="Montserrat"/>
                <a:sym typeface="Montserrat"/>
              </a:rPr>
              <a:t>airbnb</a:t>
            </a:r>
          </a:p>
          <a:p>
            <a:pPr>
              <a:buSzPts val="5200"/>
            </a:pPr>
            <a:endParaRPr lang="en-US" sz="3600" b="1" dirty="0" smtClean="0">
              <a:solidFill>
                <a:schemeClr val="accent2">
                  <a:lumMod val="75000"/>
                </a:schemeClr>
              </a:solidFill>
              <a:latin typeface="Arial Rounded MT Bold" pitchFamily="34" charset="0"/>
              <a:ea typeface="Montserrat"/>
              <a:cs typeface="Montserrat"/>
              <a:sym typeface="Montserrat"/>
            </a:endParaRPr>
          </a:p>
          <a:p>
            <a:pPr>
              <a:buSzPts val="5200"/>
            </a:pPr>
            <a:r>
              <a:rPr lang="en-US" sz="2000" b="1" dirty="0" smtClean="0">
                <a:solidFill>
                  <a:schemeClr val="accent2">
                    <a:lumMod val="75000"/>
                  </a:schemeClr>
                </a:solidFill>
                <a:latin typeface="Arial Rounded MT Bold" pitchFamily="34" charset="0"/>
                <a:ea typeface="Montserrat"/>
                <a:cs typeface="Montserrat"/>
                <a:sym typeface="Montserrat"/>
              </a:rPr>
              <a:t> </a:t>
            </a:r>
            <a:r>
              <a:rPr lang="en-IN" sz="2400" dirty="0" smtClean="0"/>
              <a:t>Analysis can be incredibly helpful for stakeholders in Airbnb because it can provide valuable insights into the performance of the business, the </a:t>
            </a:r>
            <a:r>
              <a:rPr lang="en-IN" sz="2400" dirty="0" smtClean="0"/>
              <a:t>behaviour </a:t>
            </a:r>
            <a:r>
              <a:rPr lang="en-IN" sz="2400" dirty="0" smtClean="0"/>
              <a:t>of guests and hosts, and the preferences and trends in the market. Here are a few examples</a:t>
            </a:r>
            <a:r>
              <a:rPr lang="en-IN" sz="2400" dirty="0" smtClean="0"/>
              <a:t>:</a:t>
            </a:r>
          </a:p>
          <a:p>
            <a:pPr>
              <a:buSzPts val="5200"/>
            </a:pPr>
            <a:endParaRPr lang="en-IN" sz="2400" dirty="0" smtClean="0"/>
          </a:p>
          <a:p>
            <a:pPr lvl="0">
              <a:buSzPts val="5200"/>
            </a:pPr>
            <a:r>
              <a:rPr lang="en-IN" sz="2400" b="1" dirty="0" smtClean="0"/>
              <a:t>Market </a:t>
            </a:r>
            <a:r>
              <a:rPr lang="en-IN" sz="2400" b="1" dirty="0" smtClean="0"/>
              <a:t>Trends: </a:t>
            </a:r>
            <a:r>
              <a:rPr lang="en-IN" sz="2400" dirty="0" smtClean="0"/>
              <a:t>Analysis can help stakeholders stay up-to-date on market trends, such as which locations are most popular, which amenities are most in demand, and what types of properties are performing well. This information can be used to make strategic decisions about where to invest in new properties and how to market existing listings</a:t>
            </a:r>
            <a:r>
              <a:rPr lang="en-IN" sz="24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363915"/>
            <a:ext cx="9001156" cy="4154984"/>
          </a:xfrm>
          <a:prstGeom prst="rect">
            <a:avLst/>
          </a:prstGeom>
        </p:spPr>
        <p:txBody>
          <a:bodyPr wrap="square">
            <a:spAutoFit/>
          </a:bodyPr>
          <a:lstStyle/>
          <a:p>
            <a:pPr>
              <a:buSzPts val="5200"/>
            </a:pPr>
            <a:endParaRPr lang="en-IN" sz="2400" b="1" dirty="0" smtClean="0"/>
          </a:p>
          <a:p>
            <a:pPr>
              <a:buSzPts val="5200"/>
            </a:pPr>
            <a:r>
              <a:rPr lang="en-IN" sz="2400" b="1" dirty="0" smtClean="0"/>
              <a:t>Host </a:t>
            </a:r>
            <a:r>
              <a:rPr lang="en-IN" sz="2400" b="1" dirty="0" smtClean="0"/>
              <a:t>Performance: </a:t>
            </a:r>
            <a:r>
              <a:rPr lang="en-IN" sz="2400" dirty="0" smtClean="0"/>
              <a:t>Analysis can help hosts evaluate their own performance by providing insights into how their listings compare to others in the area, how many bookings they receive, and how much they earn. This can help hosts identify areas for improvement and optimize their listings to increase revenue</a:t>
            </a:r>
            <a:r>
              <a:rPr lang="en-IN" sz="2400" dirty="0" smtClean="0"/>
              <a:t>.</a:t>
            </a:r>
            <a:endParaRPr lang="en-US" sz="4800" b="1" dirty="0" smtClean="0">
              <a:solidFill>
                <a:schemeClr val="accent2">
                  <a:lumMod val="75000"/>
                </a:schemeClr>
              </a:solidFill>
              <a:latin typeface="Arial Rounded MT Bold" pitchFamily="34" charset="0"/>
              <a:ea typeface="Montserrat"/>
              <a:cs typeface="Montserrat"/>
              <a:sym typeface="Montserrat"/>
            </a:endParaRPr>
          </a:p>
          <a:p>
            <a:pPr>
              <a:buSzPts val="5200"/>
            </a:pPr>
            <a:endParaRPr lang="en-IN" sz="2400" b="1" dirty="0" smtClean="0"/>
          </a:p>
          <a:p>
            <a:pPr>
              <a:buSzPts val="5200"/>
            </a:pPr>
            <a:r>
              <a:rPr lang="en-IN" sz="2400" b="1" dirty="0" smtClean="0"/>
              <a:t>Guest Behaviour</a:t>
            </a:r>
            <a:r>
              <a:rPr lang="en-IN" sz="2400" b="1" dirty="0" smtClean="0"/>
              <a:t>: </a:t>
            </a:r>
            <a:r>
              <a:rPr lang="en-IN" sz="2400" dirty="0" smtClean="0"/>
              <a:t>Analysis can help stakeholders understand the </a:t>
            </a:r>
            <a:r>
              <a:rPr lang="en-IN" sz="2400" dirty="0" smtClean="0"/>
              <a:t>behaviour </a:t>
            </a:r>
            <a:r>
              <a:rPr lang="en-IN" sz="2400" dirty="0" smtClean="0"/>
              <a:t>of guests, such as their booking patterns, length of stay, and average spending. This information can help hosts optimize their listings to attract more guests and maximize revenue.</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363915"/>
            <a:ext cx="9001156" cy="5447645"/>
          </a:xfrm>
          <a:prstGeom prst="rect">
            <a:avLst/>
          </a:prstGeom>
        </p:spPr>
        <p:txBody>
          <a:bodyPr wrap="square">
            <a:spAutoFit/>
          </a:bodyPr>
          <a:lstStyle/>
          <a:p>
            <a:pPr>
              <a:buSzPts val="5200"/>
            </a:pPr>
            <a:r>
              <a:rPr lang="en-US" sz="4000" b="1" dirty="0" smtClean="0">
                <a:solidFill>
                  <a:schemeClr val="accent2">
                    <a:lumMod val="75000"/>
                  </a:schemeClr>
                </a:solidFill>
                <a:latin typeface="Arial Rounded MT Bold" pitchFamily="34" charset="0"/>
                <a:ea typeface="Montserrat"/>
                <a:cs typeface="Montserrat"/>
                <a:sym typeface="Montserrat"/>
              </a:rPr>
              <a:t>Conclusion</a:t>
            </a:r>
          </a:p>
          <a:p>
            <a:pPr lvl="0" algn="ctr">
              <a:buSzPts val="5200"/>
            </a:pPr>
            <a:r>
              <a:rPr lang="en-US" sz="2000" b="1" dirty="0" smtClean="0">
                <a:solidFill>
                  <a:schemeClr val="accent2">
                    <a:lumMod val="75000"/>
                  </a:schemeClr>
                </a:solidFill>
                <a:latin typeface="Arial Rounded MT Bold" pitchFamily="34" charset="0"/>
                <a:ea typeface="Montserrat"/>
                <a:cs typeface="Montserrat"/>
                <a:sym typeface="Montserrat"/>
              </a:rPr>
              <a:t> </a:t>
            </a:r>
            <a:endParaRPr lang="en-US" sz="4800" b="1" dirty="0" smtClean="0">
              <a:solidFill>
                <a:schemeClr val="accent2">
                  <a:lumMod val="75000"/>
                </a:schemeClr>
              </a:solidFill>
              <a:latin typeface="Arial Rounded MT Bold" pitchFamily="34" charset="0"/>
              <a:ea typeface="Montserrat"/>
              <a:cs typeface="Montserrat"/>
              <a:sym typeface="Montserrat"/>
            </a:endParaRPr>
          </a:p>
          <a:p>
            <a:pPr marL="114300" indent="0">
              <a:buNone/>
            </a:pPr>
            <a:r>
              <a:rPr lang="en-IN" sz="2400" dirty="0" smtClean="0"/>
              <a:t>1.  host_id reveals that some host have a huge number of property ownership  above 300.</a:t>
            </a:r>
          </a:p>
          <a:p>
            <a:pPr marL="114300" indent="0" algn="ctr">
              <a:buNone/>
            </a:pPr>
            <a:endParaRPr lang="en-IN" sz="2400" dirty="0" smtClean="0"/>
          </a:p>
          <a:p>
            <a:pPr marL="114300" indent="0">
              <a:buNone/>
            </a:pPr>
            <a:r>
              <a:rPr lang="en-IN" sz="2400" dirty="0" smtClean="0"/>
              <a:t>2. The Majority of the listings are located in Manhattan and Brooklyn whereas Bronx and Staten Island have a minimum number of shares.</a:t>
            </a:r>
          </a:p>
          <a:p>
            <a:pPr marL="114300" indent="0" algn="ctr">
              <a:buNone/>
            </a:pPr>
            <a:endParaRPr lang="en-IN" sz="2400" dirty="0" smtClean="0"/>
          </a:p>
          <a:p>
            <a:pPr marL="114300" indent="0">
              <a:buNone/>
            </a:pPr>
            <a:r>
              <a:rPr lang="en-IN" sz="2400" dirty="0" smtClean="0"/>
              <a:t>3.  Manhattan is the most expensive neighbourhood_group followed by Brooklyn Staten Island Queens and Bronx.</a:t>
            </a:r>
          </a:p>
          <a:p>
            <a:pPr marL="114300" indent="0">
              <a:buNone/>
            </a:pPr>
            <a:r>
              <a:rPr lang="en-IN" sz="2400" dirty="0" smtClean="0"/>
              <a:t>    </a:t>
            </a:r>
          </a:p>
          <a:p>
            <a:pPr marL="114300" indent="0">
              <a:buNone/>
            </a:pPr>
            <a:r>
              <a:rPr lang="en-IN" sz="2400" dirty="0" smtClean="0"/>
              <a:t>4.</a:t>
            </a:r>
            <a:r>
              <a:rPr lang="en-US" sz="2400" dirty="0" smtClean="0"/>
              <a:t>'Entire home/apt' room type has the highest number of listing of 51.97% and ‘Shared Room’ is the least listed room type at only 2.37% in total.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363915"/>
            <a:ext cx="9001156" cy="3477875"/>
          </a:xfrm>
          <a:prstGeom prst="rect">
            <a:avLst/>
          </a:prstGeom>
        </p:spPr>
        <p:txBody>
          <a:bodyPr wrap="square">
            <a:spAutoFit/>
          </a:bodyPr>
          <a:lstStyle/>
          <a:p>
            <a:pPr marL="114300" indent="0">
              <a:buNone/>
            </a:pPr>
            <a:endParaRPr lang="en-IN" sz="2400" dirty="0" smtClean="0"/>
          </a:p>
          <a:p>
            <a:pPr marL="114300" indent="0">
              <a:buNone/>
            </a:pPr>
            <a:r>
              <a:rPr lang="en-IN" sz="2400" dirty="0" smtClean="0"/>
              <a:t>5. Brooklyn offers nearly the same number of private rooms and entire home whereas Manhattan offers highest number of entire homes followed by private rooms. </a:t>
            </a:r>
            <a:r>
              <a:rPr lang="en-US" sz="2000" dirty="0" smtClean="0"/>
              <a:t/>
            </a:r>
            <a:br>
              <a:rPr lang="en-US" sz="2000" dirty="0" smtClean="0"/>
            </a:br>
            <a:endParaRPr lang="en-US" sz="2800" dirty="0" smtClean="0"/>
          </a:p>
          <a:p>
            <a:pPr marL="114300" indent="0">
              <a:buNone/>
            </a:pPr>
            <a:r>
              <a:rPr lang="en-IN" sz="2400" dirty="0" smtClean="0"/>
              <a:t>6. Listing of shared room is very little and staten islands and bronx offer very few shared rooms.</a:t>
            </a:r>
          </a:p>
          <a:p>
            <a:pPr marL="114300" indent="0">
              <a:buNone/>
            </a:pPr>
            <a:endParaRPr lang="en-IN" sz="2400" dirty="0" smtClean="0"/>
          </a:p>
          <a:p>
            <a:pPr marL="114300" indent="0">
              <a:buNone/>
            </a:pPr>
            <a:r>
              <a:rPr lang="en-IN" sz="2400" dirty="0" smtClean="0"/>
              <a:t>7. Brooklyn and Manhattan has the majority share of listings.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357430"/>
            <a:ext cx="9001156" cy="1200329"/>
          </a:xfrm>
          <a:prstGeom prst="rect">
            <a:avLst/>
          </a:prstGeom>
        </p:spPr>
        <p:txBody>
          <a:bodyPr wrap="square">
            <a:spAutoFit/>
          </a:bodyPr>
          <a:lstStyle/>
          <a:p>
            <a:pPr algn="ctr">
              <a:buSzPts val="5200"/>
            </a:pPr>
            <a:r>
              <a:rPr lang="en-US" sz="7200" b="1" dirty="0" smtClean="0">
                <a:solidFill>
                  <a:schemeClr val="accent2">
                    <a:lumMod val="75000"/>
                  </a:schemeClr>
                </a:solidFill>
                <a:latin typeface="Arial Rounded MT Bold" pitchFamily="34" charset="0"/>
                <a:ea typeface="Montserrat"/>
                <a:cs typeface="Montserrat"/>
                <a:sym typeface="Montserrat"/>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285728"/>
            <a:ext cx="8215370" cy="6486391"/>
          </a:xfrm>
          <a:prstGeom prst="rect">
            <a:avLst/>
          </a:prstGeom>
        </p:spPr>
        <p:txBody>
          <a:bodyPr wrap="square">
            <a:spAutoFit/>
          </a:bodyPr>
          <a:lstStyle/>
          <a:p>
            <a:pPr algn="ctr">
              <a:buSzPts val="5200"/>
            </a:pPr>
            <a:r>
              <a:rPr lang="en-US" sz="2800" b="1" dirty="0" smtClean="0">
                <a:solidFill>
                  <a:schemeClr val="bg2">
                    <a:lumMod val="50000"/>
                  </a:schemeClr>
                </a:solidFill>
                <a:latin typeface="Montserrat"/>
                <a:ea typeface="Montserrat"/>
                <a:cs typeface="Montserrat"/>
                <a:sym typeface="Montserrat"/>
              </a:rPr>
              <a:t> </a:t>
            </a:r>
            <a:r>
              <a:rPr lang="en-US" sz="3600" b="1" dirty="0" smtClean="0">
                <a:solidFill>
                  <a:schemeClr val="accent2">
                    <a:lumMod val="75000"/>
                  </a:schemeClr>
                </a:solidFill>
                <a:latin typeface="Arial Rounded MT Bold" pitchFamily="34" charset="0"/>
                <a:ea typeface="Montserrat"/>
                <a:cs typeface="Montserrat"/>
                <a:sym typeface="Montserrat"/>
              </a:rPr>
              <a:t>Project Summary</a:t>
            </a:r>
          </a:p>
          <a:p>
            <a:pPr algn="ctr">
              <a:buSzPts val="5200"/>
            </a:pPr>
            <a:r>
              <a:rPr lang="en-US" sz="1050" b="1" dirty="0" smtClean="0">
                <a:solidFill>
                  <a:schemeClr val="accent2">
                    <a:lumMod val="75000"/>
                  </a:schemeClr>
                </a:solidFill>
                <a:latin typeface="Arial Rounded MT Bold" pitchFamily="34" charset="0"/>
                <a:ea typeface="Montserrat"/>
                <a:cs typeface="Montserrat"/>
                <a:sym typeface="Montserrat"/>
              </a:rPr>
              <a:t> </a:t>
            </a:r>
            <a:endParaRPr lang="en-US" sz="2400" b="1" dirty="0" smtClean="0">
              <a:solidFill>
                <a:schemeClr val="accent2">
                  <a:lumMod val="75000"/>
                </a:schemeClr>
              </a:solidFill>
              <a:latin typeface="Arial Rounded MT Bold" pitchFamily="34" charset="0"/>
              <a:ea typeface="Montserrat"/>
              <a:cs typeface="Montserrat"/>
              <a:sym typeface="Montserrat"/>
            </a:endParaRPr>
          </a:p>
          <a:p>
            <a:r>
              <a:rPr lang="en-US" sz="2000" dirty="0" smtClean="0"/>
              <a:t>Airbnb  is an American San Francisco-based company operating an online marketplace for short-term home stays and experiences. Guests and hosts have used Airbnb to expand on travelling possibilities and present a more unique, personalized way of experiencing the world. Today, Airbnb became one of a kind service that is used and recognized by the whole world. Data analysis on millions of listings provided through Airbnb is a crucial factor for the company.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p>
          <a:p>
            <a:endParaRPr lang="en-US" sz="2000" dirty="0" smtClean="0"/>
          </a:p>
          <a:p>
            <a:r>
              <a:rPr lang="en-US" sz="2000" dirty="0" smtClean="0"/>
              <a:t>In this project I do analysis on 2019 website data regarding listing on website, user reviews, compare prices, analysis host data. I analysis data and provide different visualization charts, different business insights using python language. I use </a:t>
            </a:r>
            <a:r>
              <a:rPr lang="en-US" sz="2000" dirty="0" smtClean="0"/>
              <a:t>Numpy</a:t>
            </a:r>
            <a:r>
              <a:rPr lang="en-US" sz="2000" dirty="0" smtClean="0"/>
              <a:t> library for creating data array that helps to analysis such big data. We also use panda library which offers data structures and operations for manipulating numerical tables and time series.</a:t>
            </a:r>
          </a:p>
          <a:p>
            <a:pPr lvl="0" algn="ctr">
              <a:buSzPts val="5200"/>
            </a:pPr>
            <a:endParaRPr lang="en-US" sz="900" b="1" dirty="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642918"/>
            <a:ext cx="9001156" cy="6186309"/>
          </a:xfrm>
          <a:prstGeom prst="rect">
            <a:avLst/>
          </a:prstGeom>
        </p:spPr>
        <p:txBody>
          <a:bodyPr wrap="square">
            <a:spAutoFit/>
          </a:bodyPr>
          <a:lstStyle/>
          <a:p>
            <a:pPr lvl="0">
              <a:buSzPts val="5200"/>
            </a:pPr>
            <a:r>
              <a:rPr lang="en-US" sz="3600" b="1" dirty="0" smtClean="0">
                <a:solidFill>
                  <a:schemeClr val="bg2">
                    <a:lumMod val="50000"/>
                  </a:schemeClr>
                </a:solidFill>
                <a:latin typeface="Montserrat"/>
                <a:ea typeface="Montserrat"/>
                <a:cs typeface="Montserrat"/>
                <a:sym typeface="Montserrat"/>
              </a:rPr>
              <a:t> </a:t>
            </a:r>
            <a:r>
              <a:rPr lang="en-US" sz="4000" b="1" dirty="0" smtClean="0">
                <a:solidFill>
                  <a:schemeClr val="accent2">
                    <a:lumMod val="75000"/>
                  </a:schemeClr>
                </a:solidFill>
                <a:latin typeface="Arial Rounded MT Bold" pitchFamily="34" charset="0"/>
                <a:ea typeface="Montserrat"/>
                <a:cs typeface="Montserrat"/>
                <a:sym typeface="Montserrat"/>
              </a:rPr>
              <a:t>Points to Discuss</a:t>
            </a:r>
          </a:p>
          <a:p>
            <a:pPr lvl="0" algn="ctr">
              <a:buSzPts val="5200"/>
            </a:pPr>
            <a:r>
              <a:rPr lang="en-US" sz="2000" b="1" dirty="0" smtClean="0">
                <a:solidFill>
                  <a:schemeClr val="accent2">
                    <a:lumMod val="75000"/>
                  </a:schemeClr>
                </a:solidFill>
                <a:latin typeface="Arial Rounded MT Bold" pitchFamily="34" charset="0"/>
                <a:ea typeface="Montserrat"/>
                <a:cs typeface="Montserrat"/>
                <a:sym typeface="Montserrat"/>
              </a:rPr>
              <a:t> </a:t>
            </a:r>
            <a:endParaRPr lang="en-US" sz="4800" b="1" dirty="0" smtClean="0">
              <a:solidFill>
                <a:schemeClr val="accent2">
                  <a:lumMod val="75000"/>
                </a:schemeClr>
              </a:solidFill>
              <a:latin typeface="Arial Rounded MT Bold" pitchFamily="34" charset="0"/>
              <a:ea typeface="Montserrat"/>
              <a:cs typeface="Montserrat"/>
              <a:sym typeface="Montserrat"/>
            </a:endParaRPr>
          </a:p>
          <a:p>
            <a:pPr marL="514350" lvl="0" indent="-514350">
              <a:buSzPts val="5200"/>
              <a:buFont typeface="Arial" pitchFamily="34" charset="0"/>
              <a:buChar char="•"/>
            </a:pPr>
            <a:r>
              <a:rPr lang="en-US" sz="2800" b="1" dirty="0" smtClean="0">
                <a:latin typeface="Arial" pitchFamily="34" charset="0"/>
                <a:ea typeface="Montserrat"/>
                <a:cs typeface="Arial" pitchFamily="34" charset="0"/>
                <a:sym typeface="Montserrat"/>
              </a:rPr>
              <a:t> Data summery</a:t>
            </a:r>
          </a:p>
          <a:p>
            <a:pPr marL="514350" lvl="0" indent="-514350">
              <a:buSzPts val="5200"/>
              <a:buFont typeface="Arial" pitchFamily="34" charset="0"/>
              <a:buChar char="•"/>
            </a:pPr>
            <a:r>
              <a:rPr lang="en-US" sz="2800" b="1" dirty="0" smtClean="0">
                <a:latin typeface="Arial" pitchFamily="34" charset="0"/>
                <a:ea typeface="Montserrat"/>
                <a:cs typeface="Arial" pitchFamily="34" charset="0"/>
                <a:sym typeface="Montserrat"/>
              </a:rPr>
              <a:t> Problem Statement</a:t>
            </a:r>
          </a:p>
          <a:p>
            <a:pPr marL="514350" lvl="0" indent="-514350">
              <a:buSzPts val="5200"/>
              <a:buFont typeface="Arial" pitchFamily="34" charset="0"/>
              <a:buChar char="•"/>
            </a:pPr>
            <a:r>
              <a:rPr lang="en-US" sz="2800" b="1" dirty="0" smtClean="0">
                <a:latin typeface="Arial" pitchFamily="34" charset="0"/>
                <a:ea typeface="Montserrat"/>
                <a:cs typeface="Arial" pitchFamily="34" charset="0"/>
                <a:sym typeface="Montserrat"/>
              </a:rPr>
              <a:t> Making data analysis ready</a:t>
            </a:r>
          </a:p>
          <a:p>
            <a:pPr marL="514350" lvl="0" indent="-514350">
              <a:buSzPts val="5200"/>
              <a:buFont typeface="Arial" pitchFamily="34" charset="0"/>
              <a:buChar char="•"/>
            </a:pPr>
            <a:r>
              <a:rPr lang="en-US" sz="2800" b="1" dirty="0" smtClean="0">
                <a:latin typeface="Arial" pitchFamily="34" charset="0"/>
                <a:ea typeface="Montserrat"/>
                <a:cs typeface="Arial" pitchFamily="34" charset="0"/>
                <a:sym typeface="Montserrat"/>
              </a:rPr>
              <a:t> Top 10 hosts according to their listing count</a:t>
            </a:r>
          </a:p>
          <a:p>
            <a:pPr marL="514350" indent="-514350">
              <a:buSzPts val="5200"/>
              <a:buFont typeface="Arial" pitchFamily="34" charset="0"/>
              <a:buChar char="•"/>
            </a:pPr>
            <a:r>
              <a:rPr lang="en-US" sz="2800" b="1" dirty="0" smtClean="0">
                <a:latin typeface="Arial" pitchFamily="34" charset="0"/>
                <a:ea typeface="Montserrat"/>
                <a:cs typeface="Arial" pitchFamily="34" charset="0"/>
                <a:sym typeface="Montserrat"/>
              </a:rPr>
              <a:t> Finding ratio of each Room Type</a:t>
            </a:r>
          </a:p>
          <a:p>
            <a:pPr marL="514350" indent="-514350">
              <a:buSzPts val="5200"/>
              <a:buFont typeface="Arial" pitchFamily="34" charset="0"/>
              <a:buChar char="•"/>
            </a:pPr>
            <a:r>
              <a:rPr lang="en-US" sz="2800" b="1" dirty="0" smtClean="0">
                <a:latin typeface="Arial" pitchFamily="34" charset="0"/>
                <a:ea typeface="Montserrat"/>
                <a:cs typeface="Arial" pitchFamily="34" charset="0"/>
                <a:sym typeface="Montserrat"/>
              </a:rPr>
              <a:t> Active host count per location</a:t>
            </a:r>
            <a:endParaRPr lang="en-US" sz="2800" b="1" dirty="0" smtClean="0">
              <a:solidFill>
                <a:srgbClr val="2A65AC"/>
              </a:solidFill>
              <a:latin typeface="Arial Rounded MT Bold" pitchFamily="34" charset="0"/>
              <a:ea typeface="Montserrat"/>
              <a:cs typeface="Arial" pitchFamily="34" charset="0"/>
              <a:sym typeface="Montserrat"/>
            </a:endParaRPr>
          </a:p>
          <a:p>
            <a:pPr marL="514350" indent="-514350">
              <a:buSzPts val="5200"/>
              <a:buFont typeface="Arial" pitchFamily="34" charset="0"/>
              <a:buChar char="•"/>
            </a:pPr>
            <a:r>
              <a:rPr lang="en-US" sz="2800" b="1" dirty="0" smtClean="0">
                <a:latin typeface="Arial" pitchFamily="34" charset="0"/>
                <a:ea typeface="Montserrat"/>
                <a:cs typeface="Arial" pitchFamily="34" charset="0"/>
                <a:sym typeface="Montserrat"/>
              </a:rPr>
              <a:t>Average price of listing according to the location and Room Type</a:t>
            </a:r>
          </a:p>
          <a:p>
            <a:pPr marL="514350" indent="-514350">
              <a:buSzPts val="5200"/>
              <a:buFont typeface="Arial" pitchFamily="34" charset="0"/>
              <a:buChar char="•"/>
            </a:pPr>
            <a:r>
              <a:rPr lang="en-US" sz="2800" b="1" dirty="0" smtClean="0">
                <a:latin typeface="Arial" pitchFamily="34" charset="0"/>
                <a:ea typeface="Montserrat"/>
                <a:cs typeface="Arial" pitchFamily="34" charset="0"/>
                <a:sym typeface="Montserrat"/>
              </a:rPr>
              <a:t>Highest and lowest rent according to location</a:t>
            </a:r>
          </a:p>
          <a:p>
            <a:pPr marL="514350" indent="-514350">
              <a:buSzPts val="5200"/>
              <a:buFont typeface="Arial" pitchFamily="34" charset="0"/>
              <a:buChar char="•"/>
            </a:pPr>
            <a:r>
              <a:rPr lang="en-US" sz="2800" b="1" dirty="0" smtClean="0">
                <a:latin typeface="Arial" pitchFamily="34" charset="0"/>
                <a:ea typeface="Montserrat"/>
                <a:cs typeface="Arial" pitchFamily="34" charset="0"/>
                <a:sym typeface="Montserrat"/>
              </a:rPr>
              <a:t>Conclusion</a:t>
            </a:r>
          </a:p>
          <a:p>
            <a:pPr marL="514350" indent="-514350">
              <a:buSzPts val="5200"/>
              <a:buFont typeface="Arial" pitchFamily="34" charset="0"/>
              <a:buChar char="•"/>
            </a:pPr>
            <a:endParaRPr lang="en-US" sz="2800" b="1" dirty="0" smtClean="0">
              <a:latin typeface="Arial" pitchFamily="34" charset="0"/>
              <a:ea typeface="Montserrat"/>
              <a:cs typeface="Arial" pitchFamily="34" charset="0"/>
              <a:sym typeface="Montserrat"/>
            </a:endParaRPr>
          </a:p>
          <a:p>
            <a:pPr marL="514350" indent="-514350">
              <a:buSzPts val="5200"/>
              <a:buFont typeface="Arial" pitchFamily="34" charset="0"/>
              <a:buChar char="•"/>
            </a:pPr>
            <a:endParaRPr lang="en-US" sz="2800" b="1" dirty="0" smtClean="0">
              <a:latin typeface="Arial" pitchFamily="34" charset="0"/>
              <a:ea typeface="Montserrat"/>
              <a:cs typeface="Arial" pitchFamily="34" charset="0"/>
              <a:sym typeface="Montserra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363915"/>
            <a:ext cx="9001156" cy="6370975"/>
          </a:xfrm>
          <a:prstGeom prst="rect">
            <a:avLst/>
          </a:prstGeom>
        </p:spPr>
        <p:txBody>
          <a:bodyPr wrap="square">
            <a:spAutoFit/>
          </a:bodyPr>
          <a:lstStyle/>
          <a:p>
            <a:pPr lvl="0">
              <a:buSzPts val="5200"/>
            </a:pPr>
            <a:r>
              <a:rPr lang="en-US" sz="4000" b="1" dirty="0" smtClean="0">
                <a:solidFill>
                  <a:schemeClr val="accent2">
                    <a:lumMod val="75000"/>
                  </a:schemeClr>
                </a:solidFill>
                <a:latin typeface="Arial Rounded MT Bold" pitchFamily="34" charset="0"/>
                <a:ea typeface="Montserrat"/>
                <a:cs typeface="Montserrat"/>
                <a:sym typeface="Montserrat"/>
              </a:rPr>
              <a:t>Data Summery</a:t>
            </a:r>
          </a:p>
          <a:p>
            <a:pPr lvl="0" algn="ctr">
              <a:buSzPts val="5200"/>
            </a:pPr>
            <a:r>
              <a:rPr lang="en-US" sz="2000" b="1" dirty="0" smtClean="0">
                <a:solidFill>
                  <a:schemeClr val="accent2">
                    <a:lumMod val="75000"/>
                  </a:schemeClr>
                </a:solidFill>
                <a:latin typeface="Arial Rounded MT Bold" pitchFamily="34" charset="0"/>
                <a:ea typeface="Montserrat"/>
                <a:cs typeface="Montserrat"/>
                <a:sym typeface="Montserrat"/>
              </a:rPr>
              <a:t> </a:t>
            </a:r>
            <a:endParaRPr lang="en-US" sz="4800" b="1" dirty="0" smtClean="0">
              <a:solidFill>
                <a:schemeClr val="accent2">
                  <a:lumMod val="75000"/>
                </a:schemeClr>
              </a:solidFill>
              <a:latin typeface="Arial Rounded MT Bold" pitchFamily="34" charset="0"/>
              <a:ea typeface="Montserrat"/>
              <a:cs typeface="Montserrat"/>
              <a:sym typeface="Montserrat"/>
            </a:endParaRPr>
          </a:p>
          <a:p>
            <a:r>
              <a:rPr lang="en-US" sz="2000" dirty="0" smtClean="0"/>
              <a:t>We have total 16 variables/columns and 48896 rows or listings in our data.</a:t>
            </a:r>
          </a:p>
          <a:p>
            <a:r>
              <a:rPr lang="en-US" sz="2000" dirty="0" smtClean="0"/>
              <a:t/>
            </a:r>
            <a:br>
              <a:rPr lang="en-US" sz="2000" dirty="0" smtClean="0"/>
            </a:br>
            <a:r>
              <a:rPr lang="en-US" sz="2000" b="1" dirty="0" smtClean="0"/>
              <a:t>Unique id:</a:t>
            </a:r>
            <a:r>
              <a:rPr lang="en-US" sz="2000" dirty="0" smtClean="0"/>
              <a:t> This contains unique numerical id of listing.</a:t>
            </a:r>
          </a:p>
          <a:p>
            <a:r>
              <a:rPr lang="en-US" sz="2000" dirty="0" smtClean="0"/>
              <a:t/>
            </a:r>
            <a:br>
              <a:rPr lang="en-US" sz="2000" dirty="0" smtClean="0"/>
            </a:br>
            <a:r>
              <a:rPr lang="en-US" sz="2000" b="1" dirty="0" smtClean="0"/>
              <a:t>Name of listing:</a:t>
            </a:r>
            <a:r>
              <a:rPr lang="en-US" sz="2000" dirty="0" smtClean="0"/>
              <a:t> This contains name of Home/Apartment.</a:t>
            </a:r>
          </a:p>
          <a:p>
            <a:r>
              <a:rPr lang="en-US" sz="2000" dirty="0" smtClean="0"/>
              <a:t/>
            </a:r>
            <a:br>
              <a:rPr lang="en-US" sz="2000" dirty="0" smtClean="0"/>
            </a:br>
            <a:r>
              <a:rPr lang="en-US" sz="2000" b="1" dirty="0" smtClean="0"/>
              <a:t>Unique host id:</a:t>
            </a:r>
            <a:r>
              <a:rPr lang="en-US" sz="2000" dirty="0" smtClean="0"/>
              <a:t> This contains unique numerical id of host who is listing their home.</a:t>
            </a:r>
          </a:p>
          <a:p>
            <a:r>
              <a:rPr lang="en-US" sz="2000" dirty="0" smtClean="0"/>
              <a:t/>
            </a:r>
            <a:br>
              <a:rPr lang="en-US" sz="2000" dirty="0" smtClean="0"/>
            </a:br>
            <a:r>
              <a:rPr lang="en-US" sz="2000" b="1" dirty="0" smtClean="0"/>
              <a:t>Name of host:</a:t>
            </a:r>
            <a:r>
              <a:rPr lang="en-US" sz="2000" dirty="0" smtClean="0"/>
              <a:t> This contains name of host.</a:t>
            </a:r>
          </a:p>
          <a:p>
            <a:r>
              <a:rPr lang="en-US" sz="2000" dirty="0" smtClean="0"/>
              <a:t/>
            </a:r>
            <a:br>
              <a:rPr lang="en-US" sz="2000" dirty="0" smtClean="0"/>
            </a:br>
            <a:r>
              <a:rPr lang="en-US" sz="2000" b="1" dirty="0" smtClean="0"/>
              <a:t>Neighborhood  location:</a:t>
            </a:r>
            <a:r>
              <a:rPr lang="en-US" sz="2000" dirty="0" smtClean="0"/>
              <a:t> This contains location of Room in new york city.</a:t>
            </a:r>
          </a:p>
          <a:p>
            <a:r>
              <a:rPr lang="en-US" sz="2000" dirty="0" smtClean="0"/>
              <a:t/>
            </a:r>
            <a:br>
              <a:rPr lang="en-US" sz="2000" dirty="0" smtClean="0"/>
            </a:br>
            <a:r>
              <a:rPr lang="en-US" sz="2000" b="1" dirty="0" smtClean="0"/>
              <a:t> Neighborhood area:</a:t>
            </a:r>
            <a:r>
              <a:rPr lang="en-US" sz="2000" dirty="0" smtClean="0"/>
              <a:t> This contains near by famous location of Room.</a:t>
            </a:r>
          </a:p>
          <a:p>
            <a:r>
              <a:rPr lang="en-US" sz="2000" dirty="0" smtClean="0"/>
              <a:t/>
            </a:r>
            <a:br>
              <a:rPr lang="en-US" sz="2000" dirty="0" smtClean="0"/>
            </a:br>
            <a:r>
              <a:rPr lang="en-US" sz="2000" b="1" dirty="0" smtClean="0"/>
              <a:t>Latitude:</a:t>
            </a:r>
            <a:r>
              <a:rPr lang="en-US" sz="2000" dirty="0" smtClean="0"/>
              <a:t> This contains geographical locations of Room on map.</a:t>
            </a:r>
          </a:p>
          <a:p>
            <a:r>
              <a:rPr lang="en-US" sz="2000" dirty="0" smtClean="0"/>
              <a:t/>
            </a:r>
            <a:br>
              <a:rPr lang="en-US" sz="2000" dirty="0" smtClean="0"/>
            </a:br>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642918"/>
            <a:ext cx="9001156" cy="6370975"/>
          </a:xfrm>
          <a:prstGeom prst="rect">
            <a:avLst/>
          </a:prstGeom>
        </p:spPr>
        <p:txBody>
          <a:bodyPr wrap="square">
            <a:spAutoFit/>
          </a:bodyPr>
          <a:lstStyle/>
          <a:p>
            <a:r>
              <a:rPr lang="en-US" sz="2000" b="1" dirty="0" smtClean="0"/>
              <a:t>Longitude:</a:t>
            </a:r>
            <a:r>
              <a:rPr lang="en-US" sz="2000" dirty="0" smtClean="0"/>
              <a:t> This contains geographical locations of Room on map.</a:t>
            </a:r>
          </a:p>
          <a:p>
            <a:r>
              <a:rPr lang="en-US" sz="2000" dirty="0" smtClean="0"/>
              <a:t/>
            </a:r>
            <a:br>
              <a:rPr lang="en-US" sz="2000" dirty="0" smtClean="0"/>
            </a:br>
            <a:r>
              <a:rPr lang="en-US" sz="2000" b="1" dirty="0" smtClean="0"/>
              <a:t>Type of room:</a:t>
            </a:r>
            <a:r>
              <a:rPr lang="en-US" sz="2000" dirty="0" smtClean="0"/>
              <a:t> This contains type of room for example Entire home, Private room or shared room.</a:t>
            </a:r>
          </a:p>
          <a:p>
            <a:r>
              <a:rPr lang="en-US" sz="2000" dirty="0" smtClean="0"/>
              <a:t/>
            </a:r>
            <a:br>
              <a:rPr lang="en-US" sz="2000" dirty="0" smtClean="0"/>
            </a:br>
            <a:r>
              <a:rPr lang="en-US" sz="2000" b="1" dirty="0" smtClean="0"/>
              <a:t>Price of listing:</a:t>
            </a:r>
            <a:r>
              <a:rPr lang="en-US" sz="2000" dirty="0" smtClean="0"/>
              <a:t> This contains price of room in dollars.</a:t>
            </a:r>
          </a:p>
          <a:p>
            <a:r>
              <a:rPr lang="en-US" sz="2000" dirty="0" smtClean="0"/>
              <a:t/>
            </a:r>
            <a:br>
              <a:rPr lang="en-US" sz="2000" dirty="0" smtClean="0"/>
            </a:br>
            <a:r>
              <a:rPr lang="en-US" sz="2000" b="1" dirty="0" smtClean="0"/>
              <a:t>Minimum nights:</a:t>
            </a:r>
            <a:r>
              <a:rPr lang="en-US" sz="2000" dirty="0" smtClean="0"/>
              <a:t> This contains minimum days for which booking is accepted.</a:t>
            </a:r>
          </a:p>
          <a:p>
            <a:r>
              <a:rPr lang="en-US" sz="2000" dirty="0" smtClean="0"/>
              <a:t/>
            </a:r>
            <a:br>
              <a:rPr lang="en-US" sz="2000" dirty="0" smtClean="0"/>
            </a:br>
            <a:r>
              <a:rPr lang="en-US" sz="2000" b="1" dirty="0" smtClean="0"/>
              <a:t>Number of reviews:</a:t>
            </a:r>
            <a:r>
              <a:rPr lang="en-US" sz="2000" dirty="0" smtClean="0"/>
              <a:t> This contains count of reviews per Home/ Apartment.</a:t>
            </a:r>
          </a:p>
          <a:p>
            <a:r>
              <a:rPr lang="en-US" sz="2000" dirty="0" smtClean="0"/>
              <a:t/>
            </a:r>
            <a:br>
              <a:rPr lang="en-US" sz="2000" dirty="0" smtClean="0"/>
            </a:br>
            <a:r>
              <a:rPr lang="en-US" sz="2000" b="1" dirty="0" smtClean="0"/>
              <a:t>Date of last review:</a:t>
            </a:r>
            <a:r>
              <a:rPr lang="en-US" sz="2000" dirty="0" smtClean="0"/>
              <a:t> This contains date of last review of Home/ Apartment.</a:t>
            </a:r>
          </a:p>
          <a:p>
            <a:r>
              <a:rPr lang="en-US" sz="2000" dirty="0" smtClean="0"/>
              <a:t/>
            </a:r>
            <a:br>
              <a:rPr lang="en-US" sz="2000" dirty="0" smtClean="0"/>
            </a:br>
            <a:r>
              <a:rPr lang="en-US" sz="2000" b="1" dirty="0" smtClean="0"/>
              <a:t>Number of reviews:</a:t>
            </a:r>
            <a:r>
              <a:rPr lang="en-US" sz="2000" dirty="0" smtClean="0"/>
              <a:t> This contains count of customers reviews/checks per month.</a:t>
            </a:r>
          </a:p>
          <a:p>
            <a:r>
              <a:rPr lang="en-US" sz="2000" dirty="0" smtClean="0"/>
              <a:t/>
            </a:r>
            <a:br>
              <a:rPr lang="en-US" sz="2000" dirty="0" smtClean="0"/>
            </a:br>
            <a:r>
              <a:rPr lang="en-US" sz="2000" b="1" dirty="0" smtClean="0"/>
              <a:t>Host listing count:</a:t>
            </a:r>
            <a:r>
              <a:rPr lang="en-US" sz="2000" dirty="0" smtClean="0"/>
              <a:t> This contains maximum listing count by a host.</a:t>
            </a:r>
          </a:p>
          <a:p>
            <a:r>
              <a:rPr lang="en-US" sz="2000" dirty="0" smtClean="0"/>
              <a:t/>
            </a:r>
            <a:br>
              <a:rPr lang="en-US" sz="2000" dirty="0" smtClean="0"/>
            </a:br>
            <a:r>
              <a:rPr lang="en-US" sz="2000" b="1" dirty="0" smtClean="0"/>
              <a:t>Availability of rooms in 365 days:</a:t>
            </a:r>
            <a:r>
              <a:rPr lang="en-US" sz="2000" dirty="0" smtClean="0"/>
              <a:t> This contains maximum availability of room in days among one year.</a:t>
            </a:r>
            <a:endParaRPr lang="en-US" sz="2800" dirty="0" smtClean="0"/>
          </a:p>
          <a:p>
            <a:endParaRPr 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642918"/>
            <a:ext cx="9001156" cy="523220"/>
          </a:xfrm>
          <a:prstGeom prst="rect">
            <a:avLst/>
          </a:prstGeom>
        </p:spPr>
        <p:txBody>
          <a:bodyPr wrap="square">
            <a:spAutoFit/>
          </a:bodyPr>
          <a:lstStyle/>
          <a:p>
            <a:endParaRPr lang="en-US" sz="2800" dirty="0" smtClean="0"/>
          </a:p>
        </p:txBody>
      </p:sp>
      <p:sp>
        <p:nvSpPr>
          <p:cNvPr id="3" name="TextBox 2"/>
          <p:cNvSpPr txBox="1"/>
          <p:nvPr/>
        </p:nvSpPr>
        <p:spPr>
          <a:xfrm>
            <a:off x="428596" y="357166"/>
            <a:ext cx="8001056" cy="6771084"/>
          </a:xfrm>
          <a:prstGeom prst="rect">
            <a:avLst/>
          </a:prstGeom>
          <a:noFill/>
        </p:spPr>
        <p:txBody>
          <a:bodyPr wrap="square" rtlCol="0">
            <a:spAutoFit/>
          </a:bodyPr>
          <a:lstStyle/>
          <a:p>
            <a:pPr lvl="0"/>
            <a:r>
              <a:rPr lang="en-US" b="1" dirty="0" smtClean="0">
                <a:latin typeface="Arial" pitchFamily="34" charset="0"/>
                <a:ea typeface="Montserrat"/>
                <a:cs typeface="Arial" pitchFamily="34" charset="0"/>
                <a:sym typeface="Montserrat"/>
              </a:rPr>
              <a:t> </a:t>
            </a:r>
            <a:r>
              <a:rPr lang="en-US" sz="4000" b="1" dirty="0" smtClean="0">
                <a:solidFill>
                  <a:schemeClr val="accent2">
                    <a:lumMod val="75000"/>
                  </a:schemeClr>
                </a:solidFill>
                <a:latin typeface="Arial Rounded MT Bold" pitchFamily="34" charset="0"/>
                <a:ea typeface="Montserrat"/>
                <a:cs typeface="Montserrat"/>
                <a:sym typeface="Montserrat"/>
              </a:rPr>
              <a:t>Problem</a:t>
            </a:r>
            <a:r>
              <a:rPr lang="en-US" b="1" dirty="0" smtClean="0">
                <a:latin typeface="Arial" pitchFamily="34" charset="0"/>
                <a:ea typeface="Montserrat"/>
                <a:cs typeface="Arial" pitchFamily="34" charset="0"/>
                <a:sym typeface="Montserrat"/>
              </a:rPr>
              <a:t> </a:t>
            </a:r>
            <a:r>
              <a:rPr lang="en-US" sz="4000" b="1" dirty="0" smtClean="0">
                <a:solidFill>
                  <a:schemeClr val="accent2">
                    <a:lumMod val="75000"/>
                  </a:schemeClr>
                </a:solidFill>
                <a:latin typeface="Arial Rounded MT Bold" pitchFamily="34" charset="0"/>
                <a:ea typeface="Montserrat"/>
                <a:cs typeface="Montserrat"/>
                <a:sym typeface="Montserrat"/>
              </a:rPr>
              <a:t>Statement</a:t>
            </a:r>
          </a:p>
          <a:p>
            <a:pPr lvl="0"/>
            <a:endParaRPr lang="en-US" sz="2400" dirty="0" smtClean="0"/>
          </a:p>
          <a:p>
            <a:pPr>
              <a:buFont typeface="Arial" pitchFamily="34" charset="0"/>
              <a:buChar char="•"/>
            </a:pPr>
            <a:r>
              <a:rPr lang="en-US" sz="2200" dirty="0" smtClean="0"/>
              <a:t> Data analysis on thousands of listings provided through Airbnb is a crucial factor for the company where data can have null or missing values.</a:t>
            </a:r>
          </a:p>
          <a:p>
            <a:pPr>
              <a:buFont typeface="Arial" pitchFamily="34" charset="0"/>
              <a:buChar char="•"/>
            </a:pPr>
            <a:endParaRPr lang="en-US" sz="2200" dirty="0" smtClean="0"/>
          </a:p>
          <a:p>
            <a:pPr>
              <a:buFont typeface="Arial" pitchFamily="34" charset="0"/>
              <a:buChar char="•"/>
            </a:pPr>
            <a:r>
              <a:rPr lang="en-US" sz="2200" dirty="0" smtClean="0"/>
              <a:t> In data price of some listing is zero which is not possible by removing or revising rates of those listing  data became analysis ready.</a:t>
            </a:r>
          </a:p>
          <a:p>
            <a:pPr>
              <a:buFont typeface="Arial" pitchFamily="34" charset="0"/>
              <a:buChar char="•"/>
            </a:pPr>
            <a:endParaRPr lang="en-US" sz="2200" dirty="0" smtClean="0"/>
          </a:p>
          <a:p>
            <a:pPr>
              <a:buFont typeface="Arial" pitchFamily="34" charset="0"/>
              <a:buChar char="•"/>
            </a:pPr>
            <a:r>
              <a:rPr lang="en-US" sz="2200" dirty="0" smtClean="0"/>
              <a:t> Our main objective is to find out the key metrics that influence the listing of properties on the platform. For this, we will explore and visualize the dataset of Airbnb in New York city using basic exploratory data analysis (EDA) techniques.</a:t>
            </a:r>
          </a:p>
          <a:p>
            <a:pPr>
              <a:buFont typeface="Arial" pitchFamily="34" charset="0"/>
              <a:buChar char="•"/>
            </a:pPr>
            <a:endParaRPr lang="en-US" sz="2200" dirty="0" smtClean="0"/>
          </a:p>
          <a:p>
            <a:pPr>
              <a:buFont typeface="Arial" pitchFamily="34" charset="0"/>
              <a:buChar char="•"/>
            </a:pPr>
            <a:r>
              <a:rPr lang="en-US" sz="2200" dirty="0" smtClean="0"/>
              <a:t> We will be finding out the distribution of every Airbnb listing based on their location, including their price range, room type, availability, and other related factors.</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8001056" cy="707886"/>
          </a:xfrm>
          <a:prstGeom prst="rect">
            <a:avLst/>
          </a:prstGeom>
          <a:noFill/>
        </p:spPr>
        <p:txBody>
          <a:bodyPr wrap="square" rtlCol="0">
            <a:spAutoFit/>
          </a:bodyPr>
          <a:lstStyle/>
          <a:p>
            <a:pPr lvl="0"/>
            <a:r>
              <a:rPr lang="en-US" b="1" dirty="0" smtClean="0">
                <a:latin typeface="Arial" pitchFamily="34" charset="0"/>
                <a:ea typeface="Montserrat"/>
                <a:cs typeface="Arial" pitchFamily="34" charset="0"/>
                <a:sym typeface="Montserrat"/>
              </a:rPr>
              <a:t> </a:t>
            </a:r>
            <a:r>
              <a:rPr lang="en-US" sz="4000" b="1" dirty="0" smtClean="0">
                <a:solidFill>
                  <a:schemeClr val="accent2">
                    <a:lumMod val="75000"/>
                  </a:schemeClr>
                </a:solidFill>
                <a:latin typeface="Arial Rounded MT Bold" pitchFamily="34" charset="0"/>
                <a:ea typeface="Montserrat"/>
                <a:cs typeface="Montserrat"/>
                <a:sym typeface="Montserrat"/>
              </a:rPr>
              <a:t>Missing</a:t>
            </a:r>
            <a:r>
              <a:rPr lang="en-US" sz="4000" dirty="0" smtClean="0"/>
              <a:t> </a:t>
            </a:r>
            <a:r>
              <a:rPr lang="en-US" sz="4000" b="1" dirty="0" smtClean="0">
                <a:solidFill>
                  <a:schemeClr val="accent2">
                    <a:lumMod val="75000"/>
                  </a:schemeClr>
                </a:solidFill>
                <a:latin typeface="Arial Rounded MT Bold" pitchFamily="34" charset="0"/>
                <a:ea typeface="Montserrat"/>
                <a:cs typeface="Montserrat"/>
                <a:sym typeface="Montserrat"/>
              </a:rPr>
              <a:t>Value Count Chart</a:t>
            </a:r>
          </a:p>
        </p:txBody>
      </p:sp>
      <p:pic>
        <p:nvPicPr>
          <p:cNvPr id="1027" name="Picture 3" descr="C:\Users\OM\Desktop\chart 1.png"/>
          <p:cNvPicPr>
            <a:picLocks noChangeAspect="1" noChangeArrowheads="1"/>
          </p:cNvPicPr>
          <p:nvPr/>
        </p:nvPicPr>
        <p:blipFill>
          <a:blip r:embed="rId3"/>
          <a:srcRect/>
          <a:stretch>
            <a:fillRect/>
          </a:stretch>
        </p:blipFill>
        <p:spPr bwMode="auto">
          <a:xfrm>
            <a:off x="214282" y="1571612"/>
            <a:ext cx="6643734" cy="5143536"/>
          </a:xfrm>
          <a:prstGeom prst="rect">
            <a:avLst/>
          </a:prstGeom>
          <a:noFill/>
        </p:spPr>
      </p:pic>
      <p:pic>
        <p:nvPicPr>
          <p:cNvPr id="1029" name="Picture 5" descr="C:\Users\OM\Desktop\chart 1data.png"/>
          <p:cNvPicPr>
            <a:picLocks noChangeAspect="1" noChangeArrowheads="1"/>
          </p:cNvPicPr>
          <p:nvPr/>
        </p:nvPicPr>
        <p:blipFill>
          <a:blip r:embed="rId4"/>
          <a:srcRect/>
          <a:stretch>
            <a:fillRect/>
          </a:stretch>
        </p:blipFill>
        <p:spPr bwMode="auto">
          <a:xfrm>
            <a:off x="6643702" y="1714488"/>
            <a:ext cx="2468151" cy="507209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8001056" cy="707886"/>
          </a:xfrm>
          <a:prstGeom prst="rect">
            <a:avLst/>
          </a:prstGeom>
          <a:noFill/>
        </p:spPr>
        <p:txBody>
          <a:bodyPr wrap="square" rtlCol="0">
            <a:spAutoFit/>
          </a:bodyPr>
          <a:lstStyle/>
          <a:p>
            <a:r>
              <a:rPr lang="en-US" sz="4000" b="1" dirty="0" smtClean="0">
                <a:solidFill>
                  <a:schemeClr val="accent2">
                    <a:lumMod val="75000"/>
                  </a:schemeClr>
                </a:solidFill>
                <a:latin typeface="Arial Rounded MT Bold" pitchFamily="34" charset="0"/>
                <a:ea typeface="Montserrat"/>
                <a:cs typeface="Montserrat"/>
                <a:sym typeface="Montserrat"/>
              </a:rPr>
              <a:t>Top 10 Host Listing count chart</a:t>
            </a:r>
          </a:p>
        </p:txBody>
      </p:sp>
      <p:pic>
        <p:nvPicPr>
          <p:cNvPr id="1026" name="Picture 2"/>
          <p:cNvPicPr>
            <a:picLocks noChangeAspect="1" noChangeArrowheads="1"/>
          </p:cNvPicPr>
          <p:nvPr/>
        </p:nvPicPr>
        <p:blipFill>
          <a:blip r:embed="rId3"/>
          <a:srcRect/>
          <a:stretch>
            <a:fillRect/>
          </a:stretch>
        </p:blipFill>
        <p:spPr bwMode="auto">
          <a:xfrm>
            <a:off x="1" y="1142984"/>
            <a:ext cx="6715139" cy="521497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338919" y="1785926"/>
            <a:ext cx="2733675" cy="2714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8001056" cy="707886"/>
          </a:xfrm>
          <a:prstGeom prst="rect">
            <a:avLst/>
          </a:prstGeom>
          <a:noFill/>
        </p:spPr>
        <p:txBody>
          <a:bodyPr wrap="square" rtlCol="0">
            <a:spAutoFit/>
          </a:bodyPr>
          <a:lstStyle/>
          <a:p>
            <a:r>
              <a:rPr lang="en-US" sz="4000" b="1" dirty="0" smtClean="0">
                <a:solidFill>
                  <a:schemeClr val="accent2">
                    <a:lumMod val="75000"/>
                  </a:schemeClr>
                </a:solidFill>
                <a:latin typeface="Arial Rounded MT Bold" pitchFamily="34" charset="0"/>
                <a:ea typeface="Montserrat"/>
                <a:cs typeface="Montserrat"/>
                <a:sym typeface="Montserrat"/>
              </a:rPr>
              <a:t>Room Type count chart</a:t>
            </a:r>
          </a:p>
        </p:txBody>
      </p:sp>
      <p:pic>
        <p:nvPicPr>
          <p:cNvPr id="2051" name="Picture 3"/>
          <p:cNvPicPr>
            <a:picLocks noChangeAspect="1" noChangeArrowheads="1"/>
          </p:cNvPicPr>
          <p:nvPr/>
        </p:nvPicPr>
        <p:blipFill>
          <a:blip r:embed="rId3"/>
          <a:srcRect/>
          <a:stretch>
            <a:fillRect/>
          </a:stretch>
        </p:blipFill>
        <p:spPr bwMode="auto">
          <a:xfrm>
            <a:off x="-32" y="1214422"/>
            <a:ext cx="6643702" cy="5620545"/>
          </a:xfrm>
          <a:prstGeom prst="rect">
            <a:avLst/>
          </a:prstGeom>
          <a:noFill/>
          <a:ln w="9525">
            <a:noFill/>
            <a:miter lim="800000"/>
            <a:headEnd/>
            <a:tailEnd/>
          </a:ln>
          <a:effectLst/>
        </p:spPr>
      </p:pic>
      <p:sp>
        <p:nvSpPr>
          <p:cNvPr id="6" name="TextBox 5"/>
          <p:cNvSpPr txBox="1"/>
          <p:nvPr/>
        </p:nvSpPr>
        <p:spPr>
          <a:xfrm>
            <a:off x="5643570" y="1928802"/>
            <a:ext cx="3286148" cy="1200329"/>
          </a:xfrm>
          <a:prstGeom prst="rect">
            <a:avLst/>
          </a:prstGeom>
          <a:noFill/>
        </p:spPr>
        <p:txBody>
          <a:bodyPr wrap="square" rtlCol="0">
            <a:spAutoFit/>
          </a:bodyPr>
          <a:lstStyle/>
          <a:p>
            <a:r>
              <a:rPr lang="en-US" sz="2400" b="1" dirty="0" smtClean="0"/>
              <a:t>Entire home/apt: 25407</a:t>
            </a:r>
          </a:p>
          <a:p>
            <a:r>
              <a:rPr lang="en-US" sz="2400" b="1" dirty="0" smtClean="0"/>
              <a:t>Private room: 22319</a:t>
            </a:r>
          </a:p>
          <a:p>
            <a:r>
              <a:rPr lang="en-US" sz="2400" b="1" dirty="0" smtClean="0"/>
              <a:t>Shared room: 1158}</a:t>
            </a:r>
            <a:endParaRPr lang="en-US" sz="2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699</TotalTime>
  <Words>836</Words>
  <Application>Microsoft Office PowerPoint</Application>
  <PresentationFormat>On-screen Show (4:3)</PresentationFormat>
  <Paragraphs>112</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OM</dc:creator>
  <cp:lastModifiedBy>OM</cp:lastModifiedBy>
  <cp:revision>62</cp:revision>
  <dcterms:created xsi:type="dcterms:W3CDTF">2023-04-06T14:05:16Z</dcterms:created>
  <dcterms:modified xsi:type="dcterms:W3CDTF">2023-04-29T12:55:19Z</dcterms:modified>
</cp:coreProperties>
</file>