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0"/>
  </p:notesMasterIdLst>
  <p:handoutMasterIdLst>
    <p:handoutMasterId r:id="rId41"/>
  </p:handoutMasterIdLst>
  <p:sldIdLst>
    <p:sldId id="257" r:id="rId5"/>
    <p:sldId id="272" r:id="rId6"/>
    <p:sldId id="268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3" r:id="rId19"/>
    <p:sldId id="269" r:id="rId20"/>
    <p:sldId id="284" r:id="rId21"/>
    <p:sldId id="286" r:id="rId22"/>
    <p:sldId id="270" r:id="rId23"/>
    <p:sldId id="259" r:id="rId24"/>
    <p:sldId id="287" r:id="rId25"/>
    <p:sldId id="288" r:id="rId26"/>
    <p:sldId id="289" r:id="rId27"/>
    <p:sldId id="261" r:id="rId28"/>
    <p:sldId id="262" r:id="rId29"/>
    <p:sldId id="263" r:id="rId30"/>
    <p:sldId id="271" r:id="rId31"/>
    <p:sldId id="290" r:id="rId32"/>
    <p:sldId id="291" r:id="rId33"/>
    <p:sldId id="265" r:id="rId34"/>
    <p:sldId id="292" r:id="rId35"/>
    <p:sldId id="293" r:id="rId36"/>
    <p:sldId id="295" r:id="rId37"/>
    <p:sldId id="294" r:id="rId38"/>
    <p:sldId id="296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2" d="100"/>
          <a:sy n="72" d="100"/>
        </p:scale>
        <p:origin x="348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27/06/2024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27/06/2024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6B13-8E5B-40B2-8E7F-1CA1D8034D65}" type="datetime1">
              <a:rPr lang="en-US" smtClean="0"/>
              <a:t>27/06/2024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BC9A-D79F-429E-BFFB-686E9A08B4F0}" type="datetime1">
              <a:rPr lang="en-US" smtClean="0"/>
              <a:t>27/06/2024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7F03-9FA2-45AC-A867-4B40201F30C9}" type="datetime1">
              <a:rPr lang="en-US" smtClean="0"/>
              <a:t>27/06/2024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9196-BAF2-4455-A578-9A2B0EB3EA5E}" type="datetime1">
              <a:rPr lang="en-US" smtClean="0"/>
              <a:t>27/06/2024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8045-03C0-4A0C-B674-D880A75AC4E5}" type="datetime1">
              <a:rPr lang="en-US" smtClean="0"/>
              <a:t>27/06/2024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EA47-D3F9-4791-AC72-0EC880BF1EC5}" type="datetime1">
              <a:rPr lang="en-US" smtClean="0"/>
              <a:t>27/06/2024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38A0-F10E-4FDB-8F04-E58A4015B4DC}" type="datetime1">
              <a:rPr lang="en-US" smtClean="0"/>
              <a:t>27/06/2024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7404-5F2B-4216-BAC4-18C50A6152CB}" type="datetime1">
              <a:rPr lang="en-US" smtClean="0"/>
              <a:t>27/06/2024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89F7-ECC0-4633-AF2E-B15A2661978D}" type="datetime1">
              <a:rPr lang="en-US" smtClean="0"/>
              <a:t>27/06/2024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DD4A-F6F7-4658-81F4-1536D1520C0B}" type="datetime1">
              <a:rPr lang="en-US" smtClean="0"/>
              <a:t>27/06/2024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F2B91-CD4F-45CF-9C72-86D6F09A5128}" type="datetime1">
              <a:rPr lang="en-US" smtClean="0"/>
              <a:t>27/06/2024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F94A-65D2-4F8E-996D-85F8372C85A1}" type="datetime1">
              <a:rPr lang="en-US" smtClean="0"/>
              <a:t>27/06/2024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Nilesh Magar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4EB5E-7D47-3975-5BAD-DA5530C0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F7D5-0DF3-6177-49C5-1FB53CCE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4873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erdana"/>
              </a:rPr>
              <a:t>Disadvantages of External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5657-2B18-1A85-ABC5-38F99F40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2" y="838200"/>
            <a:ext cx="11199813" cy="562928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400" dirty="0">
                <a:latin typeface="inter-regular"/>
              </a:rPr>
              <a:t>The stealer may download the coder's code using the URL of the </a:t>
            </a:r>
            <a:r>
              <a:rPr lang="en-US" sz="2400" dirty="0" err="1">
                <a:latin typeface="inter-regular"/>
              </a:rPr>
              <a:t>js</a:t>
            </a:r>
            <a:r>
              <a:rPr lang="en-US" sz="2400" dirty="0">
                <a:latin typeface="inter-regular"/>
              </a:rPr>
              <a:t> file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inter-regular"/>
              </a:rPr>
              <a:t>If two JS files are dependent on one another, then a failure in one file may affect the execution of the other dependent file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inter-regular"/>
              </a:rPr>
              <a:t>The web browser needs to make an additional HTTP request to get the JS code</a:t>
            </a:r>
          </a:p>
          <a:p>
            <a:pPr>
              <a:lnSpc>
                <a:spcPct val="170000"/>
              </a:lnSpc>
            </a:pPr>
            <a:r>
              <a:rPr lang="en-US" sz="2400" dirty="0">
                <a:latin typeface="inter-regular"/>
              </a:rPr>
              <a:t>A small to a large change in the JS code may cause unexpected results in all its dependent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CA9D1-66F7-DAC1-6E70-1BC8D4DC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5277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B95D-7C53-BB8E-E74C-38C582A4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erdana"/>
              </a:rPr>
              <a:t>JavaScript Comment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D84EA-829B-AEAE-492B-FDD66C07E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tx2"/>
                </a:solidFill>
                <a:effectLst/>
                <a:latin typeface="inter-regular"/>
              </a:rPr>
              <a:t>Single-line Comment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tx2"/>
                </a:solidFill>
                <a:effectLst/>
                <a:latin typeface="inter-regular"/>
              </a:rPr>
              <a:t>Multi-line Comment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5276C-E4D3-898F-9BEA-CDABBA42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258374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E233-9261-ADD9-6637-30811E37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Identifiers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1A4B-005C-A937-30FB-D1C317A32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762000"/>
            <a:ext cx="11657012" cy="54102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  <a:latin typeface="inter-regular"/>
              </a:rPr>
              <a:t>Identifiers are JavaScript names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  <a:latin typeface="inter-regular"/>
              </a:rPr>
              <a:t>Identifiers are used to name variables, constants, and functions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  <a:latin typeface="inter-regular"/>
              </a:rPr>
              <a:t>The rules for legal names are the same in most programming languages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  <a:latin typeface="inter-regular"/>
              </a:rPr>
              <a:t>A JavaScript name must begin with:</a:t>
            </a:r>
          </a:p>
          <a:p>
            <a:pPr lvl="1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inter-regular"/>
              </a:rPr>
              <a:t>A letter (A-Z or a-z)</a:t>
            </a:r>
          </a:p>
          <a:p>
            <a:pPr lvl="1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inter-regular"/>
              </a:rPr>
              <a:t>A dollar sign ($)</a:t>
            </a:r>
          </a:p>
          <a:p>
            <a:pPr lvl="1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inter-regular"/>
              </a:rPr>
              <a:t>Or an underscore (_)</a:t>
            </a:r>
          </a:p>
          <a:p>
            <a:pPr lvl="1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inter-regular"/>
              </a:rPr>
              <a:t>Numbers are not allowed as the first character in names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FC8B5-D7CD-FB6B-8C4E-8AAD74CD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3501" y="6477000"/>
            <a:ext cx="5281824" cy="365125"/>
          </a:xfrm>
        </p:spPr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9728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B9E7-2B48-611C-A45B-E7CE986C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Variables in JavaScript: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7EBA-6A02-D1B6-FCFB-41C478AD3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3" y="990600"/>
            <a:ext cx="11353800" cy="55927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a variable?</a:t>
            </a:r>
          </a:p>
          <a:p>
            <a:pPr>
              <a:lnSpc>
                <a:spcPct val="150000"/>
              </a:lnSpc>
            </a:pPr>
            <a:r>
              <a:rPr lang="en-US" dirty="0"/>
              <a:t>JavaScript uses the keywords var, let and const to declare variables</a:t>
            </a:r>
          </a:p>
          <a:p>
            <a:pPr>
              <a:lnSpc>
                <a:spcPct val="150000"/>
              </a:lnSpc>
            </a:pPr>
            <a:r>
              <a:rPr lang="en-US" dirty="0"/>
              <a:t>The var keyword was used in all JavaScript code from 1995 to 2015</a:t>
            </a:r>
          </a:p>
          <a:p>
            <a:pPr>
              <a:lnSpc>
                <a:spcPct val="150000"/>
              </a:lnSpc>
            </a:pPr>
            <a:r>
              <a:rPr lang="en-US" dirty="0"/>
              <a:t>The let and const keywords were added to JavaScript in 2015</a:t>
            </a:r>
          </a:p>
          <a:p>
            <a:pPr>
              <a:lnSpc>
                <a:spcPct val="150000"/>
              </a:lnSpc>
            </a:pPr>
            <a:r>
              <a:rPr lang="en-US" dirty="0"/>
              <a:t>The var keyword should only be used in code written for older browsers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Example:  var a=100;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let a=100;</a:t>
            </a:r>
          </a:p>
          <a:p>
            <a:pPr lvl="3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17A61-7794-F6E6-0E00-5F004024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339160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DEBA-7326-CE0B-A64D-BB864419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76200"/>
            <a:ext cx="10360501" cy="639763"/>
          </a:xfrm>
        </p:spPr>
        <p:txBody>
          <a:bodyPr/>
          <a:lstStyle/>
          <a:p>
            <a:r>
              <a:rPr lang="en-US" dirty="0"/>
              <a:t>Differences between let and var keyword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36D0F5-6391-7CB0-E896-5E5A2492C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626752"/>
              </p:ext>
            </p:extLst>
          </p:nvPr>
        </p:nvGraphicFramePr>
        <p:xfrm>
          <a:off x="527" y="896319"/>
          <a:ext cx="12197816" cy="5352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29379">
                  <a:extLst>
                    <a:ext uri="{9D8B030D-6E8A-4147-A177-3AD203B41FA5}">
                      <a16:colId xmlns:a16="http://schemas.microsoft.com/office/drawing/2014/main" val="820381505"/>
                    </a:ext>
                  </a:extLst>
                </a:gridCol>
                <a:gridCol w="6168437">
                  <a:extLst>
                    <a:ext uri="{9D8B030D-6E8A-4147-A177-3AD203B41FA5}">
                      <a16:colId xmlns:a16="http://schemas.microsoft.com/office/drawing/2014/main" val="3541220113"/>
                    </a:ext>
                  </a:extLst>
                </a:gridCol>
              </a:tblGrid>
              <a:tr h="507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10" dirty="0">
                          <a:effectLst/>
                        </a:rPr>
                        <a:t>var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497" marR="41497" marT="95250" marB="952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10" dirty="0">
                          <a:effectLst/>
                        </a:rPr>
                        <a:t>let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739" marR="103739" marT="95250" marB="95250" anchor="b"/>
                </a:tc>
                <a:extLst>
                  <a:ext uri="{0D108BD9-81ED-4DB2-BD59-A6C34878D82A}">
                    <a16:rowId xmlns:a16="http://schemas.microsoft.com/office/drawing/2014/main" val="1774818662"/>
                  </a:ext>
                </a:extLst>
              </a:tr>
              <a:tr h="11042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10" dirty="0">
                          <a:effectLst/>
                        </a:rPr>
                        <a:t>The scope of a </a:t>
                      </a:r>
                      <a:r>
                        <a:rPr lang="en-US" sz="2000" u="none" kern="0" spc="10" dirty="0">
                          <a:solidFill>
                            <a:schemeClr val="tx1"/>
                          </a:solidFill>
                          <a:effectLst/>
                        </a:rPr>
                        <a:t>var</a:t>
                      </a:r>
                      <a:r>
                        <a:rPr lang="en-US" sz="2000" kern="0" spc="10" dirty="0">
                          <a:effectLst/>
                        </a:rPr>
                        <a:t> variable is the functional or global scope.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739" marR="103739" marT="133350" marB="1333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10" dirty="0">
                          <a:effectLst/>
                        </a:rPr>
                        <a:t>The scope of a </a:t>
                      </a:r>
                      <a:r>
                        <a:rPr lang="en-US" sz="2000" u="none" kern="0" spc="10" dirty="0">
                          <a:effectLst/>
                        </a:rPr>
                        <a:t>let</a:t>
                      </a:r>
                      <a:r>
                        <a:rPr lang="en-US" sz="2000" kern="0" spc="10" dirty="0">
                          <a:effectLst/>
                        </a:rPr>
                        <a:t> variable is block scope.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739" marR="103739" marT="133350" marB="133350" anchor="ctr"/>
                </a:tc>
                <a:extLst>
                  <a:ext uri="{0D108BD9-81ED-4DB2-BD59-A6C34878D82A}">
                    <a16:rowId xmlns:a16="http://schemas.microsoft.com/office/drawing/2014/main" val="493915113"/>
                  </a:ext>
                </a:extLst>
              </a:tr>
              <a:tr h="8270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10" dirty="0">
                          <a:effectLst/>
                        </a:rPr>
                        <a:t>It can be updated and re-declared in the same scope.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739" marR="103739" marT="133350" marB="1333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10" dirty="0">
                          <a:effectLst/>
                        </a:rPr>
                        <a:t>It can be updated but cannot be re-declared in the same scope.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739" marR="103739" marT="133350" marB="133350" anchor="ctr"/>
                </a:tc>
                <a:extLst>
                  <a:ext uri="{0D108BD9-81ED-4DB2-BD59-A6C34878D82A}">
                    <a16:rowId xmlns:a16="http://schemas.microsoft.com/office/drawing/2014/main" val="1559693459"/>
                  </a:ext>
                </a:extLst>
              </a:tr>
              <a:tr h="57364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10" dirty="0">
                          <a:effectLst/>
                        </a:rPr>
                        <a:t>It can be declared without initialization.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739" marR="103739" marT="133350" marB="1333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10" dirty="0">
                          <a:effectLst/>
                        </a:rPr>
                        <a:t>It can be declared without initialization.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739" marR="103739" marT="133350" marB="133350" anchor="ctr"/>
                </a:tc>
                <a:extLst>
                  <a:ext uri="{0D108BD9-81ED-4DB2-BD59-A6C34878D82A}">
                    <a16:rowId xmlns:a16="http://schemas.microsoft.com/office/drawing/2014/main" val="1230661924"/>
                  </a:ext>
                </a:extLst>
              </a:tr>
              <a:tr h="11042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10" dirty="0">
                          <a:effectLst/>
                        </a:rPr>
                        <a:t>It can be accessed without initialization as its default value is “undefined”.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739" marR="103739" marT="133350" marB="1333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10" dirty="0">
                          <a:effectLst/>
                        </a:rPr>
                        <a:t>It cannot be accessed without initialization otherwise it will give ‘</a:t>
                      </a:r>
                      <a:r>
                        <a:rPr lang="en-US" sz="2000" kern="0" spc="10" dirty="0" err="1">
                          <a:effectLst/>
                        </a:rPr>
                        <a:t>referenceError</a:t>
                      </a:r>
                      <a:r>
                        <a:rPr lang="en-US" sz="2000" kern="0" spc="10" dirty="0">
                          <a:effectLst/>
                        </a:rPr>
                        <a:t>’.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739" marR="103739" marT="133350" marB="133350" anchor="ctr"/>
                </a:tc>
                <a:extLst>
                  <a:ext uri="{0D108BD9-81ED-4DB2-BD59-A6C34878D82A}">
                    <a16:rowId xmlns:a16="http://schemas.microsoft.com/office/drawing/2014/main" val="631792856"/>
                  </a:ext>
                </a:extLst>
              </a:tr>
              <a:tr h="10963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10" dirty="0">
                          <a:effectLst/>
                        </a:rPr>
                        <a:t>Hoisting is allowed with the help of var keyword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739" marR="103739" marT="133350" marB="13335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10" dirty="0">
                          <a:effectLst/>
                        </a:rPr>
                        <a:t>Hoisting is not allowed with let keyword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739" marR="103739" marT="133350" marB="133350" anchor="ctr"/>
                </a:tc>
                <a:extLst>
                  <a:ext uri="{0D108BD9-81ED-4DB2-BD59-A6C34878D82A}">
                    <a16:rowId xmlns:a16="http://schemas.microsoft.com/office/drawing/2014/main" val="150880470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978C9-98D2-FBCC-C046-AE5700AE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146895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37FD1-9712-BFF4-2543-5E51E5B88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7109-8CD1-366F-DF19-37D21FA5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715963"/>
          </a:xfrm>
        </p:spPr>
        <p:txBody>
          <a:bodyPr/>
          <a:lstStyle/>
          <a:p>
            <a:r>
              <a:rPr lang="en-US" dirty="0"/>
              <a:t>Types of variables in JavaScript: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3296-760A-F21F-3026-6DC49B4BC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838200"/>
            <a:ext cx="10969942" cy="5325869"/>
          </a:xfrm>
        </p:spPr>
        <p:txBody>
          <a:bodyPr/>
          <a:lstStyle/>
          <a:p>
            <a:r>
              <a:rPr lang="en-US" dirty="0"/>
              <a:t>Local Variable</a:t>
            </a:r>
          </a:p>
          <a:p>
            <a:r>
              <a:rPr lang="en-US" dirty="0"/>
              <a:t>Global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279A3-D7D3-A7DE-6B37-C6616B3D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127463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  <a:p>
            <a:r>
              <a:rPr lang="en-US" dirty="0"/>
              <a:t>Non primitive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A22FE-81E8-272B-6699-5D5E5FE7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  <p:pic>
        <p:nvPicPr>
          <p:cNvPr id="1026" name="Picture 2" descr="Data Types In JavaScript">
            <a:extLst>
              <a:ext uri="{FF2B5EF4-FFF2-40B4-BE49-F238E27FC236}">
                <a16:creationId xmlns:a16="http://schemas.microsoft.com/office/drawing/2014/main" id="{53940AE7-9BFC-4B29-E39E-4EF3E7C7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2164080"/>
            <a:ext cx="7415017" cy="446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252A-D363-E401-9222-D6C6FCD7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487363"/>
          </a:xfrm>
        </p:spPr>
        <p:txBody>
          <a:bodyPr>
            <a:normAutofit fontScale="90000"/>
          </a:bodyPr>
          <a:lstStyle/>
          <a:p>
            <a:r>
              <a:rPr lang="en-US" dirty="0"/>
              <a:t>Primitive Data types: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FEFA-7297-6D9D-F0D7-9DED9DEC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D6C2E69-DEF1-C34D-0C01-E6BA7E8CE8C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6612" y="-30723"/>
            <a:ext cx="11352213" cy="704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 type: 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Null type is inhabited by exactly one value:</a:t>
            </a:r>
            <a:r>
              <a:rPr kumimoji="0" lang="en-US" altLang="en-US" sz="6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3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code)"/>
              </a:rPr>
              <a:t>null</a:t>
            </a:r>
            <a:r>
              <a:rPr lang="en-US" altLang="en-US" sz="2000" dirty="0">
                <a:latin typeface="var(--font-code)"/>
              </a:rPr>
              <a:t>: </a:t>
            </a:r>
          </a:p>
          <a:p>
            <a:pPr lvl="4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It is an Explicit Data type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Undefined type: 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altLang="en-US" sz="2000" dirty="0">
                <a:latin typeface="Arial" panose="020B0604020202020204" pitchFamily="34" charset="0"/>
              </a:rPr>
              <a:t>Undefined type is inhabited by exactly one value: undefined: </a:t>
            </a:r>
          </a:p>
          <a:p>
            <a:pPr lvl="4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It is Implicit Data type</a:t>
            </a:r>
          </a:p>
          <a:p>
            <a:pPr lvl="4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dirty="0">
                <a:latin typeface="Arial" panose="020B0604020202020204" pitchFamily="34" charset="0"/>
              </a:rPr>
              <a:t>undefined indicates the absence of a value</a:t>
            </a:r>
            <a:r>
              <a:rPr kumimoji="0" lang="en-US" altLang="en-US" sz="3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lvl="4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400050" lvl="4" indent="-4000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798513" algn="l"/>
              </a:tabLst>
            </a:pPr>
            <a:r>
              <a:rPr lang="en-US" sz="2400" b="1" dirty="0">
                <a:latin typeface="Arial" panose="020B0604020202020204" pitchFamily="34" charset="0"/>
              </a:rPr>
              <a:t>Boolean type: The Boolean type represents a logical entity and is inhabited by two values: true and false.</a:t>
            </a:r>
            <a:r>
              <a:rPr kumimoji="0" lang="en-US" altLang="en-US" sz="4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400050" lvl="4" indent="-4000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798513" algn="l"/>
              </a:tabLst>
            </a:pPr>
            <a:r>
              <a:rPr lang="en-US" altLang="en-US" sz="2400" b="1" dirty="0">
                <a:latin typeface="Arial" panose="020B0604020202020204" pitchFamily="34" charset="0"/>
              </a:rPr>
              <a:t>Number: </a:t>
            </a:r>
            <a:r>
              <a:rPr lang="en-US" altLang="en-US" dirty="0">
                <a:latin typeface="Arial" panose="020B0604020202020204" pitchFamily="34" charset="0"/>
              </a:rPr>
              <a:t>The Number type is a double-precision 64-bit data type</a:t>
            </a:r>
            <a:r>
              <a:rPr kumimoji="0" lang="en-US" altLang="en-US" sz="4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1619037" lvl="8" indent="-4000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798513" algn="l"/>
              </a:tabLst>
            </a:pPr>
            <a:r>
              <a:rPr lang="en-US" dirty="0">
                <a:latin typeface="Arial" panose="020B0604020202020204" pitchFamily="34" charset="0"/>
              </a:rPr>
              <a:t>It is capable of storing positive floating-point numbers between 2</a:t>
            </a:r>
            <a:r>
              <a:rPr lang="en-US" baseline="30000" dirty="0">
                <a:latin typeface="Arial" panose="020B0604020202020204" pitchFamily="34" charset="0"/>
              </a:rPr>
              <a:t>-1074 </a:t>
            </a:r>
            <a:r>
              <a:rPr lang="en-US" dirty="0">
                <a:latin typeface="Arial" panose="020B0604020202020204" pitchFamily="34" charset="0"/>
              </a:rPr>
              <a:t> and 2</a:t>
            </a:r>
            <a:r>
              <a:rPr lang="en-US" baseline="30000" dirty="0">
                <a:latin typeface="Arial" panose="020B0604020202020204" pitchFamily="34" charset="0"/>
              </a:rPr>
              <a:t>1024</a:t>
            </a:r>
            <a:r>
              <a:rPr lang="en-US" dirty="0">
                <a:latin typeface="Arial" panose="020B0604020202020204" pitchFamily="34" charset="0"/>
              </a:rPr>
              <a:t> </a:t>
            </a:r>
          </a:p>
          <a:p>
            <a:pPr marL="1619037" lvl="8" indent="-4000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798513" algn="l"/>
              </a:tabLst>
            </a:pPr>
            <a:r>
              <a:rPr lang="en-US" dirty="0">
                <a:latin typeface="Arial" panose="020B0604020202020204" pitchFamily="34" charset="0"/>
              </a:rPr>
              <a:t>Negative floating-point numbers between -2</a:t>
            </a:r>
            <a:r>
              <a:rPr lang="en-US" baseline="30000" dirty="0">
                <a:latin typeface="Arial" panose="020B0604020202020204" pitchFamily="34" charset="0"/>
              </a:rPr>
              <a:t>-1074</a:t>
            </a:r>
            <a:r>
              <a:rPr lang="en-US" dirty="0">
                <a:latin typeface="Arial" panose="020B0604020202020204" pitchFamily="34" charset="0"/>
              </a:rPr>
              <a:t> and -2</a:t>
            </a:r>
            <a:r>
              <a:rPr lang="en-US" baseline="30000" dirty="0">
                <a:latin typeface="Arial" panose="020B0604020202020204" pitchFamily="34" charset="0"/>
              </a:rPr>
              <a:t>1024  </a:t>
            </a:r>
            <a:r>
              <a:rPr lang="en-US" dirty="0">
                <a:latin typeface="Arial" panose="020B0604020202020204" pitchFamily="34" charset="0"/>
              </a:rPr>
              <a:t>   </a:t>
            </a:r>
          </a:p>
          <a:p>
            <a:pPr marL="1619037" lvl="8" indent="-4000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798513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It can only safely store integers in the range -(2</a:t>
            </a:r>
            <a:r>
              <a:rPr lang="en-US" altLang="en-US" baseline="30000" dirty="0">
                <a:latin typeface="Arial" panose="020B0604020202020204" pitchFamily="34" charset="0"/>
              </a:rPr>
              <a:t>53 </a:t>
            </a:r>
            <a:r>
              <a:rPr lang="en-US" altLang="en-US" dirty="0">
                <a:latin typeface="Arial" panose="020B0604020202020204" pitchFamily="34" charset="0"/>
              </a:rPr>
              <a:t>− 1) to 2</a:t>
            </a:r>
            <a:r>
              <a:rPr lang="en-US" altLang="en-US" baseline="30000" dirty="0">
                <a:latin typeface="Arial" panose="020B0604020202020204" pitchFamily="34" charset="0"/>
              </a:rPr>
              <a:t>53</a:t>
            </a:r>
            <a:r>
              <a:rPr lang="en-US" altLang="en-US" dirty="0">
                <a:latin typeface="Arial" panose="020B0604020202020204" pitchFamily="34" charset="0"/>
              </a:rPr>
              <a:t> − 1</a:t>
            </a:r>
          </a:p>
          <a:p>
            <a:pPr marL="1619037" lvl="8" indent="-4000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798513" algn="l"/>
              </a:tabLst>
            </a:pPr>
            <a:endParaRPr lang="en-US" altLang="en-US" dirty="0">
              <a:latin typeface="Arial" panose="020B0604020202020204" pitchFamily="34" charset="0"/>
            </a:endParaRPr>
          </a:p>
          <a:p>
            <a:pPr marL="400050" lvl="8" indent="-4000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798513" algn="l"/>
              </a:tabLst>
            </a:pPr>
            <a:r>
              <a:rPr lang="en-US" sz="2400" b="1" dirty="0">
                <a:latin typeface="Arial" panose="020B0604020202020204" pitchFamily="34" charset="0"/>
              </a:rPr>
              <a:t>String: </a:t>
            </a:r>
            <a:r>
              <a:rPr lang="en-US" dirty="0">
                <a:latin typeface="Arial" panose="020B0604020202020204" pitchFamily="34" charset="0"/>
              </a:rPr>
              <a:t>The String type represents textual data and is encoded as a sequence of 16-bit unsigned integer values</a:t>
            </a:r>
          </a:p>
          <a:p>
            <a:pPr marL="1619037" lvl="8" indent="-4000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798513" algn="l"/>
              </a:tabLs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3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0843-7527-593B-C4E1-595741C2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about Primitive Data types: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5847-6BAE-D613-4CC6-0EE4971FD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012" y="1263648"/>
            <a:ext cx="11580813" cy="513715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-apple-system"/>
              </a:rPr>
              <a:t>When a primitive data type is defined, it is given an address on the Call Stack, rather than the Memory Heap</a:t>
            </a:r>
          </a:p>
          <a:p>
            <a:pPr algn="l"/>
            <a:r>
              <a:rPr lang="en-US" sz="2400" b="1" i="0" dirty="0">
                <a:effectLst/>
                <a:latin typeface="-apple-system"/>
              </a:rPr>
              <a:t>Immutable: </a:t>
            </a:r>
          </a:p>
          <a:p>
            <a:pPr lvl="1"/>
            <a:r>
              <a:rPr lang="en-US" sz="2000" b="0" i="0" dirty="0">
                <a:effectLst/>
                <a:latin typeface="-apple-system"/>
              </a:rPr>
              <a:t>A primitive data type cannot be changed after its creation, meaning that it is an immutable data type</a:t>
            </a:r>
          </a:p>
          <a:p>
            <a:pPr lvl="1"/>
            <a:r>
              <a:rPr lang="en-US" sz="2000" b="0" i="0" dirty="0">
                <a:effectLst/>
                <a:latin typeface="-apple-system"/>
              </a:rPr>
              <a:t>If we assign a primitive data type a new value, the prior value’s address is still held in memory, and the new value is given a different address</a:t>
            </a:r>
          </a:p>
          <a:p>
            <a:pPr algn="l"/>
            <a:r>
              <a:rPr lang="en-US" sz="2400" b="1" i="0" dirty="0">
                <a:effectLst/>
                <a:latin typeface="-apple-system"/>
              </a:rPr>
              <a:t>Fixed Size</a:t>
            </a:r>
          </a:p>
          <a:p>
            <a:pPr lvl="1"/>
            <a:r>
              <a:rPr lang="en-US" sz="2000" b="0" i="0" dirty="0">
                <a:effectLst/>
                <a:latin typeface="-apple-system"/>
              </a:rPr>
              <a:t>Primitive data types can only be one size. They cannot grow or shrink in size. They only hold a single value.</a:t>
            </a:r>
          </a:p>
          <a:p>
            <a:r>
              <a:rPr lang="en-US" sz="2400" b="1" dirty="0">
                <a:latin typeface="-apple-system"/>
              </a:rPr>
              <a:t>Simple Data Type</a:t>
            </a:r>
          </a:p>
          <a:p>
            <a:pPr lvl="1"/>
            <a:r>
              <a:rPr lang="en-US" sz="1800" b="1" dirty="0">
                <a:latin typeface="-apple-system"/>
              </a:rPr>
              <a:t>Primitive data types cannot be broken down into smaller data types</a:t>
            </a:r>
          </a:p>
          <a:p>
            <a:r>
              <a:rPr lang="en-US" sz="2400" b="1" dirty="0">
                <a:latin typeface="-apple-system"/>
              </a:rPr>
              <a:t>Methods: 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77BA-1E2E-A1F7-DF4B-5986D9DE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259499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b="1" dirty="0"/>
              <a:t>Non-Primitive Data types: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819129" cy="44653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0" i="0" dirty="0">
                <a:effectLst/>
                <a:latin typeface="-apple-system"/>
              </a:rPr>
              <a:t>Derived from the primitive data types and are also known as reference data types or derived data types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effectLst/>
                <a:latin typeface="-apple-system"/>
              </a:rPr>
              <a:t>These data types are stored in the heap memory of the system, unlike primitive data types which are stored in the stack space of the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BD122-B833-BCB0-B8D5-37E4D18B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0C51-457A-1007-AFBF-1C1DD0A9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304800"/>
            <a:ext cx="10360501" cy="419294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AF38-89DC-12B9-38E9-EB81B173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4988" y="1066800"/>
            <a:ext cx="5281824" cy="4876800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>
            <a:normAutofit/>
          </a:bodyPr>
          <a:lstStyle/>
          <a:p>
            <a:r>
              <a:rPr lang="en-US" sz="1800" dirty="0"/>
              <a:t>What is JavaScript?</a:t>
            </a:r>
          </a:p>
          <a:p>
            <a:r>
              <a:rPr lang="en-US" sz="1800" dirty="0"/>
              <a:t>JavaScript core</a:t>
            </a:r>
          </a:p>
          <a:p>
            <a:pPr lvl="1"/>
            <a:r>
              <a:rPr lang="en-US" sz="1600" dirty="0"/>
              <a:t>Syntax, variables, values, and data types</a:t>
            </a:r>
          </a:p>
          <a:p>
            <a:pPr lvl="1"/>
            <a:r>
              <a:rPr lang="en-US" sz="1600" dirty="0"/>
              <a:t>Differences between let and var</a:t>
            </a:r>
          </a:p>
          <a:p>
            <a:r>
              <a:rPr lang="en-US" sz="1800" dirty="0"/>
              <a:t>Control Structure:</a:t>
            </a:r>
          </a:p>
          <a:p>
            <a:pPr lvl="1"/>
            <a:r>
              <a:rPr lang="en-US" sz="1600" dirty="0"/>
              <a:t>Control flow and conditional statements </a:t>
            </a:r>
          </a:p>
          <a:p>
            <a:pPr lvl="1"/>
            <a:r>
              <a:rPr lang="en-US" sz="1600" dirty="0"/>
              <a:t>Loops and iterations </a:t>
            </a:r>
          </a:p>
          <a:p>
            <a:pPr lvl="1"/>
            <a:r>
              <a:rPr lang="en-US" sz="1600" dirty="0"/>
              <a:t>Jumps</a:t>
            </a:r>
          </a:p>
          <a:p>
            <a:pPr marL="304747" lvl="1" indent="-304747">
              <a:spcBef>
                <a:spcPts val="1600"/>
              </a:spcBef>
              <a:buSzPct val="100000"/>
            </a:pPr>
            <a:r>
              <a:rPr lang="en-US" sz="1800" dirty="0"/>
              <a:t>Error Handling</a:t>
            </a:r>
          </a:p>
          <a:p>
            <a:pPr marL="304747" lvl="1" indent="-304747">
              <a:spcBef>
                <a:spcPts val="1600"/>
              </a:spcBef>
              <a:buSzPct val="100000"/>
            </a:pPr>
            <a:r>
              <a:rPr lang="en-US" sz="1800" dirty="0"/>
              <a:t>Objects and related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4FA7A-87A7-763C-C635-07B12A93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Nilesh Magar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332EB6-CF1C-9A76-B613-529A3529FF62}"/>
              </a:ext>
            </a:extLst>
          </p:cNvPr>
          <p:cNvSpPr txBox="1">
            <a:spLocks/>
          </p:cNvSpPr>
          <p:nvPr/>
        </p:nvSpPr>
        <p:spPr>
          <a:xfrm>
            <a:off x="5713412" y="1066800"/>
            <a:ext cx="5421207" cy="4876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47" lvl="1" indent="-304747">
              <a:spcBef>
                <a:spcPts val="1600"/>
              </a:spcBef>
              <a:buSzPct val="100000"/>
            </a:pPr>
            <a:r>
              <a:rPr lang="en-US" sz="1800" dirty="0"/>
              <a:t>JSON</a:t>
            </a:r>
          </a:p>
          <a:p>
            <a:pPr marL="304747" lvl="1" indent="-304747">
              <a:spcBef>
                <a:spcPts val="1600"/>
              </a:spcBef>
              <a:buSzPct val="100000"/>
            </a:pPr>
            <a:r>
              <a:rPr lang="en-US" sz="1800" dirty="0"/>
              <a:t>Regular expressions</a:t>
            </a:r>
          </a:p>
          <a:p>
            <a:pPr marL="304747" lvl="1" indent="-304747">
              <a:spcBef>
                <a:spcPts val="1600"/>
              </a:spcBef>
              <a:buSzPct val="100000"/>
            </a:pPr>
            <a:r>
              <a:rPr lang="en-US" sz="1800" dirty="0"/>
              <a:t>Objects</a:t>
            </a:r>
          </a:p>
          <a:p>
            <a:pPr marL="304747" lvl="1" indent="-304747">
              <a:spcBef>
                <a:spcPts val="1600"/>
              </a:spcBef>
              <a:buSzPct val="100000"/>
            </a:pPr>
            <a:r>
              <a:rPr lang="en-US" sz="1800" dirty="0"/>
              <a:t>ES6 Features</a:t>
            </a:r>
          </a:p>
          <a:p>
            <a:pPr marL="304747" lvl="1" indent="-304747">
              <a:spcBef>
                <a:spcPts val="1600"/>
              </a:spcBef>
              <a:buSzPct val="100000"/>
            </a:pPr>
            <a:r>
              <a:rPr lang="en-US" sz="1800" dirty="0"/>
              <a:t>Browser Object Model</a:t>
            </a:r>
          </a:p>
          <a:p>
            <a:pPr marL="304747" lvl="1" indent="-304747">
              <a:spcBef>
                <a:spcPts val="1600"/>
              </a:spcBef>
              <a:buSzPct val="100000"/>
            </a:pPr>
            <a:r>
              <a:rPr lang="en-US" sz="1800" dirty="0"/>
              <a:t>Document Object Model</a:t>
            </a:r>
          </a:p>
          <a:p>
            <a:pPr marL="304747" lvl="1" indent="-304747">
              <a:spcBef>
                <a:spcPts val="1600"/>
              </a:spcBef>
              <a:buSzPct val="100000"/>
            </a:pPr>
            <a:r>
              <a:rPr lang="en-US" sz="1800" dirty="0"/>
              <a:t>Handling Events</a:t>
            </a:r>
          </a:p>
          <a:p>
            <a:pPr marL="304747" lvl="1" indent="-304747">
              <a:spcBef>
                <a:spcPts val="1600"/>
              </a:spcBef>
              <a:buSzPct val="100000"/>
            </a:pPr>
            <a:r>
              <a:rPr lang="en-US" sz="1800" dirty="0"/>
              <a:t>JavaScript Async: </a:t>
            </a:r>
            <a:r>
              <a:rPr lang="en-US" sz="1400" dirty="0"/>
              <a:t>JavaScript Callback, Promises, Sync/Await</a:t>
            </a:r>
          </a:p>
        </p:txBody>
      </p:sp>
    </p:spTree>
    <p:extLst>
      <p:ext uri="{BB962C8B-B14F-4D97-AF65-F5344CB8AC3E}">
        <p14:creationId xmlns:p14="http://schemas.microsoft.com/office/powerpoint/2010/main" val="29734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8612" y="228600"/>
            <a:ext cx="8938472" cy="685799"/>
          </a:xfrm>
        </p:spPr>
        <p:txBody>
          <a:bodyPr>
            <a:normAutofit fontScale="90000"/>
          </a:bodyPr>
          <a:lstStyle/>
          <a:p>
            <a:r>
              <a:rPr lang="en-US" b="1" i="0">
                <a:effectLst/>
                <a:latin typeface="-apple-system"/>
              </a:rPr>
              <a:t>1. Array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1EC59D-1FF6-B256-A227-A23A495D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F6F30-456C-682F-9EBE-EC4F815C5CF7}"/>
              </a:ext>
            </a:extLst>
          </p:cNvPr>
          <p:cNvSpPr txBox="1"/>
          <p:nvPr/>
        </p:nvSpPr>
        <p:spPr>
          <a:xfrm>
            <a:off x="914399" y="1066800"/>
            <a:ext cx="11428413" cy="5546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JavaScript arrays are written with square brackets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Array items are separated by commas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An array is a special variable, which can hold more than one value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EX: const names = [“Nilesh", “Vinod", “Shashi"];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Creating Array in Java:</a:t>
            </a:r>
          </a:p>
          <a:p>
            <a:pPr lvl="1"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inter-regular"/>
              </a:rPr>
              <a:t>By array literal: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 </a:t>
            </a:r>
            <a:r>
              <a:rPr lang="en-US" sz="2000" b="0" i="0" dirty="0">
                <a:effectLst/>
                <a:latin typeface="inter-regular"/>
              </a:rPr>
              <a:t>var </a:t>
            </a:r>
            <a:r>
              <a:rPr lang="en-US" sz="2000" b="0" i="0" dirty="0" err="1">
                <a:effectLst/>
                <a:latin typeface="inter-regular"/>
              </a:rPr>
              <a:t>arrayname</a:t>
            </a:r>
            <a:r>
              <a:rPr lang="en-US" sz="2000" b="0" i="0" dirty="0">
                <a:effectLst/>
                <a:latin typeface="inter-regular"/>
              </a:rPr>
              <a:t>=[value1,value2.....</a:t>
            </a:r>
            <a:r>
              <a:rPr lang="en-US" sz="2000" b="0" i="0" dirty="0" err="1">
                <a:effectLst/>
                <a:latin typeface="inter-regular"/>
              </a:rPr>
              <a:t>valueN</a:t>
            </a:r>
            <a:r>
              <a:rPr lang="en-US" sz="2000" b="0" i="0" dirty="0">
                <a:effectLst/>
                <a:latin typeface="inter-regular"/>
              </a:rPr>
              <a:t>];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inter-regular"/>
              </a:rPr>
              <a:t>By creating an instance of Array directly: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 </a:t>
            </a:r>
            <a:r>
              <a:rPr lang="en-US" sz="2000" b="0" i="0" dirty="0">
                <a:effectLst/>
                <a:latin typeface="inter-regular"/>
              </a:rPr>
              <a:t>var </a:t>
            </a:r>
            <a:r>
              <a:rPr lang="en-US" sz="2000" b="0" i="0" dirty="0" err="1">
                <a:effectLst/>
                <a:latin typeface="inter-regular"/>
              </a:rPr>
              <a:t>arrayname</a:t>
            </a:r>
            <a:r>
              <a:rPr lang="en-US" sz="2000" b="0" i="0" dirty="0">
                <a:effectLst/>
                <a:latin typeface="inter-regular"/>
              </a:rPr>
              <a:t>=new Array();  </a:t>
            </a:r>
          </a:p>
          <a:p>
            <a:pPr lvl="1"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inter-regular"/>
              </a:rPr>
              <a:t>By using an Array constructor: var names=new Array("Jai", "</a:t>
            </a:r>
            <a:r>
              <a:rPr lang="en-US" sz="2000" b="0" i="0" dirty="0" err="1">
                <a:effectLst/>
                <a:latin typeface="inter-regular"/>
              </a:rPr>
              <a:t>Vijay",“Ajay</a:t>
            </a:r>
            <a:r>
              <a:rPr lang="en-US" sz="2000" b="0" i="0" dirty="0">
                <a:effectLst/>
                <a:latin typeface="inter-regular"/>
              </a:rPr>
              <a:t>");  </a:t>
            </a:r>
          </a:p>
          <a:p>
            <a:pPr marL="952393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645F-AEA2-7245-98DD-8887F2C5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5800"/>
            <a:ext cx="11580813" cy="457199"/>
          </a:xfrm>
        </p:spPr>
        <p:txBody>
          <a:bodyPr>
            <a:noAutofit/>
          </a:bodyPr>
          <a:lstStyle/>
          <a:p>
            <a:r>
              <a:rPr lang="en-US" sz="3600" dirty="0"/>
              <a:t>2. Objects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FC230-6FD0-05C0-DC6E-0987959EA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988867"/>
            <a:ext cx="11350626" cy="525953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JavaScript objects are written with curly braces {}</a:t>
            </a:r>
          </a:p>
          <a:p>
            <a:pPr marL="457200" indent="-45720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Objects are variables too. But objects can contain many values</a:t>
            </a:r>
          </a:p>
          <a:p>
            <a:pPr marL="457200" indent="-45720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Object properties are written as name: value pairs, separated by commas</a:t>
            </a:r>
          </a:p>
          <a:p>
            <a:pPr marL="457200" indent="-45720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EX: </a:t>
            </a:r>
            <a:r>
              <a:rPr lang="en-US" sz="2000" dirty="0">
                <a:solidFill>
                  <a:srgbClr val="FF0000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 person = {firstName: “Nilesh ",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: “</a:t>
            </a:r>
            <a:r>
              <a:rPr lang="en-US" sz="2000" dirty="0" err="1">
                <a:solidFill>
                  <a:schemeClr val="tx1"/>
                </a:solidFill>
              </a:rPr>
              <a:t>MAgar</a:t>
            </a:r>
            <a:r>
              <a:rPr lang="en-US" sz="2000" dirty="0">
                <a:solidFill>
                  <a:schemeClr val="tx1"/>
                </a:solidFill>
              </a:rPr>
              <a:t>", age:40, </a:t>
            </a:r>
            <a:r>
              <a:rPr lang="en-US" sz="2000" dirty="0" err="1">
                <a:solidFill>
                  <a:schemeClr val="tx1"/>
                </a:solidFill>
              </a:rPr>
              <a:t>eyeColor</a:t>
            </a:r>
            <a:r>
              <a:rPr lang="en-US" sz="2000" dirty="0">
                <a:solidFill>
                  <a:schemeClr val="tx1"/>
                </a:solidFill>
              </a:rPr>
              <a:t>:"black"};</a:t>
            </a:r>
          </a:p>
          <a:p>
            <a:pPr marL="457200" indent="-45720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You can access object properties in two ways:</a:t>
            </a:r>
          </a:p>
          <a:p>
            <a:pPr marL="457200" indent="-45720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objectName.propertyName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person.firstname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OR</a:t>
            </a:r>
          </a:p>
          <a:p>
            <a:pPr marL="457200" indent="-45720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</a:rPr>
              <a:t>objectName</a:t>
            </a:r>
            <a:r>
              <a:rPr lang="en-US" sz="2000" dirty="0">
                <a:solidFill>
                  <a:schemeClr val="tx1"/>
                </a:solidFill>
              </a:rPr>
              <a:t>["</a:t>
            </a:r>
            <a:r>
              <a:rPr lang="en-US" sz="2000" dirty="0" err="1">
                <a:solidFill>
                  <a:schemeClr val="tx1"/>
                </a:solidFill>
              </a:rPr>
              <a:t>propertyName</a:t>
            </a:r>
            <a:r>
              <a:rPr lang="en-US" sz="2000" dirty="0">
                <a:solidFill>
                  <a:schemeClr val="tx1"/>
                </a:solidFill>
              </a:rPr>
              <a:t>"]: person[“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”]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E255-C889-3A86-DB82-D73D9168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35451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9A0AA-D26B-E673-E44F-5882ABD37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44B1-3832-7BE6-B1FF-F15BEC63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5800"/>
            <a:ext cx="11580813" cy="457199"/>
          </a:xfrm>
        </p:spPr>
        <p:txBody>
          <a:bodyPr>
            <a:noAutofit/>
          </a:bodyPr>
          <a:lstStyle/>
          <a:p>
            <a:r>
              <a:rPr lang="en-US" sz="3600" dirty="0"/>
              <a:t>2. Objects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3BEA-4CA1-D9DE-69CC-D04F1281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D9450B-B120-E693-8553-A1632A0B3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54911"/>
            <a:ext cx="12190412" cy="581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Define a JavaScript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Using an Object Literal: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 person = {</a:t>
            </a:r>
            <a:r>
              <a:rPr lang="en-US" sz="17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firstName:“Ajay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en-US" sz="17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:“Patil", age:30, height:171};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lvl="2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Using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 Keyword: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const person = new Object();</a:t>
            </a:r>
            <a:endParaRPr lang="en-US" alt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2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Using an Object Constructor: </a:t>
            </a:r>
          </a:p>
          <a:p>
            <a:pPr marL="2171380" lvl="3" indent="-34290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-regular"/>
              </a:rPr>
              <a:t>function person(firstName,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inter-regular"/>
              </a:rPr>
              <a:t>lastName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-regular"/>
              </a:rPr>
              <a:t>, age){  </a:t>
            </a:r>
          </a:p>
          <a:p>
            <a:pPr marL="2171380" lvl="3" indent="-34290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-regular"/>
              </a:rPr>
              <a:t>this. firstName = firstName;  </a:t>
            </a:r>
          </a:p>
          <a:p>
            <a:pPr marL="2171380" lvl="3" indent="-34290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-regular"/>
              </a:rPr>
              <a:t>this.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inter-regular"/>
              </a:rPr>
              <a:t>lastName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-regular"/>
              </a:rPr>
              <a:t> =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inter-regular"/>
              </a:rPr>
              <a:t>lastName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-regular"/>
              </a:rPr>
              <a:t>;  </a:t>
            </a:r>
          </a:p>
          <a:p>
            <a:pPr marL="2171380" lvl="3" indent="-34290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-regular"/>
              </a:rPr>
              <a:t>this. age = age;  </a:t>
            </a:r>
          </a:p>
          <a:p>
            <a:pPr marL="2171380" lvl="3" indent="-34290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inter-regular"/>
              </a:rPr>
              <a:t>}  </a:t>
            </a:r>
          </a:p>
          <a:p>
            <a:pPr marL="2171380" lvl="3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inter-regular"/>
              </a:rPr>
              <a:t>obj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-regular"/>
              </a:rPr>
              <a:t>=new person(“Ajay”, “Patil”, 30); </a:t>
            </a:r>
          </a:p>
          <a:p>
            <a:pPr marL="3999860" lvl="6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64D72-4115-E1F2-0F5A-658EE26B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5D1294-45B3-AAA0-C1C1-8C401002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5800"/>
            <a:ext cx="11580813" cy="457199"/>
          </a:xfrm>
        </p:spPr>
        <p:txBody>
          <a:bodyPr>
            <a:noAutofit/>
          </a:bodyPr>
          <a:lstStyle/>
          <a:p>
            <a:r>
              <a:rPr lang="en-US" sz="3600" dirty="0"/>
              <a:t>2. Objects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FE43A-3080-FBC7-4FCA-41F3DDD75403}"/>
              </a:ext>
            </a:extLst>
          </p:cNvPr>
          <p:cNvSpPr txBox="1"/>
          <p:nvPr/>
        </p:nvSpPr>
        <p:spPr>
          <a:xfrm>
            <a:off x="836612" y="838200"/>
            <a:ext cx="113522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effectLst/>
                <a:latin typeface="Verdana" panose="020B0604030504040204" pitchFamily="34" charset="0"/>
              </a:rPr>
              <a:t>Objects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 are containers for </a:t>
            </a:r>
            <a:r>
              <a:rPr lang="en-US" sz="1800" b="1" i="0" dirty="0">
                <a:effectLst/>
                <a:latin typeface="Verdana" panose="020B0604030504040204" pitchFamily="34" charset="0"/>
              </a:rPr>
              <a:t>Properties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 and </a:t>
            </a:r>
            <a:r>
              <a:rPr lang="en-US" sz="1800" b="1" i="0" dirty="0">
                <a:effectLst/>
                <a:latin typeface="Verdana" panose="020B0604030504040204" pitchFamily="34" charset="0"/>
              </a:rPr>
              <a:t>Methods</a:t>
            </a:r>
            <a:endParaRPr lang="en-US" sz="1800" b="0" i="0" dirty="0">
              <a:effectLst/>
              <a:latin typeface="Verdana" panose="020B0604030504040204" pitchFamily="34" charset="0"/>
            </a:endParaRPr>
          </a:p>
          <a:p>
            <a:pPr lvl="1"/>
            <a:r>
              <a:rPr lang="en-US" sz="1800" b="1" i="0" dirty="0">
                <a:effectLst/>
                <a:latin typeface="Verdana" panose="020B0604030504040204" pitchFamily="34" charset="0"/>
              </a:rPr>
              <a:t>Properties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 are named </a:t>
            </a:r>
            <a:r>
              <a:rPr lang="en-US" sz="1800" b="1" i="0" dirty="0">
                <a:effectLst/>
                <a:latin typeface="Verdana" panose="020B0604030504040204" pitchFamily="34" charset="0"/>
              </a:rPr>
              <a:t>Values</a:t>
            </a:r>
            <a:endParaRPr lang="en-US" sz="1800" dirty="0">
              <a:latin typeface="Verdana" panose="020B0604030504040204" pitchFamily="34" charset="0"/>
            </a:endParaRPr>
          </a:p>
          <a:p>
            <a:pPr lvl="1"/>
            <a:r>
              <a:rPr lang="en-US" sz="1800" b="1" i="0" dirty="0">
                <a:effectLst/>
                <a:latin typeface="Verdana" panose="020B0604030504040204" pitchFamily="34" charset="0"/>
              </a:rPr>
              <a:t>Methods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 are </a:t>
            </a:r>
            <a:r>
              <a:rPr lang="en-US" sz="1800" b="1" i="0" dirty="0">
                <a:effectLst/>
                <a:latin typeface="Verdana" panose="020B0604030504040204" pitchFamily="34" charset="0"/>
              </a:rPr>
              <a:t>Functions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 stored as </a:t>
            </a:r>
            <a:r>
              <a:rPr lang="en-US" sz="1800" b="1" i="0" dirty="0">
                <a:effectLst/>
                <a:latin typeface="Verdana" panose="020B0604030504040204" pitchFamily="34" charset="0"/>
              </a:rPr>
              <a:t>Properties</a:t>
            </a:r>
            <a:endParaRPr lang="en-US" sz="1800" b="0" i="0" dirty="0">
              <a:effectLst/>
              <a:latin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4A210-9F1A-879F-DFEA-7DC86CCB2212}"/>
              </a:ext>
            </a:extLst>
          </p:cNvPr>
          <p:cNvSpPr txBox="1"/>
          <p:nvPr/>
        </p:nvSpPr>
        <p:spPr>
          <a:xfrm>
            <a:off x="836612" y="1904286"/>
            <a:ext cx="1127601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effectLst/>
                <a:latin typeface="Verdana" panose="020B0604030504040204" pitchFamily="34" charset="0"/>
              </a:rPr>
              <a:t>In JavaScript, almost "everything" is an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Verdana" panose="020B0604030504040204" pitchFamily="34" charset="0"/>
              </a:rPr>
              <a:t>Objects, </a:t>
            </a:r>
            <a:r>
              <a:rPr lang="en-US" sz="1800" b="0" i="0" dirty="0" err="1">
                <a:effectLst/>
                <a:latin typeface="Verdana" panose="020B0604030504040204" pitchFamily="34" charset="0"/>
              </a:rPr>
              <a:t>Maths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, Functions, Dates, Arrays, Maps, Sets are objects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Verdana" panose="020B0604030504040204" pitchFamily="34" charset="0"/>
              </a:rPr>
              <a:t>Objects are mutable: They are addressed by reference, not by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Consolas" panose="020B0609020204030204" pitchFamily="49" charset="0"/>
              </a:rPr>
              <a:t>const x = person;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Verdana" panose="020B0604030504040204" pitchFamily="34" charset="0"/>
              </a:rPr>
              <a:t>Object x is </a:t>
            </a:r>
            <a:r>
              <a:rPr lang="en-US" sz="1800" b="1" i="0" dirty="0">
                <a:effectLst/>
                <a:latin typeface="Verdana" panose="020B0604030504040204" pitchFamily="34" charset="0"/>
              </a:rPr>
              <a:t>not a copy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 of person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Verdana" panose="020B0604030504040204" pitchFamily="34" charset="0"/>
              </a:rPr>
              <a:t>The object x </a:t>
            </a:r>
            <a:r>
              <a:rPr lang="en-US" sz="1800" b="1" i="0" dirty="0">
                <a:effectLst/>
                <a:latin typeface="Verdana" panose="020B0604030504040204" pitchFamily="34" charset="0"/>
              </a:rPr>
              <a:t>is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 person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Verdana" panose="020B0604030504040204" pitchFamily="34" charset="0"/>
              </a:rPr>
              <a:t>The object x and the object person share the same memory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Verdana" panose="020B0604030504040204" pitchFamily="34" charset="0"/>
              </a:rPr>
              <a:t>Any changes to x will also change person: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</a:rPr>
              <a:t>You can add new properties to an existing object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</a:rPr>
              <a:t>The delete keyword deletes a property from an object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</a:rPr>
              <a:t>Property values in an object can be other objects</a:t>
            </a:r>
          </a:p>
          <a:p>
            <a:pPr marL="933237" lvl="3"/>
            <a:r>
              <a:rPr lang="en-US" sz="1800" dirty="0" err="1">
                <a:latin typeface="Verdana" panose="020B0604030504040204" pitchFamily="34" charset="0"/>
              </a:rPr>
              <a:t>myObj</a:t>
            </a:r>
            <a:r>
              <a:rPr lang="en-US" sz="1800" dirty="0">
                <a:latin typeface="Verdana" panose="020B0604030504040204" pitchFamily="34" charset="0"/>
              </a:rPr>
              <a:t> = {  </a:t>
            </a:r>
            <a:r>
              <a:rPr lang="en-US" sz="1800" dirty="0" err="1">
                <a:latin typeface="Verdana" panose="020B0604030504040204" pitchFamily="34" charset="0"/>
              </a:rPr>
              <a:t>name:"John</a:t>
            </a:r>
            <a:r>
              <a:rPr lang="en-US" sz="1800" dirty="0">
                <a:latin typeface="Verdana" panose="020B0604030504040204" pitchFamily="34" charset="0"/>
              </a:rPr>
              <a:t>",</a:t>
            </a:r>
          </a:p>
          <a:p>
            <a:pPr marL="933237" lvl="3"/>
            <a:r>
              <a:rPr lang="en-US" sz="1800" dirty="0">
                <a:latin typeface="Verdana" panose="020B0604030504040204" pitchFamily="34" charset="0"/>
              </a:rPr>
              <a:t>age:30,</a:t>
            </a:r>
          </a:p>
          <a:p>
            <a:pPr marL="933237" lvl="3"/>
            <a:r>
              <a:rPr lang="en-US" sz="1800" dirty="0" err="1">
                <a:latin typeface="Verdana" panose="020B0604030504040204" pitchFamily="34" charset="0"/>
              </a:rPr>
              <a:t>myCars</a:t>
            </a:r>
            <a:r>
              <a:rPr lang="en-US" sz="1800" dirty="0">
                <a:latin typeface="Verdana" panose="020B0604030504040204" pitchFamily="34" charset="0"/>
              </a:rPr>
              <a:t>: {</a:t>
            </a:r>
          </a:p>
          <a:p>
            <a:pPr marL="933237" lvl="3"/>
            <a:r>
              <a:rPr lang="en-US" sz="1800" dirty="0">
                <a:latin typeface="Verdana" panose="020B0604030504040204" pitchFamily="34" charset="0"/>
              </a:rPr>
              <a:t>car1:"Ford",</a:t>
            </a:r>
          </a:p>
          <a:p>
            <a:pPr marL="933237" lvl="3"/>
            <a:r>
              <a:rPr lang="en-US" sz="1800" dirty="0">
                <a:latin typeface="Verdana" panose="020B0604030504040204" pitchFamily="34" charset="0"/>
              </a:rPr>
              <a:t>car2:"BMW",</a:t>
            </a:r>
          </a:p>
          <a:p>
            <a:pPr marL="933237" lvl="3"/>
            <a:r>
              <a:rPr lang="en-US" sz="1800" dirty="0">
                <a:latin typeface="Verdana" panose="020B0604030504040204" pitchFamily="34" charset="0"/>
              </a:rPr>
              <a:t>car3:"Fiat"  }}</a:t>
            </a:r>
          </a:p>
        </p:txBody>
      </p:sp>
    </p:spTree>
    <p:extLst>
      <p:ext uri="{BB962C8B-B14F-4D97-AF65-F5344CB8AC3E}">
        <p14:creationId xmlns:p14="http://schemas.microsoft.com/office/powerpoint/2010/main" val="197686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 Vs Object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4612" y="2717800"/>
            <a:ext cx="7109260" cy="3454400"/>
          </a:xfrm>
        </p:spPr>
        <p:txBody>
          <a:bodyPr/>
          <a:lstStyle/>
          <a:p>
            <a:r>
              <a:rPr lang="en-US" sz="1800" dirty="0"/>
              <a:t>An array is a collection of data stored in a sequence of memory locations</a:t>
            </a:r>
          </a:p>
          <a:p>
            <a:r>
              <a:rPr lang="en-US" sz="1800" dirty="0"/>
              <a:t>It can store various data types, including integers, floats, strings, and </a:t>
            </a:r>
            <a:r>
              <a:rPr lang="en-US" sz="1800" dirty="0" err="1"/>
              <a:t>booleans</a:t>
            </a:r>
            <a:endParaRPr lang="en-US" sz="1800" dirty="0"/>
          </a:p>
          <a:p>
            <a:r>
              <a:rPr lang="en-US" sz="1800" dirty="0"/>
              <a:t>Array elements can be accessed using index numbers, starting from 0.</a:t>
            </a:r>
          </a:p>
          <a:p>
            <a:r>
              <a:rPr lang="en-US" sz="1800" dirty="0"/>
              <a:t>Arrays are mutable, meaning you can add, remove, and modify elements in an array</a:t>
            </a:r>
          </a:p>
          <a:p>
            <a:r>
              <a:rPr lang="en-US" sz="1800" dirty="0"/>
              <a:t>Arrays have built-in methods and properties that allow for easy manipulation and iteration, such as push(), pop(), length, and </a:t>
            </a:r>
            <a:r>
              <a:rPr lang="en-US" sz="1800" dirty="0" err="1"/>
              <a:t>forEach</a:t>
            </a:r>
            <a:r>
              <a:rPr lang="en-US" sz="1800" dirty="0"/>
              <a:t>()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7183872" y="1701800"/>
            <a:ext cx="5082740" cy="914400"/>
          </a:xfrm>
        </p:spPr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7035535" y="2717800"/>
            <a:ext cx="5078677" cy="3454400"/>
          </a:xfrm>
        </p:spPr>
        <p:txBody>
          <a:bodyPr/>
          <a:lstStyle/>
          <a:p>
            <a:r>
              <a:rPr lang="en-US" sz="1800" dirty="0"/>
              <a:t>An object is a mutable data structure used to represent a thing or entity.</a:t>
            </a:r>
          </a:p>
          <a:p>
            <a:r>
              <a:rPr lang="en-US" sz="1800" dirty="0"/>
              <a:t>It stores data in key-value pairs, where the keys can be any string or symbol except for undefined 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D3DF5E-86D1-B9C2-7DC3-1D096A97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639763"/>
          </a:xfrm>
        </p:spPr>
        <p:txBody>
          <a:bodyPr/>
          <a:lstStyle/>
          <a:p>
            <a:r>
              <a:rPr lang="en-US" dirty="0"/>
              <a:t>3. Functions in JavaScript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5ED3C0-6584-6D0D-3C12-4C010374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717EC-822D-2FFC-8070-EC149D429E2D}"/>
              </a:ext>
            </a:extLst>
          </p:cNvPr>
          <p:cNvSpPr txBox="1"/>
          <p:nvPr/>
        </p:nvSpPr>
        <p:spPr>
          <a:xfrm>
            <a:off x="989012" y="838200"/>
            <a:ext cx="11201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JS functions are very similar to the functions in C programming, except return type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It is a block of code designed to perform a particular task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function is executed only when we call it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Syntax: 	</a:t>
            </a:r>
          </a:p>
          <a:p>
            <a:pPr lvl="1"/>
            <a:r>
              <a:rPr lang="en-US" sz="2000" dirty="0"/>
              <a:t>function name(parameter1, parameter2, parameter3) {</a:t>
            </a:r>
          </a:p>
          <a:p>
            <a:pPr lvl="1"/>
            <a:r>
              <a:rPr lang="en-US" sz="2000" dirty="0"/>
              <a:t>  // code to be executed</a:t>
            </a:r>
          </a:p>
          <a:p>
            <a:pPr lvl="1"/>
            <a:r>
              <a:rPr lang="en-US" sz="2000" dirty="0"/>
              <a:t>}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parameters(local variables), arguments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Function expressions: anonymous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Function hoisting: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B0750-75F6-B743-5055-5A62710686D5}"/>
              </a:ext>
            </a:extLst>
          </p:cNvPr>
          <p:cNvSpPr txBox="1"/>
          <p:nvPr/>
        </p:nvSpPr>
        <p:spPr>
          <a:xfrm>
            <a:off x="476589" y="3898959"/>
            <a:ext cx="528182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const square = function (number) {</a:t>
            </a:r>
          </a:p>
          <a:p>
            <a:pPr lvl="1"/>
            <a:r>
              <a:rPr lang="en-US" sz="2400" dirty="0"/>
              <a:t>  return number * number;};</a:t>
            </a:r>
          </a:p>
          <a:p>
            <a:pPr lvl="1"/>
            <a:r>
              <a:rPr lang="en-US" sz="2400" dirty="0"/>
              <a:t>console.log(square(4));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D4CE8-4A57-C398-1D4E-3120D6E61185}"/>
              </a:ext>
            </a:extLst>
          </p:cNvPr>
          <p:cNvSpPr txBox="1"/>
          <p:nvPr/>
        </p:nvSpPr>
        <p:spPr>
          <a:xfrm>
            <a:off x="6170612" y="3898958"/>
            <a:ext cx="528182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1"/>
            <a:r>
              <a:rPr lang="pt-BR" sz="2400" dirty="0"/>
              <a:t>const factorial = function fac(n) {</a:t>
            </a:r>
          </a:p>
          <a:p>
            <a:pPr lvl="1"/>
            <a:r>
              <a:rPr lang="pt-BR" sz="2400" dirty="0"/>
              <a:t>  return n &lt; 2 ? 1 : n * fac(n - 1);};</a:t>
            </a:r>
          </a:p>
          <a:p>
            <a:pPr lvl="1"/>
            <a:r>
              <a:rPr lang="pt-BR" sz="2400" dirty="0"/>
              <a:t>console.log(factorial(3));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5CC918-0501-A25A-7A1C-C10BFC35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66D6D-5BD8-8FD3-4169-440D23DA329D}"/>
              </a:ext>
            </a:extLst>
          </p:cNvPr>
          <p:cNvSpPr txBox="1"/>
          <p:nvPr/>
        </p:nvSpPr>
        <p:spPr>
          <a:xfrm>
            <a:off x="989012" y="100273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Operators in JavaScript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9A01D-2D15-6B57-10A6-F8D6EFE53067}"/>
              </a:ext>
            </a:extLst>
          </p:cNvPr>
          <p:cNvSpPr txBox="1"/>
          <p:nvPr/>
        </p:nvSpPr>
        <p:spPr>
          <a:xfrm>
            <a:off x="989012" y="989310"/>
            <a:ext cx="11049000" cy="442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Arithmetic Operators:     +, - , * , / , % ,  ++ ,  --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Comparison (Relational) Operators: ==, ===, !=, !==, &gt;, &gt;=, &lt;, &lt;=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Bitwise Operators: &amp;, |, ^, ~, &lt;&lt;, &gt;&gt;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Logical Operators: &amp;&amp;, ||, !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Assignment Operators: =, +=, -=, *=, /=, %=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Special Operators: (?:) , , delete, in , new, </a:t>
            </a:r>
            <a:r>
              <a:rPr lang="en-US" dirty="0" err="1"/>
              <a:t>typeof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4062942" cy="5842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600" b="1" i="0">
                <a:solidFill>
                  <a:schemeClr val="tx1"/>
                </a:solidFill>
                <a:effectLst/>
                <a:latin typeface="erdana"/>
              </a:rPr>
              <a:t>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65200"/>
            <a:ext cx="10742772" cy="5588000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inter-regular"/>
              </a:rPr>
              <a:t>If Statement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inter-regular"/>
              </a:rPr>
              <a:t>If else statement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inter-regular"/>
              </a:rPr>
              <a:t>if else if statement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F541-E818-962A-FB2D-4653F089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955B5-4FC4-5F5B-3916-C577600FC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B3A0-AB5A-D14C-3492-06D32467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2400"/>
            <a:ext cx="4062942" cy="584200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chemeClr val="tx1"/>
                </a:solidFill>
                <a:effectLst/>
                <a:latin typeface="inter-bold"/>
              </a:rPr>
              <a:t>switch statement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-regular"/>
              </a:rPr>
              <a:t> </a:t>
            </a:r>
            <a:endParaRPr lang="en-US" sz="3600" b="1" i="0" dirty="0">
              <a:solidFill>
                <a:schemeClr val="tx1"/>
              </a:solidFill>
              <a:effectLst/>
              <a:latin typeface="erdan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59F2-EFD5-BBB7-BEC6-C3B832B1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965200"/>
            <a:ext cx="7898713" cy="5588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switch(expression){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case value1: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 code to be executed;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 break;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case value2: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 code to be executed;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 break;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......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 default: 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 code to be executed if above values are not matched;  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inter-regular"/>
              </a:rPr>
              <a:t>} 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524F-6BF0-DFB2-66FC-9F6845AF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256666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609E3-98D7-74D0-1102-E3D256830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F4DD-94C6-35CC-1FB4-E5791C04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2400"/>
            <a:ext cx="4062942" cy="584200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dirty="0">
                <a:solidFill>
                  <a:schemeClr val="tx1"/>
                </a:solidFill>
                <a:effectLst/>
                <a:latin typeface="erdana"/>
              </a:rPr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C95C-40B8-DCC1-110D-A5349C97F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965200"/>
            <a:ext cx="7898713" cy="5588000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inter-regular"/>
              </a:rPr>
              <a:t>for loop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inter-regular"/>
              </a:rPr>
              <a:t>while loop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inter-regular"/>
              </a:rPr>
              <a:t>do-while loop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inter-regular"/>
              </a:rPr>
              <a:t>for-in loop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5E8A-FAC9-6173-7F70-5578EF7C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310891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152400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JavaScript?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3" y="1143000"/>
            <a:ext cx="10514172" cy="5021069"/>
          </a:xfrm>
        </p:spPr>
        <p:txBody>
          <a:bodyPr/>
          <a:lstStyle/>
          <a:p>
            <a:pPr marR="0" lvl="0" algn="just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/>
              </a:rPr>
              <a:t>JS is an OO Scripting Language</a:t>
            </a:r>
          </a:p>
          <a:p>
            <a:pPr marR="0" lvl="0" algn="just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/>
              </a:rPr>
              <a:t>Light weighted &amp; Interpreted: </a:t>
            </a:r>
          </a:p>
          <a:p>
            <a:pPr marR="0" lvl="0" algn="just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/>
              </a:rPr>
              <a:t>JS Case-sensitive: </a:t>
            </a:r>
          </a:p>
          <a:p>
            <a:pPr marR="0" lvl="0" algn="just">
              <a:lnSpc>
                <a:spcPct val="14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/>
              </a:rPr>
              <a:t>Supports all types of OS</a:t>
            </a:r>
          </a:p>
          <a:p>
            <a:pPr marR="0" lvl="0" algn="just">
              <a:lnSpc>
                <a:spcPct val="14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/>
              </a:rPr>
              <a:t>All the browsers has Direct support </a:t>
            </a:r>
          </a:p>
          <a:p>
            <a:pPr marR="0" lvl="0" algn="just">
              <a:lnSpc>
                <a:spcPct val="14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/>
              </a:rPr>
              <a:t>Weakly typed language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948C60-FC15-EF27-BB07-7B7732E2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2" y="76200"/>
            <a:ext cx="6475730" cy="584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Arrow function in JavaScript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6611" y="1066800"/>
            <a:ext cx="11352213" cy="49530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Arrow functions are introduced in ES6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Also called as, Lambda expression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Arrow functions allow us to write shorter function syntax: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JS uses FAT arrow:</a:t>
            </a:r>
          </a:p>
          <a:p>
            <a:pPr marL="952393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lvl="1"/>
            <a:r>
              <a:rPr lang="en-US" sz="2800" dirty="0"/>
              <a:t>Anonymous function: </a:t>
            </a:r>
          </a:p>
          <a:p>
            <a:pPr lvl="1"/>
            <a:r>
              <a:rPr lang="en-US" sz="2000" dirty="0"/>
              <a:t>	const </a:t>
            </a:r>
            <a:r>
              <a:rPr lang="en-US" sz="2000" dirty="0" err="1"/>
              <a:t>myFunction</a:t>
            </a:r>
            <a:r>
              <a:rPr lang="en-US" sz="2000" dirty="0"/>
              <a:t> = function (a, b) { </a:t>
            </a:r>
            <a:r>
              <a:rPr lang="en-US" sz="2000" dirty="0" err="1"/>
              <a:t>document.write</a:t>
            </a:r>
            <a:r>
              <a:rPr lang="en-US" sz="2000" dirty="0"/>
              <a:t>(a * b); }</a:t>
            </a:r>
          </a:p>
          <a:p>
            <a:pPr lvl="1"/>
            <a:r>
              <a:rPr lang="en-US" sz="2000" dirty="0"/>
              <a:t>            </a:t>
            </a:r>
            <a:r>
              <a:rPr lang="en-US" sz="2000" dirty="0" err="1"/>
              <a:t>myFunction</a:t>
            </a:r>
            <a:r>
              <a:rPr lang="en-US" sz="2000" dirty="0"/>
              <a:t>(10, 2);</a:t>
            </a:r>
          </a:p>
          <a:p>
            <a:pPr lvl="1"/>
            <a:endParaRPr lang="en-US" sz="2000" dirty="0"/>
          </a:p>
          <a:p>
            <a:pPr lvl="1"/>
            <a:r>
              <a:rPr lang="en-US" sz="2800" dirty="0"/>
              <a:t>Arrow function:</a:t>
            </a:r>
          </a:p>
          <a:p>
            <a:pPr lvl="1"/>
            <a:r>
              <a:rPr lang="en-US" sz="2000" dirty="0"/>
              <a:t>	const </a:t>
            </a:r>
            <a:r>
              <a:rPr lang="en-US" sz="2000" dirty="0" err="1"/>
              <a:t>myFunction</a:t>
            </a:r>
            <a:r>
              <a:rPr lang="en-US" sz="2000" dirty="0"/>
              <a:t> = (a, b) =&gt; { </a:t>
            </a:r>
            <a:r>
              <a:rPr lang="en-US" sz="2000" dirty="0" err="1"/>
              <a:t>document.write</a:t>
            </a:r>
            <a:r>
              <a:rPr lang="en-US" sz="2000" dirty="0"/>
              <a:t>(a * b); }</a:t>
            </a:r>
          </a:p>
          <a:p>
            <a:pPr lvl="1"/>
            <a:r>
              <a:rPr lang="en-US" sz="2000" dirty="0"/>
              <a:t>            </a:t>
            </a:r>
            <a:r>
              <a:rPr lang="en-US" sz="2000" dirty="0" err="1"/>
              <a:t>myFunction</a:t>
            </a:r>
            <a:r>
              <a:rPr lang="en-US" sz="2000" dirty="0"/>
              <a:t>(10, 2);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7D7927-1364-3889-B6EF-BBF3624A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E5CE5-5E8D-4931-113E-BB3F0D8E0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2ABB44-177A-ADDA-AFAA-49D05BD0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76200"/>
            <a:ext cx="8228330" cy="584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Arrow function with return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E503B-F64E-6EA8-DF1B-D2AF6D89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1066800"/>
            <a:ext cx="11352213" cy="4953000"/>
          </a:xfrm>
        </p:spPr>
        <p:txBody>
          <a:bodyPr>
            <a:normAutofit/>
          </a:bodyPr>
          <a:lstStyle/>
          <a:p>
            <a:r>
              <a:rPr lang="en-US" sz="2000" dirty="0"/>
              <a:t>hello = () =&gt; { let a;</a:t>
            </a:r>
          </a:p>
          <a:p>
            <a:r>
              <a:rPr lang="en-US" dirty="0"/>
              <a:t>Let b=100;</a:t>
            </a:r>
            <a:endParaRPr lang="en-US" sz="2000" dirty="0"/>
          </a:p>
          <a:p>
            <a:r>
              <a:rPr lang="en-US" sz="2000" dirty="0"/>
              <a:t>  return "Hello World!";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If the function has only one statement, and the statement returns a value, you can remove the brackets and the return keyword </a:t>
            </a:r>
          </a:p>
          <a:p>
            <a:endParaRPr lang="en-US" dirty="0"/>
          </a:p>
          <a:p>
            <a:r>
              <a:rPr lang="en-US" sz="2000" dirty="0"/>
              <a:t>hello = () =&gt; "Hello World!";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DC33E2-5839-7D80-4AE1-BB113C98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39867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B1750-4AD3-2ECF-AFA9-4BC61032A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54DD0B-4A43-881A-EB18-09856B30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76200"/>
            <a:ext cx="8228330" cy="584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Arrow Function without Parentheses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58106-FEF1-7C42-D1EF-A18807A0D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1066800"/>
            <a:ext cx="11352213" cy="4953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 have a single parameter to pass, then the parentheses are optional</a:t>
            </a:r>
          </a:p>
          <a:p>
            <a:pPr lvl="1"/>
            <a:r>
              <a:rPr lang="it-IT" sz="2800" dirty="0"/>
              <a:t>var square = x =&gt; {  </a:t>
            </a:r>
          </a:p>
          <a:p>
            <a:pPr lvl="1"/>
            <a:r>
              <a:rPr lang="it-IT" sz="2800" dirty="0"/>
              <a:t>    document.write(x*x);  </a:t>
            </a:r>
          </a:p>
          <a:p>
            <a:pPr lvl="1"/>
            <a:r>
              <a:rPr lang="it-IT" sz="2800" dirty="0"/>
              <a:t>}  </a:t>
            </a:r>
          </a:p>
          <a:p>
            <a:pPr lvl="1"/>
            <a:r>
              <a:rPr lang="it-IT" sz="2800" dirty="0"/>
              <a:t>square(2); 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E7FE18-D9A4-E63F-F4C1-2A71495D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11661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B574D-50A1-03EB-45FF-AB11E1A50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18E3-5598-218A-4F2B-F453E53B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76200"/>
            <a:ext cx="6247130" cy="5842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erdana"/>
              </a:rPr>
              <a:t>Optional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erdana"/>
              </a:rPr>
              <a:t> Parameters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D40FF-8454-FDD1-63B6-9CBB7274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999" y="660400"/>
            <a:ext cx="11733213" cy="5892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By using logical operator: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optional parameter is Logically OR is used with the default value within the body of the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optional parameters should always come at the end of the parameter list</a:t>
            </a:r>
          </a:p>
          <a:p>
            <a:pPr lvl="1"/>
            <a:r>
              <a:rPr lang="en-US" sz="2400" dirty="0"/>
              <a:t>function check(a, b) {</a:t>
            </a:r>
          </a:p>
          <a:p>
            <a:pPr lvl="1"/>
            <a:r>
              <a:rPr lang="en-US" sz="2400" dirty="0"/>
              <a:t>    b = b || 0;</a:t>
            </a:r>
          </a:p>
          <a:p>
            <a:pPr lvl="1"/>
            <a:r>
              <a:rPr lang="en-US" sz="2400" dirty="0"/>
              <a:t>    console.log("Value of a is: " + a +</a:t>
            </a:r>
          </a:p>
          <a:p>
            <a:pPr lvl="1"/>
            <a:r>
              <a:rPr lang="en-US" sz="2400" dirty="0"/>
              <a:t>        " Value of b is: " + b);</a:t>
            </a:r>
          </a:p>
          <a:p>
            <a:pPr lvl="1"/>
            <a:r>
              <a:rPr lang="en-US" sz="2400" dirty="0"/>
              <a:t>}</a:t>
            </a:r>
          </a:p>
          <a:p>
            <a:pPr lvl="1"/>
            <a:r>
              <a:rPr lang="en-US" sz="2400" dirty="0"/>
              <a:t>check(5, 3);</a:t>
            </a:r>
          </a:p>
          <a:p>
            <a:pPr lvl="1"/>
            <a:r>
              <a:rPr lang="en-US" sz="2400" dirty="0"/>
              <a:t>check(10);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826E-BED3-DE1B-BEB5-E9F550B6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20903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D505-9BB0-F24D-636D-C0E8F063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76200"/>
            <a:ext cx="6247130" cy="584200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erdana"/>
              </a:rPr>
              <a:t>Default Parameters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0A3A7-BBFC-D572-98C3-219796F5D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990600"/>
            <a:ext cx="11352212" cy="5867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Default parameter is a value that will always be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When no value is passed in the function definition, a default value is being set for the function definition, known as the default parameter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It allows the named parameters to get initialized with a default value when either undefined or no value is passed</a:t>
            </a:r>
          </a:p>
          <a:p>
            <a:pPr lvl="1"/>
            <a:r>
              <a:rPr lang="en-US" sz="2400" dirty="0"/>
              <a:t>function sum(a=5, b=7)  </a:t>
            </a:r>
          </a:p>
          <a:p>
            <a:pPr lvl="1"/>
            <a:r>
              <a:rPr lang="en-US" sz="2400" dirty="0"/>
              <a:t>{  </a:t>
            </a:r>
          </a:p>
          <a:p>
            <a:pPr lvl="1"/>
            <a:r>
              <a:rPr lang="en-US" sz="2400" dirty="0"/>
              <a:t>    return </a:t>
            </a:r>
            <a:r>
              <a:rPr lang="en-US" sz="2400" dirty="0" err="1"/>
              <a:t>a+b</a:t>
            </a:r>
            <a:r>
              <a:rPr lang="en-US" sz="2400" dirty="0"/>
              <a:t>;  </a:t>
            </a:r>
          </a:p>
          <a:p>
            <a:pPr lvl="1"/>
            <a:r>
              <a:rPr lang="en-US" sz="2400" dirty="0"/>
              <a:t>} </a:t>
            </a:r>
          </a:p>
          <a:p>
            <a:pPr lvl="1"/>
            <a:r>
              <a:rPr lang="en-US" sz="2400" dirty="0"/>
              <a:t>sum();</a:t>
            </a:r>
          </a:p>
          <a:p>
            <a:pPr lvl="1"/>
            <a:r>
              <a:rPr lang="en-US" sz="2400" dirty="0"/>
              <a:t>sum(10);</a:t>
            </a:r>
          </a:p>
          <a:p>
            <a:pPr lvl="1"/>
            <a:r>
              <a:rPr lang="en-US" sz="2400" dirty="0"/>
              <a:t>sum(10,10)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39D0E-3BC7-D362-CFDB-EF03C95A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5270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7AED2-3604-A3D7-1B52-B2FE07E91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872B-E783-EF87-3FE1-AC485EF9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76200"/>
            <a:ext cx="6247130" cy="584200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  <a:latin typeface="erdana"/>
              </a:rPr>
              <a:t>Rest Parameters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9871D-3D94-7ABE-287C-FD7410C80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838200"/>
            <a:ext cx="11352212" cy="58674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It is introduced in ECMAScript 2015 or ES6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It allows us to represent an indefinite number of arguments as an array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By using the rest parameter, a function can be called with any number of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onsolas" panose="020B0609020204030204" pitchFamily="49" charset="0"/>
              </a:rPr>
              <a:t>A rest parameter must be last in a parameter list</a:t>
            </a:r>
            <a:endParaRPr lang="en-US" sz="2800" dirty="0"/>
          </a:p>
          <a:p>
            <a:pPr lvl="1"/>
            <a:endParaRPr lang="en-US" sz="900" dirty="0"/>
          </a:p>
          <a:p>
            <a:pPr marL="609494" lvl="2">
              <a:spcBef>
                <a:spcPts val="1600"/>
              </a:spcBef>
              <a:buSzPct val="100000"/>
            </a:pPr>
            <a:r>
              <a:rPr lang="en-US" sz="2100" dirty="0">
                <a:latin typeface="Consolas" panose="020B0609020204030204" pitchFamily="49" charset="0"/>
              </a:rPr>
              <a:t>function show(...</a:t>
            </a:r>
            <a:r>
              <a:rPr lang="en-US" sz="2100" dirty="0" err="1">
                <a:latin typeface="Consolas" panose="020B0609020204030204" pitchFamily="49" charset="0"/>
              </a:rPr>
              <a:t>args</a:t>
            </a:r>
            <a:r>
              <a:rPr lang="en-US" sz="2100" dirty="0">
                <a:latin typeface="Consolas" panose="020B0609020204030204" pitchFamily="49" charset="0"/>
              </a:rPr>
              <a:t>) </a:t>
            </a:r>
          </a:p>
          <a:p>
            <a:pPr marL="609494" lvl="2">
              <a:spcBef>
                <a:spcPts val="1600"/>
              </a:spcBef>
              <a:buSzPct val="100000"/>
            </a:pPr>
            <a:r>
              <a:rPr lang="en-US" sz="2100" dirty="0">
                <a:latin typeface="Consolas" panose="020B0609020204030204" pitchFamily="49" charset="0"/>
              </a:rPr>
              <a:t>{  </a:t>
            </a:r>
          </a:p>
          <a:p>
            <a:pPr marL="609494" lvl="2">
              <a:spcBef>
                <a:spcPts val="1600"/>
              </a:spcBef>
              <a:buSzPct val="100000"/>
            </a:pPr>
            <a:r>
              <a:rPr lang="en-US" sz="2100" dirty="0">
                <a:latin typeface="Consolas" panose="020B0609020204030204" pitchFamily="49" charset="0"/>
              </a:rPr>
              <a:t>  let sum = 0;  </a:t>
            </a:r>
          </a:p>
          <a:p>
            <a:pPr marL="609494" lvl="2">
              <a:spcBef>
                <a:spcPts val="1600"/>
              </a:spcBef>
              <a:buSzPct val="100000"/>
            </a:pPr>
            <a:r>
              <a:rPr lang="en-US" sz="2100" dirty="0">
                <a:latin typeface="Consolas" panose="020B0609020204030204" pitchFamily="49" charset="0"/>
              </a:rPr>
              <a:t>  for (let </a:t>
            </a:r>
            <a:r>
              <a:rPr lang="en-US" sz="2100" dirty="0" err="1">
                <a:latin typeface="Consolas" panose="020B0609020204030204" pitchFamily="49" charset="0"/>
              </a:rPr>
              <a:t>i</a:t>
            </a:r>
            <a:r>
              <a:rPr lang="en-US" sz="2100" dirty="0">
                <a:latin typeface="Consolas" panose="020B0609020204030204" pitchFamily="49" charset="0"/>
              </a:rPr>
              <a:t> of </a:t>
            </a:r>
            <a:r>
              <a:rPr lang="en-US" sz="2100" dirty="0" err="1">
                <a:latin typeface="Consolas" panose="020B0609020204030204" pitchFamily="49" charset="0"/>
              </a:rPr>
              <a:t>args</a:t>
            </a:r>
            <a:r>
              <a:rPr lang="en-US" sz="2100" dirty="0">
                <a:latin typeface="Consolas" panose="020B0609020204030204" pitchFamily="49" charset="0"/>
              </a:rPr>
              <a:t>) {  </a:t>
            </a:r>
          </a:p>
          <a:p>
            <a:pPr marL="609494" lvl="2">
              <a:spcBef>
                <a:spcPts val="1600"/>
              </a:spcBef>
              <a:buSzPct val="100000"/>
            </a:pPr>
            <a:r>
              <a:rPr lang="en-US" sz="2100" dirty="0">
                <a:latin typeface="Consolas" panose="020B0609020204030204" pitchFamily="49" charset="0"/>
              </a:rPr>
              <a:t>      sum += </a:t>
            </a:r>
            <a:r>
              <a:rPr lang="en-US" sz="2100" dirty="0" err="1">
                <a:latin typeface="Consolas" panose="020B0609020204030204" pitchFamily="49" charset="0"/>
              </a:rPr>
              <a:t>i</a:t>
            </a:r>
            <a:r>
              <a:rPr lang="en-US" sz="2100" dirty="0">
                <a:latin typeface="Consolas" panose="020B0609020204030204" pitchFamily="49" charset="0"/>
              </a:rPr>
              <a:t>;  </a:t>
            </a:r>
          </a:p>
          <a:p>
            <a:pPr marL="609494" lvl="2">
              <a:spcBef>
                <a:spcPts val="1600"/>
              </a:spcBef>
              <a:buSzPct val="100000"/>
            </a:pPr>
            <a:r>
              <a:rPr lang="en-US" sz="2100" dirty="0">
                <a:latin typeface="Consolas" panose="020B0609020204030204" pitchFamily="49" charset="0"/>
              </a:rPr>
              <a:t>  }  </a:t>
            </a:r>
          </a:p>
          <a:p>
            <a:pPr marL="609494" lvl="2">
              <a:spcBef>
                <a:spcPts val="1600"/>
              </a:spcBef>
              <a:buSzPct val="100000"/>
            </a:pPr>
            <a:r>
              <a:rPr lang="en-US" sz="2100" dirty="0">
                <a:latin typeface="Consolas" panose="020B0609020204030204" pitchFamily="49" charset="0"/>
              </a:rPr>
              <a:t>  console.log("Sum = "+sum);  </a:t>
            </a:r>
          </a:p>
          <a:p>
            <a:pPr marL="609494" lvl="2">
              <a:spcBef>
                <a:spcPts val="1600"/>
              </a:spcBef>
              <a:buSzPct val="100000"/>
            </a:pPr>
            <a:r>
              <a:rPr lang="en-US" sz="2100" dirty="0">
                <a:latin typeface="Consolas" panose="020B0609020204030204" pitchFamily="49" charset="0"/>
              </a:rPr>
              <a:t>}  </a:t>
            </a:r>
          </a:p>
          <a:p>
            <a:pPr marL="609494" lvl="2">
              <a:spcBef>
                <a:spcPts val="1600"/>
              </a:spcBef>
              <a:buSzPct val="100000"/>
            </a:pPr>
            <a:r>
              <a:rPr lang="en-US" sz="2100" dirty="0">
                <a:latin typeface="Consolas" panose="020B0609020204030204" pitchFamily="49" charset="0"/>
              </a:rPr>
              <a:t>  show(10, 20, 30);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17FD3-17F3-C5FB-1C91-BCAC2754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838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5BE2-6227-817F-C6C1-724179CF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8"/>
            <a:ext cx="10360501" cy="419294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0017-0588-73FC-55A7-7B7B3FE1A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3" y="685800"/>
            <a:ext cx="11201400" cy="5943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/>
              </a:rPr>
              <a:t>In 1993, Mosaic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/>
              </a:rPr>
              <a:t>In the year 1994, Netscape was founded by Marc Andreessen. 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/>
              </a:rPr>
              <a:t>Websites need to be more dynamic. 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/>
              </a:rPr>
              <a:t>glue language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/>
              </a:rPr>
              <a:t> In 1995, the company recruited Brendan </a:t>
            </a:r>
            <a:r>
              <a:rPr lang="en-US" sz="1800" dirty="0" err="1">
                <a:latin typeface="inter-regular"/>
              </a:rPr>
              <a:t>Eich</a:t>
            </a:r>
            <a:endParaRPr lang="en-US" sz="1800" dirty="0">
              <a:latin typeface="inter-regular"/>
            </a:endParaRP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/>
              </a:rPr>
              <a:t>But, before Brendan could start, the company merged with Sun Microsystems 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/>
              </a:rPr>
              <a:t>Now, two languages were there: Java and the scripting language. 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/>
              </a:rPr>
              <a:t>In May 1995, Brendan </a:t>
            </a:r>
            <a:r>
              <a:rPr lang="en-US" sz="1800" dirty="0" err="1">
                <a:latin typeface="inter-regular"/>
              </a:rPr>
              <a:t>Eich</a:t>
            </a:r>
            <a:r>
              <a:rPr lang="en-US" sz="1800" dirty="0">
                <a:latin typeface="inter-regular"/>
              </a:rPr>
              <a:t> invented first code of </a:t>
            </a:r>
            <a:r>
              <a:rPr lang="en-US" sz="1800" dirty="0" err="1">
                <a:latin typeface="inter-regular"/>
              </a:rPr>
              <a:t>Javascript</a:t>
            </a:r>
            <a:r>
              <a:rPr lang="en-US" sz="1800" dirty="0">
                <a:latin typeface="inter-regular"/>
              </a:rPr>
              <a:t> named 'Mocha’ 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/>
              </a:rPr>
              <a:t>Renamed with '</a:t>
            </a:r>
            <a:r>
              <a:rPr lang="en-US" sz="1800" dirty="0" err="1">
                <a:latin typeface="inter-regular"/>
              </a:rPr>
              <a:t>LiveScript</a:t>
            </a:r>
            <a:r>
              <a:rPr lang="en-US" sz="1800" dirty="0">
                <a:latin typeface="inter-regular"/>
              </a:rPr>
              <a:t>’ 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inter-regular"/>
              </a:rPr>
              <a:t>Due to trademark reasons and certain other reasons, in December 1995, the language was finally renamed to 'JavaScript'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3E2BC-8132-FFD4-579A-58961D4D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260224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437C-01C1-5227-92F9-27D94B77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639763"/>
          </a:xfrm>
        </p:spPr>
        <p:txBody>
          <a:bodyPr/>
          <a:lstStyle/>
          <a:p>
            <a:r>
              <a:rPr lang="en-US" sz="3200" dirty="0"/>
              <a:t>Features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</a:t>
            </a:r>
            <a:r>
              <a:rPr lang="en-US" sz="3200" dirty="0"/>
              <a:t>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51C3-2501-0FBB-EDF1-CC729FD7D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43000"/>
            <a:ext cx="10360501" cy="5021069"/>
          </a:xfrm>
        </p:spPr>
        <p:txBody>
          <a:bodyPr>
            <a:normAutofit fontScale="77500" lnSpcReduction="20000"/>
          </a:bodyPr>
          <a:lstStyle/>
          <a:p>
            <a:pPr marR="0" lvl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inter-regular"/>
              </a:rPr>
              <a:t>Make our website alive: </a:t>
            </a:r>
          </a:p>
          <a:p>
            <a:pPr marR="0" lvl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inter-regular"/>
              </a:rPr>
              <a:t>Script Can execute on the browser: </a:t>
            </a:r>
          </a:p>
          <a:p>
            <a:pPr marR="0" lvl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inter-regular"/>
              </a:rPr>
              <a:t>JS and Java are completely different: </a:t>
            </a:r>
          </a:p>
          <a:p>
            <a:pPr marR="0" lvl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inter-regular"/>
              </a:rPr>
              <a:t>JS: All scripting languages are ultimately translated into JS:</a:t>
            </a:r>
          </a:p>
          <a:p>
            <a:pPr marR="0" lvl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inter-regular"/>
              </a:rPr>
              <a:t>All the browsers: built-in execution environments</a:t>
            </a:r>
          </a:p>
          <a:p>
            <a:pPr marR="0" lvl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inter-regular"/>
              </a:rPr>
              <a:t>supportable in several operating systems including</a:t>
            </a:r>
          </a:p>
          <a:p>
            <a:pPr marR="0" lvl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inter-regular"/>
              </a:rPr>
              <a:t>Similar to the Syntax of C programming: </a:t>
            </a:r>
          </a:p>
          <a:p>
            <a:pPr marR="0" lv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inter-regular"/>
              </a:rPr>
              <a:t>Weakly typed language: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D2E93-B173-DC1B-7F44-4A84F7E8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3609478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63CD-8999-A4B8-ED76-8F654E0D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639763"/>
          </a:xfrm>
        </p:spPr>
        <p:txBody>
          <a:bodyPr/>
          <a:lstStyle/>
          <a:p>
            <a:r>
              <a:rPr lang="en-US" dirty="0"/>
              <a:t>Applications of JavaScript: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7021-B66A-AC48-4C34-8052D3CA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3" y="1143001"/>
            <a:ext cx="11430000" cy="457199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inter-regular"/>
              </a:rPr>
              <a:t>Client-side validation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inter-regular"/>
              </a:rPr>
              <a:t>Dynamic drop-down menus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inter-regular"/>
              </a:rPr>
              <a:t>Displaying date and time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inter-regular"/>
              </a:rPr>
              <a:t>Displaying pop-up windows and dialog boxes (like an alert dialog box, confirm dialog box, and prompt dialog box)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inter-regular"/>
              </a:rPr>
              <a:t>Displaying clocks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66482-B160-95DB-DAF4-A040F333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26096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1710-57B7-55F5-84E2-5787FB8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0"/>
            <a:ext cx="10360501" cy="639763"/>
          </a:xfrm>
        </p:spPr>
        <p:txBody>
          <a:bodyPr/>
          <a:lstStyle/>
          <a:p>
            <a:r>
              <a:rPr lang="en-US" dirty="0"/>
              <a:t>Syntax: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65F1-2452-4AF0-13D4-9B003AF32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ter-regular"/>
              </a:rPr>
              <a:t>&lt;body&gt;</a:t>
            </a:r>
          </a:p>
          <a:p>
            <a:r>
              <a:rPr lang="en-US" dirty="0">
                <a:latin typeface="inter-regular"/>
              </a:rPr>
              <a:t>    &lt;script&gt;</a:t>
            </a:r>
          </a:p>
          <a:p>
            <a:r>
              <a:rPr lang="en-US" dirty="0">
                <a:latin typeface="inter-regular"/>
              </a:rPr>
              <a:t>        alert("JavaScript");</a:t>
            </a:r>
          </a:p>
          <a:p>
            <a:r>
              <a:rPr lang="en-US" dirty="0">
                <a:latin typeface="inter-regular"/>
              </a:rPr>
              <a:t>    &lt;/script&gt;</a:t>
            </a:r>
          </a:p>
          <a:p>
            <a:r>
              <a:rPr lang="en-US" dirty="0">
                <a:latin typeface="inter-regular"/>
              </a:rPr>
              <a:t>&lt;/body&gt;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BCE53-0EBC-397C-CD86-D150AB2E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277810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3994-F4E1-1673-6170-014AC7F9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code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CF5D-FA15-2D3F-9C29-94112688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-regular"/>
              </a:rPr>
              <a:t>Within body tag</a:t>
            </a:r>
          </a:p>
          <a:p>
            <a:r>
              <a:rPr lang="en-US" dirty="0">
                <a:latin typeface="inter-regular"/>
              </a:rPr>
              <a:t>W</a:t>
            </a:r>
            <a:r>
              <a:rPr lang="en-US" b="0" i="0" dirty="0">
                <a:effectLst/>
                <a:latin typeface="inter-regular"/>
              </a:rPr>
              <a:t>ithin head tag </a:t>
            </a:r>
          </a:p>
          <a:p>
            <a:r>
              <a:rPr lang="en-US" b="0" i="0" dirty="0">
                <a:effectLst/>
                <a:latin typeface="inter-regular"/>
              </a:rPr>
              <a:t>External JavaScript file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1DA04-8EE2-9D5D-66CA-3417FB27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36549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7A6C-4A7A-4448-8919-7A3625F8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4873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erdana"/>
              </a:rPr>
              <a:t>Advantages of External 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5D08-7036-A692-30C5-7B0E7C14D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3" y="914400"/>
            <a:ext cx="11277600" cy="58070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inter-regular"/>
              </a:rPr>
              <a:t>Reusability of code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inter-regular"/>
              </a:rPr>
              <a:t>It allows easy code readability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inter-regular"/>
              </a:rPr>
              <a:t>It is time-efficient as web browsers cache the external </a:t>
            </a:r>
            <a:r>
              <a:rPr lang="en-US" sz="2400" dirty="0" err="1">
                <a:latin typeface="inter-regular"/>
              </a:rPr>
              <a:t>js</a:t>
            </a:r>
            <a:r>
              <a:rPr lang="en-US" sz="2400" dirty="0">
                <a:latin typeface="inter-regular"/>
              </a:rPr>
              <a:t> files, which further reduces the page loading time.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inter-regular"/>
              </a:rPr>
              <a:t>It enables both web designers and coders to work with html and </a:t>
            </a:r>
            <a:r>
              <a:rPr lang="en-US" sz="2400" dirty="0" err="1">
                <a:latin typeface="inter-regular"/>
              </a:rPr>
              <a:t>js</a:t>
            </a:r>
            <a:r>
              <a:rPr lang="en-US" sz="2400" dirty="0">
                <a:latin typeface="inter-regular"/>
              </a:rPr>
              <a:t> files parallelly and separately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inter-regular"/>
              </a:rPr>
              <a:t>The length of the code reduces as only we need to specify the location of the </a:t>
            </a:r>
            <a:r>
              <a:rPr lang="en-US" sz="2400" dirty="0" err="1">
                <a:latin typeface="inter-regular"/>
              </a:rPr>
              <a:t>js</a:t>
            </a:r>
            <a:r>
              <a:rPr lang="en-US" sz="2400" dirty="0">
                <a:latin typeface="inter-regular"/>
              </a:rPr>
              <a:t> file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5095E-7C62-3428-ADB9-B2DF9ECE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Nilesh Magar</a:t>
            </a:r>
          </a:p>
        </p:txBody>
      </p:sp>
    </p:spTree>
    <p:extLst>
      <p:ext uri="{BB962C8B-B14F-4D97-AF65-F5344CB8AC3E}">
        <p14:creationId xmlns:p14="http://schemas.microsoft.com/office/powerpoint/2010/main" val="183494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h_16x9">
    <a:dk1>
      <a:sysClr val="windowText" lastClr="000000"/>
    </a:dk1>
    <a:lt1>
      <a:sysClr val="window" lastClr="FFFFFF"/>
    </a:lt1>
    <a:dk2>
      <a:srgbClr val="192A52"/>
    </a:dk2>
    <a:lt2>
      <a:srgbClr val="C0C0C0"/>
    </a:lt2>
    <a:accent1>
      <a:srgbClr val="009999"/>
    </a:accent1>
    <a:accent2>
      <a:srgbClr val="E98915"/>
    </a:accent2>
    <a:accent3>
      <a:srgbClr val="A419A7"/>
    </a:accent3>
    <a:accent4>
      <a:srgbClr val="AFC34D"/>
    </a:accent4>
    <a:accent5>
      <a:srgbClr val="E5572B"/>
    </a:accent5>
    <a:accent6>
      <a:srgbClr val="6868C4"/>
    </a:accent6>
    <a:hlink>
      <a:srgbClr val="009999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</TotalTime>
  <Words>2400</Words>
  <Application>Microsoft Office PowerPoint</Application>
  <PresentationFormat>Custom</PresentationFormat>
  <Paragraphs>353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-apple-system</vt:lpstr>
      <vt:lpstr>Arial</vt:lpstr>
      <vt:lpstr>Calibri</vt:lpstr>
      <vt:lpstr>Consolas</vt:lpstr>
      <vt:lpstr>erdana</vt:lpstr>
      <vt:lpstr>inter-bold</vt:lpstr>
      <vt:lpstr>inter-regular</vt:lpstr>
      <vt:lpstr>Segoe UI</vt:lpstr>
      <vt:lpstr>var(--font-code)</vt:lpstr>
      <vt:lpstr>Verdana</vt:lpstr>
      <vt:lpstr>Wingdings</vt:lpstr>
      <vt:lpstr>Tech 16x9</vt:lpstr>
      <vt:lpstr>JavaScript</vt:lpstr>
      <vt:lpstr>Agenda</vt:lpstr>
      <vt:lpstr>What is JavaScript?</vt:lpstr>
      <vt:lpstr>History</vt:lpstr>
      <vt:lpstr>Features of JavaScript</vt:lpstr>
      <vt:lpstr>Applications of JavaScript:</vt:lpstr>
      <vt:lpstr>Syntax: </vt:lpstr>
      <vt:lpstr>JavaScript code syntax:</vt:lpstr>
      <vt:lpstr>Advantages of External JavaScript</vt:lpstr>
      <vt:lpstr>Disadvantages of External JavaScript</vt:lpstr>
      <vt:lpstr>JavaScript Comment</vt:lpstr>
      <vt:lpstr>Identifiers in JavaScript</vt:lpstr>
      <vt:lpstr>Variables in JavaScript:</vt:lpstr>
      <vt:lpstr>Differences between let and var keyword</vt:lpstr>
      <vt:lpstr>Types of variables in JavaScript:</vt:lpstr>
      <vt:lpstr>Data types in JavaScript: </vt:lpstr>
      <vt:lpstr>Primitive Data types: </vt:lpstr>
      <vt:lpstr>Significance about Primitive Data types:  </vt:lpstr>
      <vt:lpstr>Non-Primitive Data types: </vt:lpstr>
      <vt:lpstr>1. Array</vt:lpstr>
      <vt:lpstr>2. Objects </vt:lpstr>
      <vt:lpstr>2. Objects </vt:lpstr>
      <vt:lpstr>2. Objects </vt:lpstr>
      <vt:lpstr>Array Vs Object</vt:lpstr>
      <vt:lpstr>3. Functions in JavaScript</vt:lpstr>
      <vt:lpstr>PowerPoint Presentation</vt:lpstr>
      <vt:lpstr>If-else</vt:lpstr>
      <vt:lpstr>switch statement </vt:lpstr>
      <vt:lpstr>Loops</vt:lpstr>
      <vt:lpstr>Arrow function in JavaScript</vt:lpstr>
      <vt:lpstr>Arrow function with return statement</vt:lpstr>
      <vt:lpstr>Arrow Function without Parentheses</vt:lpstr>
      <vt:lpstr>Optional Parameters</vt:lpstr>
      <vt:lpstr>Default Parameters</vt:lpstr>
      <vt:lpstr>Rest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Nilesh Magar</dc:creator>
  <cp:lastModifiedBy>Nilesh Magar</cp:lastModifiedBy>
  <cp:revision>38</cp:revision>
  <dcterms:created xsi:type="dcterms:W3CDTF">2024-06-17T08:20:34Z</dcterms:created>
  <dcterms:modified xsi:type="dcterms:W3CDTF">2024-06-27T08:13:31Z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