
<file path=[Content_Types].xml><?xml version="1.0" encoding="utf-8"?>
<Types xmlns="http://schemas.openxmlformats.org/package/2006/content-types">
  <Override PartName="/_rels/.rels" ContentType="application/vnd.openxmlformats-package.relationshi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3.wmf" ContentType="image/x-wmf"/>
  <Override PartName="/ppt/media/image2.wmf" ContentType="image/x-wmf"/>
  <Override PartName="/ppt/media/image1.jpeg" ContentType="image/jpeg"/>
  <Override PartName="/ppt/presentation.xml" ContentType="application/vnd.openxmlformats-officedocument.presentationml.presentation.main+xml"/>
  <Override PartName="/ppt/_rels/presentation.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s/slide9.xml" ContentType="application/vnd.openxmlformats-officedocument.presentationml.slide+xml"/>
  <Override PartName="/ppt/slides/slide12.xml" ContentType="application/vnd.openxmlformats-officedocument.presentationml.slide+xml"/>
  <Override PartName="/ppt/slides/_rels/slide2.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3.xml.rels" ContentType="application/vnd.openxmlformats-package.relationships+xml"/>
  <Override PartName="/ppt/slides/_rels/slide6.xml.rels" ContentType="application/vnd.openxmlformats-package.relationships+xml"/>
  <Override PartName="/ppt/slides/_rels/slide11.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12.xml.rels" ContentType="application/vnd.openxmlformats-package.relationships+xml"/>
  <Override PartName="/ppt/slides/_rels/slide5.xml.rels" ContentType="application/vnd.openxmlformats-package.relationships+xml"/>
  <Override PartName="/ppt/slides/_rels/slide10.xml.rels" ContentType="application/vnd.openxmlformats-package.relationships+xml"/>
  <Override PartName="/ppt/slides/slide15.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50" r:id="rId3"/>
    <p:sldMasterId id="2147483652"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bIns="45000" lIns="90000" rIns="90000" tIns="45000"/>
          <a:p>
            <a:pPr algn="ctr"/>
            <a:r>
              <a:rPr lang="en-US" sz="4400">
                <a:solidFill>
                  <a:srgbClr val="000000"/>
                </a:solidFill>
                <a:latin typeface="Calibri"/>
              </a:rPr>
              <a:t>Click to edit the title text formatClick to edit Master title style</a:t>
            </a:r>
            <a:endParaRPr/>
          </a:p>
        </p:txBody>
      </p:sp>
      <p:sp>
        <p:nvSpPr>
          <p:cNvPr id="1" name="PlaceHolder 2"/>
          <p:cNvSpPr>
            <a:spLocks noGrp="1"/>
          </p:cNvSpPr>
          <p:nvPr>
            <p:ph type="body"/>
          </p:nvPr>
        </p:nvSpPr>
        <p:spPr>
          <a:xfrm>
            <a:off x="1371600" y="3886200"/>
            <a:ext cx="6400440" cy="1752120"/>
          </a:xfrm>
          <a:prstGeom prst="rect">
            <a:avLst/>
          </a:prstGeom>
        </p:spPr>
        <p:txBody>
          <a:bodyPr bIns="45000" lIns="90000" rIns="90000" tIns="45000"/>
          <a:p>
            <a:pPr>
              <a:buSzPct val="45000"/>
              <a:buFont typeface="StarSymbol"/>
              <a:buChar char=""/>
            </a:pPr>
            <a:r>
              <a:rPr lang="en-US" sz="3200">
                <a:solidFill>
                  <a:srgbClr val="8b8b8b"/>
                </a:solidFill>
                <a:latin typeface="Calibri"/>
              </a:rPr>
              <a:t>Click to edit the outline text format</a:t>
            </a:r>
            <a:endParaRPr/>
          </a:p>
          <a:p>
            <a:pPr lvl="1">
              <a:buSzPct val="45000"/>
              <a:buFont typeface="StarSymbol"/>
              <a:buChar char=""/>
            </a:pPr>
            <a:r>
              <a:rPr lang="en-US" sz="3200">
                <a:solidFill>
                  <a:srgbClr val="8b8b8b"/>
                </a:solidFill>
                <a:latin typeface="Calibri"/>
              </a:rPr>
              <a:t>Second Outline Level</a:t>
            </a:r>
            <a:endParaRPr/>
          </a:p>
          <a:p>
            <a:pPr lvl="2">
              <a:buSzPct val="75000"/>
              <a:buFont typeface="StarSymbol"/>
              <a:buChar char=""/>
            </a:pPr>
            <a:r>
              <a:rPr lang="en-US" sz="3200">
                <a:solidFill>
                  <a:srgbClr val="8b8b8b"/>
                </a:solidFill>
                <a:latin typeface="Calibri"/>
              </a:rPr>
              <a:t>Third Outline Level</a:t>
            </a:r>
            <a:endParaRPr/>
          </a:p>
          <a:p>
            <a:pPr lvl="3">
              <a:buSzPct val="45000"/>
              <a:buFont typeface="StarSymbol"/>
              <a:buChar char=""/>
            </a:pPr>
            <a:r>
              <a:rPr lang="en-US" sz="3200">
                <a:solidFill>
                  <a:srgbClr val="8b8b8b"/>
                </a:solidFill>
                <a:latin typeface="Calibri"/>
              </a:rPr>
              <a:t>Fourth Outline Level</a:t>
            </a:r>
            <a:endParaRPr/>
          </a:p>
          <a:p>
            <a:pPr lvl="4">
              <a:buSzPct val="75000"/>
              <a:buFont typeface="StarSymbol"/>
              <a:buChar char=""/>
            </a:pPr>
            <a:r>
              <a:rPr lang="en-US" sz="3200">
                <a:solidFill>
                  <a:srgbClr val="8b8b8b"/>
                </a:solidFill>
                <a:latin typeface="Calibri"/>
              </a:rPr>
              <a:t>Fifth Outline Level</a:t>
            </a:r>
            <a:endParaRPr/>
          </a:p>
          <a:p>
            <a:pPr lvl="5">
              <a:buSzPct val="45000"/>
              <a:buFont typeface="StarSymbol"/>
              <a:buChar char=""/>
            </a:pPr>
            <a:r>
              <a:rPr lang="en-US" sz="3200">
                <a:solidFill>
                  <a:srgbClr val="8b8b8b"/>
                </a:solidFill>
                <a:latin typeface="Calibri"/>
              </a:rPr>
              <a:t>Sixth Outline Level</a:t>
            </a:r>
            <a:endParaRPr/>
          </a:p>
          <a:p>
            <a:pPr lvl="6">
              <a:buSzPct val="45000"/>
              <a:buFont typeface="StarSymbol"/>
              <a:buChar char=""/>
            </a:pPr>
            <a:r>
              <a:rPr lang="en-US" sz="3200">
                <a:solidFill>
                  <a:srgbClr val="8b8b8b"/>
                </a:solidFill>
                <a:latin typeface="Calibri"/>
              </a:rPr>
              <a:t>Seventh Outline Level</a:t>
            </a:r>
            <a:endParaRPr/>
          </a:p>
          <a:p>
            <a:pPr lvl="7">
              <a:buSzPct val="45000"/>
              <a:buFont typeface="StarSymbol"/>
              <a:buChar char=""/>
            </a:pPr>
            <a:r>
              <a:rPr lang="en-US" sz="3200">
                <a:solidFill>
                  <a:srgbClr val="8b8b8b"/>
                </a:solidFill>
                <a:latin typeface="Calibri"/>
              </a:rPr>
              <a:t>Eighth Outline Level</a:t>
            </a:r>
            <a:endParaRPr/>
          </a:p>
          <a:p>
            <a:r>
              <a:rPr lang="en-US" sz="3200">
                <a:solidFill>
                  <a:srgbClr val="8b8b8b"/>
                </a:solidFill>
                <a:latin typeface="Calibri"/>
              </a:rPr>
              <a:t>Ninth Outline LevelClick to edit Master subtitle style</a:t>
            </a:r>
            <a:endParaRPr/>
          </a:p>
        </p:txBody>
      </p:sp>
      <p:sp>
        <p:nvSpPr>
          <p:cNvPr id="2" name="PlaceHolder 3"/>
          <p:cNvSpPr>
            <a:spLocks noGrp="1"/>
          </p:cNvSpPr>
          <p:nvPr>
            <p:ph type="dt"/>
          </p:nvPr>
        </p:nvSpPr>
        <p:spPr>
          <a:xfrm>
            <a:off x="457200" y="6356520"/>
            <a:ext cx="2133360" cy="364680"/>
          </a:xfrm>
          <a:prstGeom prst="rect">
            <a:avLst/>
          </a:prstGeom>
        </p:spPr>
        <p:txBody>
          <a:bodyPr bIns="45000" lIns="90000" rIns="90000" tIns="45000"/>
          <a:p>
            <a:r>
              <a:rPr lang="en-US" sz="1200">
                <a:solidFill>
                  <a:srgbClr val="8b8b8b"/>
                </a:solidFill>
                <a:latin typeface="Calibri"/>
              </a:rPr>
              <a:t>2/3/14</a:t>
            </a:r>
            <a:endParaRPr/>
          </a:p>
        </p:txBody>
      </p:sp>
      <p:sp>
        <p:nvSpPr>
          <p:cNvPr id="3" name="TextShape 4"/>
          <p:cNvSpPr txBox="1"/>
          <p:nvPr/>
        </p:nvSpPr>
        <p:spPr>
          <a:xfrm>
            <a:off x="3124080" y="6356520"/>
            <a:ext cx="2895120" cy="364680"/>
          </a:xfrm>
          <a:prstGeom prst="rect">
            <a:avLst/>
          </a:prstGeom>
        </p:spPr>
      </p:sp>
      <p:sp>
        <p:nvSpPr>
          <p:cNvPr id="4" name="PlaceHolder 5"/>
          <p:cNvSpPr>
            <a:spLocks noGrp="1"/>
          </p:cNvSpPr>
          <p:nvPr>
            <p:ph type="sldNum"/>
          </p:nvPr>
        </p:nvSpPr>
        <p:spPr>
          <a:xfrm>
            <a:off x="6553080" y="6356520"/>
            <a:ext cx="2133360" cy="364680"/>
          </a:xfrm>
          <a:prstGeom prst="rect">
            <a:avLst/>
          </a:prstGeom>
        </p:spPr>
        <p:txBody>
          <a:bodyPr bIns="45000" lIns="90000" rIns="90000" tIns="45000"/>
          <a:p>
            <a:fld id="{210101F1-E1D1-41D1-8171-31F1C1115101}" type="slidenum">
              <a:rPr lang="en-US" sz="1200">
                <a:solidFill>
                  <a:srgbClr val="8b8b8b"/>
                </a:solidFill>
                <a:latin typeface="Calibri"/>
              </a:rPr>
              <a:t>&lt;number&gt;</a:t>
            </a:fld>
            <a:endParaRPr/>
          </a:p>
        </p:txBody>
      </p:sp>
    </p:spTree>
  </p:cSld>
  <p:clrMap accent1="accent1" accent2="accent2" accent3="accent3" accent4="accent4" accent5="accent5" accent6="accent6" bg1="lt1" bg2="lt2" folHlink="folHlink" hlink="hlink" tx1="dk1" tx2="dk2"/>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bIns="45000" lIns="90000" rIns="90000" tIns="45000"/>
          <a:p>
            <a:pPr algn="ctr"/>
            <a:r>
              <a:rPr lang="en-US" sz="4400">
                <a:solidFill>
                  <a:srgbClr val="000000"/>
                </a:solidFill>
                <a:latin typeface="Calibri"/>
              </a:rPr>
              <a:t>Click to edit the title text formatClick to edit Master title style</a:t>
            </a:r>
            <a:endParaRPr/>
          </a:p>
        </p:txBody>
      </p:sp>
      <p:sp>
        <p:nvSpPr>
          <p:cNvPr id="6" name="PlaceHolder 2"/>
          <p:cNvSpPr>
            <a:spLocks noGrp="1"/>
          </p:cNvSpPr>
          <p:nvPr>
            <p:ph type="body"/>
          </p:nvPr>
        </p:nvSpPr>
        <p:spPr>
          <a:xfrm>
            <a:off x="457200" y="1600200"/>
            <a:ext cx="8229240" cy="4525560"/>
          </a:xfrm>
          <a:prstGeom prst="rect">
            <a:avLst/>
          </a:prstGeom>
        </p:spPr>
        <p:txBody>
          <a:bodyPr bIns="45000" lIns="90000" rIns="90000" tIns="45000"/>
          <a:p>
            <a:pPr>
              <a:buSzPct val="45000"/>
              <a:buFont typeface="StarSymbol"/>
              <a:buChar char=""/>
            </a:pPr>
            <a:r>
              <a:rPr lang="en-US" sz="3200">
                <a:solidFill>
                  <a:srgbClr val="000000"/>
                </a:solidFill>
                <a:latin typeface="Calibri"/>
              </a:rPr>
              <a:t>Click to edit the outline text format</a:t>
            </a:r>
            <a:endParaRPr/>
          </a:p>
          <a:p>
            <a:pPr lvl="1">
              <a:buSzPct val="45000"/>
              <a:buFont typeface="StarSymbol"/>
              <a:buChar char=""/>
            </a:pPr>
            <a:r>
              <a:rPr lang="en-US" sz="3200">
                <a:solidFill>
                  <a:srgbClr val="000000"/>
                </a:solidFill>
                <a:latin typeface="Calibri"/>
              </a:rPr>
              <a:t>Second Outline Level</a:t>
            </a:r>
            <a:endParaRPr/>
          </a:p>
          <a:p>
            <a:pPr lvl="2">
              <a:buSzPct val="75000"/>
              <a:buFont typeface="StarSymbol"/>
              <a:buChar char=""/>
            </a:pPr>
            <a:r>
              <a:rPr lang="en-US" sz="3200">
                <a:solidFill>
                  <a:srgbClr val="000000"/>
                </a:solidFill>
                <a:latin typeface="Calibri"/>
              </a:rPr>
              <a:t>Third Outline Level</a:t>
            </a:r>
            <a:endParaRPr/>
          </a:p>
          <a:p>
            <a:pPr lvl="3">
              <a:buSzPct val="45000"/>
              <a:buFont typeface="StarSymbol"/>
              <a:buChar char=""/>
            </a:pPr>
            <a:r>
              <a:rPr lang="en-US" sz="3200">
                <a:solidFill>
                  <a:srgbClr val="000000"/>
                </a:solidFill>
                <a:latin typeface="Calibri"/>
              </a:rPr>
              <a:t>Fourth Outline Level</a:t>
            </a:r>
            <a:endParaRPr/>
          </a:p>
          <a:p>
            <a:pPr lvl="4">
              <a:buSzPct val="75000"/>
              <a:buFont typeface="StarSymbol"/>
              <a:buChar char=""/>
            </a:pPr>
            <a:r>
              <a:rPr lang="en-US" sz="3200">
                <a:solidFill>
                  <a:srgbClr val="000000"/>
                </a:solidFill>
                <a:latin typeface="Calibri"/>
              </a:rPr>
              <a:t>Fifth Outline Level</a:t>
            </a:r>
            <a:endParaRPr/>
          </a:p>
          <a:p>
            <a:pPr lvl="5">
              <a:buSzPct val="45000"/>
              <a:buFont typeface="StarSymbol"/>
              <a:buChar char=""/>
            </a:pPr>
            <a:r>
              <a:rPr lang="en-US" sz="3200">
                <a:solidFill>
                  <a:srgbClr val="000000"/>
                </a:solidFill>
                <a:latin typeface="Calibri"/>
              </a:rPr>
              <a:t>Sixth Outline Level</a:t>
            </a:r>
            <a:endParaRPr/>
          </a:p>
          <a:p>
            <a:pPr lvl="6">
              <a:buSzPct val="45000"/>
              <a:buFont typeface="StarSymbol"/>
              <a:buChar char=""/>
            </a:pPr>
            <a:r>
              <a:rPr lang="en-US" sz="3200">
                <a:solidFill>
                  <a:srgbClr val="000000"/>
                </a:solidFill>
                <a:latin typeface="Calibri"/>
              </a:rPr>
              <a:t>Seventh Outline Level</a:t>
            </a:r>
            <a:endParaRPr/>
          </a:p>
          <a:p>
            <a:pPr lvl="7">
              <a:buSzPct val="45000"/>
              <a:buFont typeface="StarSymbol"/>
              <a:buChar char=""/>
            </a:pPr>
            <a:r>
              <a:rPr lang="en-US" sz="3200">
                <a:solidFill>
                  <a:srgbClr val="000000"/>
                </a:solidFill>
                <a:latin typeface="Calibri"/>
              </a:rPr>
              <a:t>Eighth Outline Level</a:t>
            </a:r>
            <a:endParaRPr/>
          </a:p>
          <a:p>
            <a:pPr>
              <a:buSzPct val="45000"/>
              <a:buFont typeface="Arial"/>
              <a:buChar char="•"/>
            </a:pPr>
            <a:r>
              <a:rPr lang="en-US" sz="3200">
                <a:solidFill>
                  <a:srgbClr val="000000"/>
                </a:solidFill>
                <a:latin typeface="Calibri"/>
              </a:rPr>
              <a:t>Ninth Outline LevelClick to edit Master text styles</a:t>
            </a:r>
            <a:endParaRPr/>
          </a:p>
          <a:p>
            <a:pPr lvl="1">
              <a:buSzPct val="45000"/>
              <a:buFont typeface="Arial"/>
              <a:buChar char="–"/>
            </a:pPr>
            <a:r>
              <a:rPr lang="en-US" sz="2800">
                <a:solidFill>
                  <a:srgbClr val="000000"/>
                </a:solidFill>
                <a:latin typeface="Calibri"/>
              </a:rPr>
              <a:t>Second level</a:t>
            </a:r>
            <a:endParaRPr/>
          </a:p>
          <a:p>
            <a:pPr lvl="1">
              <a:buSzPct val="45000"/>
              <a:buFont typeface="Arial"/>
              <a:buChar char="–"/>
            </a:pPr>
            <a:r>
              <a:rPr lang="en-US" sz="2400">
                <a:solidFill>
                  <a:srgbClr val="000000"/>
                </a:solidFill>
                <a:latin typeface="Calibri"/>
              </a:rPr>
              <a:t>Third level</a:t>
            </a:r>
            <a:endParaRPr/>
          </a:p>
          <a:p>
            <a:pPr lvl="2">
              <a:buSzPct val="75000"/>
              <a:buFont typeface="Arial"/>
              <a:buChar char="•"/>
            </a:pPr>
            <a:r>
              <a:rPr lang="en-US" sz="2000">
                <a:solidFill>
                  <a:srgbClr val="000000"/>
                </a:solidFill>
                <a:latin typeface="Calibri"/>
              </a:rPr>
              <a:t>Fourth level</a:t>
            </a:r>
            <a:endParaRPr/>
          </a:p>
          <a:p>
            <a:pPr lvl="3">
              <a:buSzPct val="45000"/>
              <a:buFont typeface="Arial"/>
              <a:buChar char="–"/>
            </a:pPr>
            <a:r>
              <a:rPr lang="en-US" sz="2000">
                <a:solidFill>
                  <a:srgbClr val="000000"/>
                </a:solidFill>
                <a:latin typeface="Calibri"/>
              </a:rPr>
              <a:t>Fifth level</a:t>
            </a:r>
            <a:endParaRPr/>
          </a:p>
        </p:txBody>
      </p:sp>
      <p:sp>
        <p:nvSpPr>
          <p:cNvPr id="7" name="PlaceHolder 3"/>
          <p:cNvSpPr>
            <a:spLocks noGrp="1"/>
          </p:cNvSpPr>
          <p:nvPr>
            <p:ph type="dt"/>
          </p:nvPr>
        </p:nvSpPr>
        <p:spPr>
          <a:xfrm>
            <a:off x="457200" y="6356520"/>
            <a:ext cx="2133360" cy="364680"/>
          </a:xfrm>
          <a:prstGeom prst="rect">
            <a:avLst/>
          </a:prstGeom>
        </p:spPr>
        <p:txBody>
          <a:bodyPr bIns="45000" lIns="90000" rIns="90000" tIns="45000"/>
          <a:p>
            <a:r>
              <a:rPr lang="en-US" sz="1200">
                <a:solidFill>
                  <a:srgbClr val="8b8b8b"/>
                </a:solidFill>
                <a:latin typeface="Calibri"/>
              </a:rPr>
              <a:t>2/3/14</a:t>
            </a:r>
            <a:endParaRPr/>
          </a:p>
        </p:txBody>
      </p:sp>
      <p:sp>
        <p:nvSpPr>
          <p:cNvPr id="8" name="TextShape 4"/>
          <p:cNvSpPr txBox="1"/>
          <p:nvPr/>
        </p:nvSpPr>
        <p:spPr>
          <a:xfrm>
            <a:off x="3124080" y="6356520"/>
            <a:ext cx="2895120" cy="364680"/>
          </a:xfrm>
          <a:prstGeom prst="rect">
            <a:avLst/>
          </a:prstGeom>
        </p:spPr>
      </p:sp>
      <p:sp>
        <p:nvSpPr>
          <p:cNvPr id="9" name="PlaceHolder 5"/>
          <p:cNvSpPr>
            <a:spLocks noGrp="1"/>
          </p:cNvSpPr>
          <p:nvPr>
            <p:ph type="sldNum"/>
          </p:nvPr>
        </p:nvSpPr>
        <p:spPr>
          <a:xfrm>
            <a:off x="6553080" y="6356520"/>
            <a:ext cx="2133360" cy="364680"/>
          </a:xfrm>
          <a:prstGeom prst="rect">
            <a:avLst/>
          </a:prstGeom>
        </p:spPr>
        <p:txBody>
          <a:bodyPr bIns="45000" lIns="90000" rIns="90000" tIns="45000"/>
          <a:p>
            <a:fld id="{D19161C1-C1A1-4111-8151-B11121619121}" type="slidenum">
              <a:rPr lang="en-US" sz="1200">
                <a:solidFill>
                  <a:srgbClr val="8b8b8b"/>
                </a:solidFill>
                <a:latin typeface="Calibri"/>
              </a:rPr>
              <a:t>&lt;number&gt;</a:t>
            </a:fld>
            <a:endParaRPr/>
          </a:p>
        </p:txBody>
      </p:sp>
    </p:spTree>
  </p:cSld>
  <p:clrMap accent1="accent1" accent2="accent2" accent3="accent3" accent4="accent4" accent5="accent5" accent6="accent6" bg1="lt1" bg2="lt2" folHlink="folHlink" hlink="hlink" tx1="dk1" tx2="dk2"/>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 name="PlaceHolder 1"/>
          <p:cNvSpPr>
            <a:spLocks noGrp="1"/>
          </p:cNvSpPr>
          <p:nvPr>
            <p:ph type="dt"/>
          </p:nvPr>
        </p:nvSpPr>
        <p:spPr>
          <a:xfrm>
            <a:off x="457200" y="6356520"/>
            <a:ext cx="2133360" cy="364680"/>
          </a:xfrm>
          <a:prstGeom prst="rect">
            <a:avLst/>
          </a:prstGeom>
        </p:spPr>
        <p:txBody>
          <a:bodyPr bIns="45000" lIns="90000" rIns="90000" tIns="45000"/>
          <a:p>
            <a:r>
              <a:rPr lang="en-US" sz="1200">
                <a:solidFill>
                  <a:srgbClr val="8b8b8b"/>
                </a:solidFill>
                <a:latin typeface="Calibri"/>
              </a:rPr>
              <a:t>2/3/14</a:t>
            </a:r>
            <a:endParaRPr/>
          </a:p>
        </p:txBody>
      </p:sp>
      <p:sp>
        <p:nvSpPr>
          <p:cNvPr id="11" name="TextShape 2"/>
          <p:cNvSpPr txBox="1"/>
          <p:nvPr/>
        </p:nvSpPr>
        <p:spPr>
          <a:xfrm>
            <a:off x="3124080" y="6356520"/>
            <a:ext cx="2895120" cy="364680"/>
          </a:xfrm>
          <a:prstGeom prst="rect">
            <a:avLst/>
          </a:prstGeom>
        </p:spPr>
      </p:sp>
      <p:sp>
        <p:nvSpPr>
          <p:cNvPr id="12" name="PlaceHolder 3"/>
          <p:cNvSpPr>
            <a:spLocks noGrp="1"/>
          </p:cNvSpPr>
          <p:nvPr>
            <p:ph type="sldNum"/>
          </p:nvPr>
        </p:nvSpPr>
        <p:spPr>
          <a:xfrm>
            <a:off x="6553080" y="6356520"/>
            <a:ext cx="2133360" cy="364680"/>
          </a:xfrm>
          <a:prstGeom prst="rect">
            <a:avLst/>
          </a:prstGeom>
        </p:spPr>
        <p:txBody>
          <a:bodyPr bIns="45000" lIns="90000" rIns="90000" tIns="45000"/>
          <a:p>
            <a:fld id="{21715131-A131-41E1-A141-2141E16171F1}" type="slidenum">
              <a:rPr lang="en-US" sz="1200">
                <a:solidFill>
                  <a:srgbClr val="8b8b8b"/>
                </a:solidFill>
                <a:latin typeface="Calibri"/>
              </a:rPr>
              <a:t>&lt;number&gt;</a:t>
            </a:fld>
            <a:endParaRPr/>
          </a:p>
        </p:txBody>
      </p:sp>
      <p:sp>
        <p:nvSpPr>
          <p:cNvPr id="13" name="PlaceHolder 4"/>
          <p:cNvSpPr>
            <a:spLocks noGrp="1"/>
          </p:cNvSpPr>
          <p:nvPr>
            <p:ph type="title"/>
          </p:nvPr>
        </p:nvSpPr>
        <p:spPr>
          <a:xfrm>
            <a:off x="457200" y="273600"/>
            <a:ext cx="8229240" cy="1144800"/>
          </a:xfrm>
          <a:prstGeom prst="rect">
            <a:avLst/>
          </a:prstGeom>
        </p:spPr>
        <p:txBody>
          <a:bodyPr anchor="ctr" bIns="0" lIns="0" rIns="0" tIns="0" wrap="none"/>
          <a:p>
            <a:r>
              <a:rPr lang="en-US"/>
              <a:t>Click to edit the title text format</a:t>
            </a:r>
            <a:endParaRPr/>
          </a:p>
        </p:txBody>
      </p:sp>
      <p:sp>
        <p:nvSpPr>
          <p:cNvPr id="14" name="PlaceHolder 5"/>
          <p:cNvSpPr>
            <a:spLocks noGrp="1"/>
          </p:cNvSpPr>
          <p:nvPr>
            <p:ph type="body"/>
          </p:nvPr>
        </p:nvSpPr>
        <p:spPr>
          <a:xfrm>
            <a:off x="457200" y="1604520"/>
            <a:ext cx="8229240" cy="4525920"/>
          </a:xfrm>
          <a:prstGeom prst="rect">
            <a:avLst/>
          </a:prstGeom>
        </p:spPr>
        <p:txBody>
          <a:bodyPr bIns="0" lIns="0" rIns="0" tIns="0" wrap="none"/>
          <a:p>
            <a:pPr>
              <a:buSzPct val="45000"/>
              <a:buFont typeface="StarSymbol"/>
              <a:buChar char=""/>
            </a:pPr>
            <a:r>
              <a:rPr lang="en-US"/>
              <a:t>Click to edit the outline text format</a:t>
            </a:r>
            <a:endParaRPr/>
          </a:p>
          <a:p>
            <a:pPr lvl="1">
              <a:buSzPct val="45000"/>
              <a:buFont typeface="StarSymbol"/>
              <a:buChar char=""/>
            </a:pPr>
            <a:r>
              <a:rPr lang="en-US"/>
              <a:t>Second Outline Level</a:t>
            </a:r>
            <a:endParaRPr/>
          </a:p>
          <a:p>
            <a:pPr lvl="2">
              <a:buSzPct val="75000"/>
              <a:buFont typeface="StarSymbol"/>
              <a:buChar char=""/>
            </a:pPr>
            <a:r>
              <a:rPr lang="en-US"/>
              <a:t>Third Outline Level</a:t>
            </a:r>
            <a:endParaRPr/>
          </a:p>
          <a:p>
            <a:pPr lvl="3">
              <a:buSzPct val="45000"/>
              <a:buFont typeface="StarSymbol"/>
              <a:buChar char=""/>
            </a:pPr>
            <a:r>
              <a:rPr lang="en-US"/>
              <a:t>Fourth Outline Level</a:t>
            </a:r>
            <a:endParaRPr/>
          </a:p>
          <a:p>
            <a:pPr lvl="4">
              <a:buSzPct val="7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Tree>
  </p:cSld>
  <p:clrMap accent1="accent1" accent2="accent2" accent3="accent3" accent4="accent4" accent5="accent5" accent6="accent6" bg1="lt1" bg2="lt2" folHlink="folHlink" hlink="hlink" tx1="dk1" tx2="dk2"/>
  <p:sldLayoutIdLst>
    <p:sldLayoutId id="2147483653"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en.wikipedia.org/wiki/Software_prototyping" TargetMode="External"/><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hyperlink" Target="http://en.wikipedia.org/wiki/Regression_testing" TargetMode="External"/><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 name="TextShape 1"/>
          <p:cNvSpPr txBox="1"/>
          <p:nvPr/>
        </p:nvSpPr>
        <p:spPr>
          <a:xfrm>
            <a:off x="685800" y="2130480"/>
            <a:ext cx="7772040" cy="1469520"/>
          </a:xfrm>
          <a:prstGeom prst="rect">
            <a:avLst/>
          </a:prstGeom>
        </p:spPr>
        <p:txBody>
          <a:bodyPr bIns="45000" lIns="90000" rIns="90000" tIns="45000"/>
          <a:p>
            <a:pPr algn="ctr"/>
            <a:r>
              <a:rPr lang="en-US" sz="4400">
                <a:solidFill>
                  <a:srgbClr val="00b0f0"/>
                </a:solidFill>
                <a:latin typeface="Calibri"/>
              </a:rPr>
              <a:t>SOFTWARE PROCESS MODELS</a:t>
            </a:r>
            <a:endParaRPr/>
          </a:p>
        </p:txBody>
      </p:sp>
      <p:sp>
        <p:nvSpPr>
          <p:cNvPr id="16" name="TextShape 2"/>
          <p:cNvSpPr txBox="1"/>
          <p:nvPr/>
        </p:nvSpPr>
        <p:spPr>
          <a:xfrm>
            <a:off x="1371600" y="3886200"/>
            <a:ext cx="6400440" cy="1752120"/>
          </a:xfrm>
          <a:prstGeom prst="rect">
            <a:avLst/>
          </a:prstGeom>
        </p:spPr>
        <p:txBody>
          <a:bodyPr bIns="45000" lIns="90000" rIns="90000" tIns="45000"/>
          <a:p>
            <a:pPr algn="ctr"/>
            <a:r>
              <a:rPr lang="en-US">
                <a:solidFill>
                  <a:srgbClr val="7030a0"/>
                </a:solidFill>
              </a:rPr>
              <a:t>WHEN TO USE?</a:t>
            </a:r>
            <a:r>
              <a:rPr lang="en-US">
                <a:solidFill>
                  <a:srgbClr val="8b8b8b"/>
                </a:solidFill>
              </a:rPr>
              <a:t>?</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 name="CustomShape 1"/>
          <p:cNvSpPr/>
          <p:nvPr/>
        </p:nvSpPr>
        <p:spPr>
          <a:xfrm>
            <a:off x="304920" y="380880"/>
            <a:ext cx="8534160" cy="3747960"/>
          </a:xfrm>
          <a:prstGeom prst="rect">
            <a:avLst/>
          </a:prstGeom>
        </p:spPr>
        <p:txBody>
          <a:bodyPr bIns="45000" lIns="90000" rIns="90000" tIns="45000"/>
          <a:p>
            <a:r>
              <a:rPr lang="en-US" sz="2400" u="sng">
                <a:solidFill>
                  <a:srgbClr val="7030a0"/>
                </a:solidFill>
                <a:latin typeface="Calibri"/>
              </a:rPr>
              <a:t>Disadvantages Of Incremental Model</a:t>
            </a:r>
            <a:endParaRPr/>
          </a:p>
          <a:p>
            <a:pPr>
              <a:buSzPct val="45000"/>
              <a:buFont typeface="Wingdings"/>
              <a:buChar char="Ø"/>
            </a:pPr>
            <a:r>
              <a:rPr lang="en-US" sz="2400">
                <a:solidFill>
                  <a:srgbClr val="000000"/>
                </a:solidFill>
                <a:latin typeface="Calibri"/>
              </a:rPr>
              <a:t>Requires good analysis.</a:t>
            </a:r>
            <a:endParaRPr/>
          </a:p>
          <a:p>
            <a:pPr>
              <a:buSzPct val="45000"/>
              <a:buFont typeface="Wingdings"/>
              <a:buChar char="Ø"/>
            </a:pPr>
            <a:r>
              <a:rPr lang="en-US" sz="2400">
                <a:solidFill>
                  <a:srgbClr val="000000"/>
                </a:solidFill>
                <a:latin typeface="Calibri"/>
              </a:rPr>
              <a:t>Resulting cost may exceed the cost of the organization.</a:t>
            </a:r>
            <a:endParaRPr/>
          </a:p>
          <a:p>
            <a:pPr>
              <a:buSzPct val="45000"/>
              <a:buFont typeface="Wingdings"/>
              <a:buChar char="Ø"/>
            </a:pPr>
            <a:r>
              <a:rPr lang="en-US" sz="2400">
                <a:solidFill>
                  <a:srgbClr val="000000"/>
                </a:solidFill>
                <a:latin typeface="Calibri"/>
              </a:rPr>
              <a:t>Each phase of an iteration is rigid and do not overlap each other.</a:t>
            </a:r>
            <a:endParaRPr/>
          </a:p>
          <a:p>
            <a:pPr>
              <a:buSzPct val="45000"/>
              <a:buFont typeface="Wingdings"/>
              <a:buChar char="Ø"/>
            </a:pPr>
            <a:r>
              <a:rPr lang="en-US" sz="2400">
                <a:solidFill>
                  <a:srgbClr val="000000"/>
                </a:solidFill>
                <a:latin typeface="Calibri"/>
              </a:rPr>
              <a:t>As additional functionality is added to the product, problems may arise related to system architecture which were not evident in earlier </a:t>
            </a:r>
            <a:r>
              <a:rPr lang="en-US" sz="2400" u="sng">
                <a:solidFill>
                  <a:srgbClr val="000000"/>
                </a:solidFill>
                <a:latin typeface="Calibri"/>
                <a:hlinkClick r:id="rId1"/>
              </a:rPr>
              <a:t>prototypes</a:t>
            </a:r>
            <a:r>
              <a:rPr lang="en-US" sz="2400">
                <a:solidFill>
                  <a:srgbClr val="000000"/>
                </a:solidFill>
                <a:latin typeface="Calibri"/>
              </a:rPr>
              <a:t>.</a:t>
            </a:r>
            <a:endParaRPr/>
          </a:p>
          <a:p>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 name="CustomShape 1"/>
          <p:cNvSpPr/>
          <p:nvPr/>
        </p:nvSpPr>
        <p:spPr>
          <a:xfrm>
            <a:off x="299880" y="2511360"/>
            <a:ext cx="8583120" cy="2752200"/>
          </a:xfrm>
          <a:prstGeom prst="rect">
            <a:avLst/>
          </a:prstGeom>
          <a:ln>
            <a:solidFill>
              <a:srgbClr val="fffffe"/>
            </a:solidFill>
          </a:ln>
        </p:spPr>
      </p:sp>
      <p:sp>
        <p:nvSpPr>
          <p:cNvPr id="35" name="CustomShape 2"/>
          <p:cNvSpPr/>
          <p:nvPr/>
        </p:nvSpPr>
        <p:spPr>
          <a:xfrm>
            <a:off x="452520" y="2664000"/>
            <a:ext cx="8583120" cy="2752200"/>
          </a:xfrm>
          <a:prstGeom prst="rect">
            <a:avLst/>
          </a:prstGeom>
          <a:ln>
            <a:solidFill>
              <a:srgbClr val="fffffe"/>
            </a:solidFill>
          </a:ln>
        </p:spPr>
      </p:sp>
      <p:sp>
        <p:nvSpPr>
          <p:cNvPr id="36" name="CustomShape 3"/>
          <p:cNvSpPr/>
          <p:nvPr/>
        </p:nvSpPr>
        <p:spPr>
          <a:xfrm>
            <a:off x="380880" y="685800"/>
            <a:ext cx="8534160" cy="2650680"/>
          </a:xfrm>
          <a:prstGeom prst="rect">
            <a:avLst/>
          </a:prstGeom>
        </p:spPr>
        <p:txBody>
          <a:bodyPr bIns="45000" lIns="90000" rIns="90000" tIns="45000"/>
          <a:p>
            <a:r>
              <a:rPr lang="en-US">
                <a:solidFill>
                  <a:srgbClr val="000000"/>
                </a:solidFill>
                <a:latin typeface="Calibri"/>
              </a:rPr>
              <a:t>The objective of </a:t>
            </a:r>
            <a:r>
              <a:rPr i="1" lang="en-US" u="sng">
                <a:solidFill>
                  <a:srgbClr val="7030a0"/>
                </a:solidFill>
                <a:latin typeface="Calibri"/>
              </a:rPr>
              <a:t>evolutionary prototyping</a:t>
            </a:r>
            <a:r>
              <a:rPr lang="en-US" u="sng">
                <a:solidFill>
                  <a:srgbClr val="7030a0"/>
                </a:solidFill>
                <a:latin typeface="Calibri"/>
              </a:rPr>
              <a:t> </a:t>
            </a:r>
            <a:r>
              <a:rPr lang="en-US">
                <a:solidFill>
                  <a:srgbClr val="000000"/>
                </a:solidFill>
                <a:latin typeface="Calibri"/>
              </a:rPr>
              <a:t>is to deliver a working system to end-users</a:t>
            </a:r>
            <a:endParaRPr/>
          </a:p>
          <a:p>
            <a:r>
              <a:rPr lang="en-US" sz="2400">
                <a:solidFill>
                  <a:srgbClr val="000000"/>
                </a:solidFill>
                <a:latin typeface="Calibri"/>
              </a:rPr>
              <a:t>The development starts with those requirements which are best understood.</a:t>
            </a:r>
            <a:endParaRPr/>
          </a:p>
          <a:p>
            <a:r>
              <a:rPr lang="en-US">
                <a:solidFill>
                  <a:srgbClr val="000000"/>
                </a:solidFill>
                <a:latin typeface="Calibri"/>
              </a:rPr>
              <a:t>The objective of </a:t>
            </a:r>
            <a:r>
              <a:rPr i="1" lang="en-US" u="sng">
                <a:solidFill>
                  <a:srgbClr val="7030a0"/>
                </a:solidFill>
                <a:latin typeface="Calibri"/>
              </a:rPr>
              <a:t>throw-away prototyping</a:t>
            </a:r>
            <a:r>
              <a:rPr lang="en-US" u="sng">
                <a:solidFill>
                  <a:srgbClr val="7030a0"/>
                </a:solidFill>
                <a:latin typeface="Calibri"/>
              </a:rPr>
              <a:t> </a:t>
            </a:r>
            <a:r>
              <a:rPr lang="en-US">
                <a:solidFill>
                  <a:srgbClr val="000000"/>
                </a:solidFill>
                <a:latin typeface="Calibri"/>
              </a:rPr>
              <a:t>is to validate or derive the system requirements</a:t>
            </a:r>
            <a:endParaRPr/>
          </a:p>
          <a:p>
            <a:r>
              <a:rPr lang="en-US" sz="2400">
                <a:solidFill>
                  <a:srgbClr val="000000"/>
                </a:solidFill>
                <a:latin typeface="Calibri"/>
              </a:rPr>
              <a:t>The prototyping process starts with those requirements which are poorly understood.</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 name="TextShape 1"/>
          <p:cNvSpPr txBox="1"/>
          <p:nvPr/>
        </p:nvSpPr>
        <p:spPr>
          <a:xfrm>
            <a:off x="457200" y="274680"/>
            <a:ext cx="8229240" cy="1142640"/>
          </a:xfrm>
          <a:prstGeom prst="rect">
            <a:avLst/>
          </a:prstGeom>
        </p:spPr>
        <p:txBody>
          <a:bodyPr bIns="45000" lIns="90000" rIns="90000" tIns="45000"/>
          <a:p>
            <a:pPr algn="ctr"/>
            <a:r>
              <a:rPr lang="en-US" sz="4400">
                <a:solidFill>
                  <a:srgbClr val="000000"/>
                </a:solidFill>
                <a:latin typeface="Calibri"/>
              </a:rPr>
              <a:t>Throw-away Prototyping</a:t>
            </a:r>
            <a:endParaRPr/>
          </a:p>
        </p:txBody>
      </p:sp>
      <p:pic>
        <p:nvPicPr>
          <p:cNvPr descr="" id="38" name="Picture 3"/>
          <p:cNvPicPr/>
          <p:nvPr/>
        </p:nvPicPr>
        <p:blipFill>
          <a:blip r:embed="rId1"/>
          <a:stretch>
            <a:fillRect/>
          </a:stretch>
        </p:blipFill>
        <p:spPr>
          <a:xfrm>
            <a:off x="1224000" y="2065320"/>
            <a:ext cx="7040160" cy="2707920"/>
          </a:xfrm>
          <a:prstGeom prst="rect">
            <a:avLst/>
          </a:prstGeom>
        </p:spPr>
      </p:pic>
      <p:sp>
        <p:nvSpPr>
          <p:cNvPr id="39" name="Line 2"/>
          <p:cNvSpPr/>
          <p:nvPr/>
        </p:nvSpPr>
        <p:spPr>
          <a:xfrm>
            <a:off x="1912680" y="4773600"/>
            <a:ext cx="2830680" cy="0"/>
          </a:xfrm>
          <a:prstGeom prst="line">
            <a:avLst/>
          </a:prstGeom>
          <a:ln w="25560">
            <a:solidFill>
              <a:srgbClr val="000000"/>
            </a:solidFill>
            <a:round/>
          </a:ln>
        </p:spPr>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 name="TextShape 1"/>
          <p:cNvSpPr txBox="1"/>
          <p:nvPr/>
        </p:nvSpPr>
        <p:spPr>
          <a:xfrm>
            <a:off x="457200" y="274680"/>
            <a:ext cx="8229240" cy="1142640"/>
          </a:xfrm>
          <a:prstGeom prst="rect">
            <a:avLst/>
          </a:prstGeom>
        </p:spPr>
        <p:txBody>
          <a:bodyPr bIns="45000" lIns="90000" rIns="90000" tIns="45000"/>
          <a:p>
            <a:pPr algn="ctr"/>
            <a:r>
              <a:rPr lang="en-US" sz="4400">
                <a:solidFill>
                  <a:srgbClr val="000000"/>
                </a:solidFill>
                <a:latin typeface="Calibri"/>
              </a:rPr>
              <a:t>Throw-away Prototypes</a:t>
            </a:r>
            <a:endParaRPr/>
          </a:p>
        </p:txBody>
      </p:sp>
      <p:sp>
        <p:nvSpPr>
          <p:cNvPr id="41" name="TextShape 2"/>
          <p:cNvSpPr txBox="1"/>
          <p:nvPr/>
        </p:nvSpPr>
        <p:spPr>
          <a:xfrm>
            <a:off x="609480" y="1676520"/>
            <a:ext cx="8184960" cy="6839640"/>
          </a:xfrm>
          <a:prstGeom prst="rect">
            <a:avLst/>
          </a:prstGeom>
        </p:spPr>
        <p:txBody>
          <a:bodyPr bIns="45000" lIns="90000" rIns="90000" tIns="45000"/>
          <a:p>
            <a:r>
              <a:rPr lang="en-US"/>
              <a:t>Used to reduce requirements risk</a:t>
            </a:r>
            <a:endParaRPr/>
          </a:p>
          <a:p>
            <a:r>
              <a:rPr lang="en-US"/>
              <a:t>The prototype is developed from an initial specification, delivered for experiment then discarded</a:t>
            </a:r>
            <a:endParaRPr/>
          </a:p>
          <a:p>
            <a:r>
              <a:rPr lang="en-US"/>
              <a:t>The throw-away prototype must NOT be considered as a final system</a:t>
            </a:r>
            <a:endParaRPr/>
          </a:p>
          <a:p>
            <a:r>
              <a:rPr lang="en-US"/>
              <a:t>Some system characteristics may have been left out</a:t>
            </a:r>
            <a:endParaRPr/>
          </a:p>
          <a:p>
            <a:r>
              <a:rPr lang="en-US"/>
              <a:t>There is no specification for long-term maintenance</a:t>
            </a:r>
            <a:endParaRPr/>
          </a:p>
          <a:p>
            <a:r>
              <a:rPr lang="en-US"/>
              <a:t>The system will be poorly structured and difficult to maintain</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 name="TextShape 1"/>
          <p:cNvSpPr txBox="1"/>
          <p:nvPr/>
        </p:nvSpPr>
        <p:spPr>
          <a:xfrm>
            <a:off x="457200" y="274680"/>
            <a:ext cx="8229240" cy="1142640"/>
          </a:xfrm>
          <a:prstGeom prst="rect">
            <a:avLst/>
          </a:prstGeom>
        </p:spPr>
        <p:txBody>
          <a:bodyPr bIns="45000" lIns="90000" rIns="90000" tIns="45000"/>
          <a:p>
            <a:pPr algn="ctr"/>
            <a:r>
              <a:rPr lang="en-US" sz="4400">
                <a:solidFill>
                  <a:srgbClr val="000000"/>
                </a:solidFill>
                <a:latin typeface="Calibri"/>
              </a:rPr>
              <a:t>Evolutionary Prototyping</a:t>
            </a:r>
            <a:endParaRPr/>
          </a:p>
        </p:txBody>
      </p:sp>
      <p:sp>
        <p:nvSpPr>
          <p:cNvPr id="43" name="TextShape 2"/>
          <p:cNvSpPr txBox="1"/>
          <p:nvPr/>
        </p:nvSpPr>
        <p:spPr>
          <a:xfrm>
            <a:off x="457200" y="1600200"/>
            <a:ext cx="8229240" cy="5684760"/>
          </a:xfrm>
          <a:prstGeom prst="rect">
            <a:avLst/>
          </a:prstGeom>
        </p:spPr>
        <p:txBody>
          <a:bodyPr bIns="45000" lIns="90000" rIns="90000" tIns="45000"/>
          <a:p>
            <a:r>
              <a:rPr lang="en-US"/>
              <a:t>Must be used for systems where the requirements specification cannot be developed in advance</a:t>
            </a:r>
            <a:endParaRPr/>
          </a:p>
          <a:p>
            <a:r>
              <a:rPr lang="en-US"/>
              <a:t>Based on techniques which allow rapid system iterations</a:t>
            </a:r>
            <a:endParaRPr/>
          </a:p>
          <a:p>
            <a:r>
              <a:rPr lang="en-US"/>
              <a:t>Verification is impossible as there is no specification</a:t>
            </a:r>
            <a:endParaRPr/>
          </a:p>
          <a:p>
            <a:r>
              <a:rPr lang="en-US"/>
              <a:t>Validation means demonstrating the adequacy of the system</a:t>
            </a:r>
            <a:endParaRPr/>
          </a:p>
          <a:p>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 name="TextShape 1"/>
          <p:cNvSpPr txBox="1"/>
          <p:nvPr/>
        </p:nvSpPr>
        <p:spPr>
          <a:xfrm>
            <a:off x="457200" y="274680"/>
            <a:ext cx="8229240" cy="1142640"/>
          </a:xfrm>
          <a:prstGeom prst="rect">
            <a:avLst/>
          </a:prstGeom>
        </p:spPr>
        <p:txBody>
          <a:bodyPr bIns="45000" lIns="90000" rIns="90000" tIns="45000"/>
          <a:p>
            <a:pPr algn="ctr"/>
            <a:r>
              <a:rPr lang="en-US" sz="4400">
                <a:solidFill>
                  <a:srgbClr val="000000"/>
                </a:solidFill>
                <a:latin typeface="Calibri"/>
              </a:rPr>
              <a:t>Evolutionary Prototyping Flow</a:t>
            </a:r>
            <a:endParaRPr/>
          </a:p>
        </p:txBody>
      </p:sp>
      <p:pic>
        <p:nvPicPr>
          <p:cNvPr descr="" id="45" name="Picture 3"/>
          <p:cNvPicPr/>
          <p:nvPr/>
        </p:nvPicPr>
        <p:blipFill>
          <a:blip r:embed="rId1"/>
          <a:stretch>
            <a:fillRect/>
          </a:stretch>
        </p:blipFill>
        <p:spPr>
          <a:xfrm>
            <a:off x="515880" y="2192400"/>
            <a:ext cx="8195760" cy="3454200"/>
          </a:xfrm>
          <a:prstGeom prst="rect">
            <a:avLst/>
          </a:prstGeom>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 name="TextShape 1"/>
          <p:cNvSpPr txBox="1"/>
          <p:nvPr/>
        </p:nvSpPr>
        <p:spPr>
          <a:xfrm>
            <a:off x="457200" y="274680"/>
            <a:ext cx="8229240" cy="1431000"/>
          </a:xfrm>
          <a:prstGeom prst="rect">
            <a:avLst/>
          </a:prstGeom>
        </p:spPr>
        <p:txBody>
          <a:bodyPr bIns="45000" lIns="90000" rIns="90000" tIns="45000"/>
          <a:p>
            <a:pPr algn="ctr"/>
            <a:r>
              <a:rPr lang="en-US" sz="4400">
                <a:solidFill>
                  <a:srgbClr val="000000"/>
                </a:solidFill>
                <a:latin typeface="Arial"/>
              </a:rPr>
              <a:t>When to use the Waterfall Model</a:t>
            </a:r>
            <a:endParaRPr/>
          </a:p>
        </p:txBody>
      </p:sp>
      <p:sp>
        <p:nvSpPr>
          <p:cNvPr id="18" name="TextShape 2"/>
          <p:cNvSpPr txBox="1"/>
          <p:nvPr/>
        </p:nvSpPr>
        <p:spPr>
          <a:xfrm>
            <a:off x="457200" y="1600200"/>
            <a:ext cx="8229240" cy="4525560"/>
          </a:xfrm>
          <a:prstGeom prst="rect">
            <a:avLst/>
          </a:prstGeom>
        </p:spPr>
        <p:txBody>
          <a:bodyPr bIns="45000" lIns="90000" rIns="90000" tIns="45000"/>
          <a:p>
            <a:pPr>
              <a:lnSpc>
                <a:spcPct val="90000"/>
              </a:lnSpc>
            </a:pPr>
            <a:r>
              <a:rPr lang="en-US"/>
              <a:t>Requirements are very well known</a:t>
            </a:r>
            <a:endParaRPr/>
          </a:p>
          <a:p>
            <a:pPr>
              <a:lnSpc>
                <a:spcPct val="90000"/>
              </a:lnSpc>
            </a:pPr>
            <a:r>
              <a:rPr lang="en-US"/>
              <a:t>Product definition is stable</a:t>
            </a:r>
            <a:endParaRPr/>
          </a:p>
          <a:p>
            <a:pPr>
              <a:lnSpc>
                <a:spcPct val="90000"/>
              </a:lnSpc>
            </a:pPr>
            <a:r>
              <a:rPr lang="en-US"/>
              <a:t>Technology is understood</a:t>
            </a:r>
            <a:endParaRPr/>
          </a:p>
          <a:p>
            <a:pPr>
              <a:lnSpc>
                <a:spcPct val="90000"/>
              </a:lnSpc>
            </a:pPr>
            <a:r>
              <a:rPr lang="en-US"/>
              <a:t>New version of an existing product</a:t>
            </a:r>
            <a:endParaRPr/>
          </a:p>
          <a:p>
            <a:pPr>
              <a:lnSpc>
                <a:spcPct val="90000"/>
              </a:lnSpc>
            </a:pPr>
            <a:r>
              <a:rPr lang="en-US"/>
              <a:t>Porting an existing product to a new platform.</a:t>
            </a:r>
            <a:endParaRPr/>
          </a:p>
          <a:p>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 name="TextShape 1"/>
          <p:cNvSpPr txBox="1"/>
          <p:nvPr/>
        </p:nvSpPr>
        <p:spPr>
          <a:xfrm>
            <a:off x="-685800" y="274680"/>
            <a:ext cx="13258800" cy="1431000"/>
          </a:xfrm>
          <a:prstGeom prst="rect">
            <a:avLst/>
          </a:prstGeom>
        </p:spPr>
        <p:txBody>
          <a:bodyPr bIns="45000" lIns="90000" rIns="90000" tIns="45000"/>
          <a:p>
            <a:pPr algn="ctr"/>
            <a:r>
              <a:rPr lang="en-US" sz="4400">
                <a:solidFill>
                  <a:srgbClr val="7030a0"/>
                </a:solidFill>
                <a:latin typeface="Calibri"/>
              </a:rPr>
              <a:t>When to use</a:t>
            </a:r>
            <a:r>
              <a:rPr lang="en-US" sz="4400">
                <a:solidFill>
                  <a:srgbClr val="7030a0"/>
                </a:solidFill>
                <a:latin typeface="Calibri"/>
              </a:rPr>
              <a:t>
</a:t>
            </a:r>
            <a:r>
              <a:rPr lang="en-US" sz="4400">
                <a:solidFill>
                  <a:srgbClr val="7030a0"/>
                </a:solidFill>
                <a:latin typeface="Calibri"/>
              </a:rPr>
              <a:t>Structured Evolutionary Prototyping</a:t>
            </a:r>
            <a:endParaRPr/>
          </a:p>
        </p:txBody>
      </p:sp>
      <p:sp>
        <p:nvSpPr>
          <p:cNvPr id="20" name="TextShape 2"/>
          <p:cNvSpPr txBox="1"/>
          <p:nvPr/>
        </p:nvSpPr>
        <p:spPr>
          <a:xfrm>
            <a:off x="457200" y="1600200"/>
            <a:ext cx="8229240" cy="6044760"/>
          </a:xfrm>
          <a:prstGeom prst="rect">
            <a:avLst/>
          </a:prstGeom>
        </p:spPr>
        <p:txBody>
          <a:bodyPr bIns="45000" lIns="90000" rIns="90000" tIns="45000"/>
          <a:p>
            <a:r>
              <a:rPr lang="en-US"/>
              <a:t>Requirements are unstable or have to be clarified </a:t>
            </a:r>
            <a:endParaRPr/>
          </a:p>
          <a:p>
            <a:r>
              <a:rPr lang="en-US"/>
              <a:t>As the requirements clarification stage of a waterfall model</a:t>
            </a:r>
            <a:endParaRPr/>
          </a:p>
          <a:p>
            <a:r>
              <a:rPr lang="en-US"/>
              <a:t>Develop user interfaces</a:t>
            </a:r>
            <a:endParaRPr/>
          </a:p>
          <a:p>
            <a:r>
              <a:rPr lang="en-US"/>
              <a:t>Short-lived demonstrations </a:t>
            </a:r>
            <a:endParaRPr/>
          </a:p>
          <a:p>
            <a:r>
              <a:rPr lang="en-US"/>
              <a:t>New, original development</a:t>
            </a:r>
            <a:endParaRPr/>
          </a:p>
          <a:p>
            <a:r>
              <a:rPr lang="en-US"/>
              <a:t>With the analysis and design portions of object-oriented development.</a:t>
            </a:r>
            <a:endParaRPr/>
          </a:p>
          <a:p>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 name="TextShape 1"/>
          <p:cNvSpPr txBox="1"/>
          <p:nvPr/>
        </p:nvSpPr>
        <p:spPr>
          <a:xfrm>
            <a:off x="457200" y="274680"/>
            <a:ext cx="8229240" cy="1142640"/>
          </a:xfrm>
          <a:prstGeom prst="rect">
            <a:avLst/>
          </a:prstGeom>
        </p:spPr>
        <p:txBody>
          <a:bodyPr bIns="45000" lIns="90000" rIns="90000" tIns="45000"/>
          <a:p>
            <a:pPr algn="ctr"/>
            <a:r>
              <a:rPr lang="en-US" sz="4400">
                <a:solidFill>
                  <a:srgbClr val="7030a0"/>
                </a:solidFill>
                <a:latin typeface="Calibri"/>
              </a:rPr>
              <a:t>When to use RAD</a:t>
            </a:r>
            <a:endParaRPr/>
          </a:p>
        </p:txBody>
      </p:sp>
      <p:sp>
        <p:nvSpPr>
          <p:cNvPr id="22" name="TextShape 2"/>
          <p:cNvSpPr txBox="1"/>
          <p:nvPr/>
        </p:nvSpPr>
        <p:spPr>
          <a:xfrm>
            <a:off x="457200" y="1600200"/>
            <a:ext cx="8229240" cy="4525560"/>
          </a:xfrm>
          <a:prstGeom prst="rect">
            <a:avLst/>
          </a:prstGeom>
        </p:spPr>
        <p:txBody>
          <a:bodyPr bIns="45000" lIns="90000" rIns="90000" tIns="45000"/>
          <a:p>
            <a:r>
              <a:rPr lang="en-US"/>
              <a:t>Reasonably well-known requirements</a:t>
            </a:r>
            <a:endParaRPr/>
          </a:p>
          <a:p>
            <a:r>
              <a:rPr lang="en-US"/>
              <a:t>User involved throughout the life cycle</a:t>
            </a:r>
            <a:endParaRPr/>
          </a:p>
          <a:p>
            <a:r>
              <a:rPr lang="en-US"/>
              <a:t>Project can be time-boxed </a:t>
            </a:r>
            <a:endParaRPr/>
          </a:p>
          <a:p>
            <a:r>
              <a:rPr lang="en-US"/>
              <a:t>Functionality delivered in increments</a:t>
            </a:r>
            <a:endParaRPr/>
          </a:p>
          <a:p>
            <a:r>
              <a:rPr lang="en-US"/>
              <a:t>High performance not required</a:t>
            </a:r>
            <a:endParaRPr/>
          </a:p>
          <a:p>
            <a:r>
              <a:rPr lang="en-US"/>
              <a:t>Low technical risks </a:t>
            </a:r>
            <a:endParaRPr/>
          </a:p>
          <a:p>
            <a:r>
              <a:rPr lang="en-US"/>
              <a:t>System can be modularized</a:t>
            </a:r>
            <a:endParaRPr/>
          </a:p>
          <a:p>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 name="TextShape 1"/>
          <p:cNvSpPr txBox="1"/>
          <p:nvPr/>
        </p:nvSpPr>
        <p:spPr>
          <a:xfrm>
            <a:off x="457200" y="274680"/>
            <a:ext cx="8229240" cy="1431000"/>
          </a:xfrm>
          <a:prstGeom prst="rect">
            <a:avLst/>
          </a:prstGeom>
        </p:spPr>
        <p:txBody>
          <a:bodyPr bIns="45000" lIns="90000" rIns="90000" tIns="45000"/>
          <a:p>
            <a:pPr algn="ctr"/>
            <a:r>
              <a:rPr lang="en-US" sz="4400">
                <a:solidFill>
                  <a:srgbClr val="7030a0"/>
                </a:solidFill>
                <a:latin typeface="Calibri"/>
              </a:rPr>
              <a:t>When to use the Incremental Model </a:t>
            </a:r>
            <a:endParaRPr/>
          </a:p>
        </p:txBody>
      </p:sp>
      <p:sp>
        <p:nvSpPr>
          <p:cNvPr id="24" name="TextShape 2"/>
          <p:cNvSpPr txBox="1"/>
          <p:nvPr/>
        </p:nvSpPr>
        <p:spPr>
          <a:xfrm>
            <a:off x="457200" y="1600200"/>
            <a:ext cx="8229240" cy="6172200"/>
          </a:xfrm>
          <a:prstGeom prst="rect">
            <a:avLst/>
          </a:prstGeom>
        </p:spPr>
        <p:txBody>
          <a:bodyPr bIns="45000" lIns="90000" rIns="90000" tIns="45000"/>
          <a:p>
            <a:r>
              <a:rPr lang="en-US"/>
              <a:t>Risk, funding, schedule, program complexity, or need for early realization of benefits.</a:t>
            </a:r>
            <a:endParaRPr/>
          </a:p>
          <a:p>
            <a:r>
              <a:rPr lang="en-US"/>
              <a:t>Most of the requirements are known up-front but are expected to evolve over time</a:t>
            </a:r>
            <a:endParaRPr/>
          </a:p>
          <a:p>
            <a:r>
              <a:rPr lang="en-US"/>
              <a:t>A need to get basic functionality to the market early</a:t>
            </a:r>
            <a:endParaRPr/>
          </a:p>
          <a:p>
            <a:r>
              <a:rPr lang="en-US"/>
              <a:t>On projects which have lengthy development schedules</a:t>
            </a:r>
            <a:endParaRPr/>
          </a:p>
          <a:p>
            <a:r>
              <a:rPr lang="en-US"/>
              <a:t>On a project with new technology</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 name="TextShape 1"/>
          <p:cNvSpPr txBox="1"/>
          <p:nvPr/>
        </p:nvSpPr>
        <p:spPr>
          <a:xfrm>
            <a:off x="457200" y="274680"/>
            <a:ext cx="8229240" cy="1142640"/>
          </a:xfrm>
          <a:prstGeom prst="rect">
            <a:avLst/>
          </a:prstGeom>
        </p:spPr>
        <p:txBody>
          <a:bodyPr bIns="45000" lIns="90000" rIns="90000" tIns="45000"/>
          <a:p>
            <a:pPr algn="ctr"/>
            <a:r>
              <a:rPr lang="en-US" sz="4400">
                <a:solidFill>
                  <a:srgbClr val="7030a0"/>
                </a:solidFill>
                <a:latin typeface="Calibri"/>
              </a:rPr>
              <a:t>When to use Spiral Model</a:t>
            </a:r>
            <a:endParaRPr/>
          </a:p>
        </p:txBody>
      </p:sp>
      <p:sp>
        <p:nvSpPr>
          <p:cNvPr id="26" name="TextShape 2"/>
          <p:cNvSpPr txBox="1"/>
          <p:nvPr/>
        </p:nvSpPr>
        <p:spPr>
          <a:xfrm>
            <a:off x="457200" y="1600200"/>
            <a:ext cx="8229240" cy="6418800"/>
          </a:xfrm>
          <a:prstGeom prst="rect">
            <a:avLst/>
          </a:prstGeom>
        </p:spPr>
        <p:txBody>
          <a:bodyPr bIns="45000" lIns="90000" rIns="90000" tIns="45000"/>
          <a:p>
            <a:pPr>
              <a:lnSpc>
                <a:spcPct val="80000"/>
              </a:lnSpc>
            </a:pPr>
            <a:r>
              <a:rPr lang="en-US"/>
              <a:t>When creation of a prototype is appropriate</a:t>
            </a:r>
            <a:endParaRPr/>
          </a:p>
          <a:p>
            <a:pPr>
              <a:lnSpc>
                <a:spcPct val="80000"/>
              </a:lnSpc>
            </a:pPr>
            <a:r>
              <a:rPr lang="en-US"/>
              <a:t>When costs and risk evaluation is important</a:t>
            </a:r>
            <a:endParaRPr/>
          </a:p>
          <a:p>
            <a:pPr>
              <a:lnSpc>
                <a:spcPct val="80000"/>
              </a:lnSpc>
            </a:pPr>
            <a:r>
              <a:rPr lang="en-US"/>
              <a:t>For medium to high-risk projects</a:t>
            </a:r>
            <a:endParaRPr/>
          </a:p>
          <a:p>
            <a:pPr>
              <a:lnSpc>
                <a:spcPct val="80000"/>
              </a:lnSpc>
            </a:pPr>
            <a:r>
              <a:rPr lang="en-US"/>
              <a:t>Long-term project commitment unwise because of potential changes to economic priorities</a:t>
            </a:r>
            <a:endParaRPr/>
          </a:p>
          <a:p>
            <a:pPr>
              <a:lnSpc>
                <a:spcPct val="80000"/>
              </a:lnSpc>
            </a:pPr>
            <a:r>
              <a:rPr lang="en-US"/>
              <a:t>Users are unsure of their needs</a:t>
            </a:r>
            <a:endParaRPr/>
          </a:p>
          <a:p>
            <a:pPr>
              <a:lnSpc>
                <a:spcPct val="80000"/>
              </a:lnSpc>
            </a:pPr>
            <a:r>
              <a:rPr lang="en-US"/>
              <a:t>Requirements are complex</a:t>
            </a:r>
            <a:endParaRPr/>
          </a:p>
          <a:p>
            <a:pPr>
              <a:lnSpc>
                <a:spcPct val="80000"/>
              </a:lnSpc>
            </a:pPr>
            <a:r>
              <a:rPr lang="en-US"/>
              <a:t>New product line </a:t>
            </a:r>
            <a:endParaRPr/>
          </a:p>
          <a:p>
            <a:pPr>
              <a:lnSpc>
                <a:spcPct val="80000"/>
              </a:lnSpc>
            </a:pPr>
            <a:r>
              <a:rPr lang="en-US"/>
              <a:t>Significant changes are expected (research and exploration)</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 name="TextShape 1"/>
          <p:cNvSpPr txBox="1"/>
          <p:nvPr/>
        </p:nvSpPr>
        <p:spPr>
          <a:xfrm>
            <a:off x="457200" y="274680"/>
            <a:ext cx="8229240" cy="1142640"/>
          </a:xfrm>
          <a:prstGeom prst="rect">
            <a:avLst/>
          </a:prstGeom>
        </p:spPr>
        <p:txBody>
          <a:bodyPr bIns="45000" lIns="90000" rIns="90000" tIns="45000"/>
          <a:p>
            <a:pPr algn="ctr"/>
            <a:r>
              <a:rPr lang="en-US" sz="4400">
                <a:solidFill>
                  <a:srgbClr val="000000"/>
                </a:solidFill>
                <a:latin typeface="Calibri"/>
              </a:rPr>
              <a:t>The Incremental Model</a:t>
            </a:r>
            <a:endParaRPr/>
          </a:p>
        </p:txBody>
      </p:sp>
      <p:sp>
        <p:nvSpPr>
          <p:cNvPr id="28" name="TextShape 2"/>
          <p:cNvSpPr txBox="1"/>
          <p:nvPr/>
        </p:nvSpPr>
        <p:spPr>
          <a:xfrm>
            <a:off x="457200" y="1600200"/>
            <a:ext cx="8229240" cy="4525560"/>
          </a:xfrm>
          <a:prstGeom prst="rect">
            <a:avLst/>
          </a:prstGeom>
        </p:spPr>
        <p:txBody>
          <a:bodyPr bIns="45000" lIns="90000" rIns="90000" tIns="45000"/>
          <a:p>
            <a:r>
              <a:rPr lang="en-US"/>
              <a:t>Incremental Model</a:t>
            </a:r>
            <a:endParaRPr/>
          </a:p>
        </p:txBody>
      </p:sp>
      <p:pic>
        <p:nvPicPr>
          <p:cNvPr descr="" id="29" name="Picture 2"/>
          <p:cNvPicPr/>
          <p:nvPr/>
        </p:nvPicPr>
        <p:blipFill>
          <a:blip r:embed="rId1"/>
          <a:stretch>
            <a:fillRect/>
          </a:stretch>
        </p:blipFill>
        <p:spPr>
          <a:xfrm>
            <a:off x="685800" y="2209680"/>
            <a:ext cx="7124400" cy="3809520"/>
          </a:xfrm>
          <a:prstGeom prst="rect">
            <a:avLst/>
          </a:prstGeom>
        </p:spPr>
      </p:pic>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 name="TextShape 1"/>
          <p:cNvSpPr txBox="1"/>
          <p:nvPr/>
        </p:nvSpPr>
        <p:spPr>
          <a:xfrm>
            <a:off x="457200" y="274680"/>
            <a:ext cx="8076960" cy="1235160"/>
          </a:xfrm>
          <a:prstGeom prst="rect">
            <a:avLst/>
          </a:prstGeom>
        </p:spPr>
        <p:txBody>
          <a:bodyPr bIns="45000" lIns="90000" rIns="90000" tIns="45000"/>
          <a:p>
            <a:pPr algn="ctr"/>
            <a:r>
              <a:rPr lang="en-US" sz="4400">
                <a:solidFill>
                  <a:srgbClr val="000000"/>
                </a:solidFill>
                <a:latin typeface="Calibri"/>
              </a:rPr>
              <a:t>Description </a:t>
            </a:r>
            <a:endParaRPr/>
          </a:p>
        </p:txBody>
      </p:sp>
      <p:sp>
        <p:nvSpPr>
          <p:cNvPr id="31" name="TextShape 2"/>
          <p:cNvSpPr txBox="1"/>
          <p:nvPr/>
        </p:nvSpPr>
        <p:spPr>
          <a:xfrm>
            <a:off x="457200" y="1600200"/>
            <a:ext cx="8229240" cy="4525560"/>
          </a:xfrm>
          <a:prstGeom prst="rect">
            <a:avLst/>
          </a:prstGeom>
        </p:spPr>
        <p:txBody>
          <a:bodyPr bIns="45000" lIns="90000" rIns="90000" tIns="45000"/>
          <a:p>
            <a:r>
              <a:rPr lang="en-US"/>
              <a:t>Incremental model in software engineering is a one which combines the elements of waterfall model which are then applied in an iterative manner. </a:t>
            </a:r>
            <a:endParaRPr/>
          </a:p>
          <a:p>
            <a:r>
              <a:rPr lang="en-US"/>
              <a:t>It basically </a:t>
            </a:r>
            <a:r>
              <a:rPr lang="en-US" u="sng">
                <a:solidFill>
                  <a:srgbClr val="7030a0"/>
                </a:solidFill>
              </a:rPr>
              <a:t>delivers a series of releases </a:t>
            </a:r>
            <a:r>
              <a:rPr lang="en-US">
                <a:solidFill>
                  <a:srgbClr val="7030a0"/>
                </a:solidFill>
              </a:rPr>
              <a:t>called </a:t>
            </a:r>
            <a:r>
              <a:rPr lang="en-US" u="sng">
                <a:solidFill>
                  <a:srgbClr val="7030a0"/>
                </a:solidFill>
              </a:rPr>
              <a:t>increments </a:t>
            </a:r>
            <a:r>
              <a:rPr lang="en-US">
                <a:solidFill>
                  <a:srgbClr val="7030a0"/>
                </a:solidFill>
              </a:rPr>
              <a:t>which provide progressively more functionality for the client as each increment is delivered.</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 name="CustomShape 1"/>
          <p:cNvSpPr/>
          <p:nvPr/>
        </p:nvSpPr>
        <p:spPr>
          <a:xfrm>
            <a:off x="228600" y="304920"/>
            <a:ext cx="8305560" cy="7103520"/>
          </a:xfrm>
          <a:prstGeom prst="rect">
            <a:avLst/>
          </a:prstGeom>
        </p:spPr>
        <p:txBody>
          <a:bodyPr bIns="45000" lIns="90000" rIns="90000" tIns="45000"/>
          <a:p>
            <a:r>
              <a:rPr lang="en-US" sz="2000">
                <a:solidFill>
                  <a:srgbClr val="000000"/>
                </a:solidFill>
                <a:latin typeface="Calibri"/>
              </a:rPr>
              <a:t>In incremental model of software engineering waterfall model is repeatedly applied in each increment. The incremental model applies linear sequences in a required pattern as calendar time passes. Each linear sequence produces an increment in the work.</a:t>
            </a:r>
            <a:endParaRPr/>
          </a:p>
          <a:p>
            <a:r>
              <a:rPr lang="en-US" sz="2000" u="sng">
                <a:solidFill>
                  <a:srgbClr val="7030a0"/>
                </a:solidFill>
                <a:latin typeface="Calibri"/>
              </a:rPr>
              <a:t>Advantages Of Incremental Model</a:t>
            </a:r>
            <a:endParaRPr/>
          </a:p>
          <a:p>
            <a:pPr>
              <a:buSzPct val="45000"/>
              <a:buFont typeface="Wingdings"/>
              <a:buChar char="Ø"/>
            </a:pPr>
            <a:r>
              <a:rPr lang="en-US" sz="2000">
                <a:solidFill>
                  <a:srgbClr val="000000"/>
                </a:solidFill>
                <a:latin typeface="Calibri"/>
              </a:rPr>
              <a:t>Initial product delivery is faster.</a:t>
            </a:r>
            <a:endParaRPr/>
          </a:p>
          <a:p>
            <a:pPr>
              <a:buSzPct val="45000"/>
              <a:buFont typeface="Wingdings"/>
              <a:buChar char="Ø"/>
            </a:pPr>
            <a:r>
              <a:rPr lang="en-US" sz="2000">
                <a:solidFill>
                  <a:srgbClr val="000000"/>
                </a:solidFill>
                <a:latin typeface="Calibri"/>
              </a:rPr>
              <a:t>Lower initial delivery cost.</a:t>
            </a:r>
            <a:endParaRPr/>
          </a:p>
          <a:p>
            <a:pPr>
              <a:buSzPct val="45000"/>
              <a:buFont typeface="Wingdings"/>
              <a:buChar char="Ø"/>
            </a:pPr>
            <a:r>
              <a:rPr lang="en-US" sz="2000">
                <a:solidFill>
                  <a:srgbClr val="000000"/>
                </a:solidFill>
                <a:latin typeface="Calibri"/>
              </a:rPr>
              <a:t>Core product is developed first i.e main functionality is added in the first increment.</a:t>
            </a:r>
            <a:endParaRPr/>
          </a:p>
          <a:p>
            <a:pPr>
              <a:buSzPct val="45000"/>
              <a:buFont typeface="Wingdings"/>
              <a:buChar char="Ø"/>
            </a:pPr>
            <a:r>
              <a:rPr lang="en-US" sz="2000">
                <a:solidFill>
                  <a:srgbClr val="000000"/>
                </a:solidFill>
                <a:latin typeface="Calibri"/>
              </a:rPr>
              <a:t>After each iteration, </a:t>
            </a:r>
            <a:r>
              <a:rPr lang="en-US" sz="2000" u="sng">
                <a:solidFill>
                  <a:srgbClr val="000000"/>
                </a:solidFill>
                <a:latin typeface="Calibri"/>
                <a:hlinkClick r:id="rId1"/>
              </a:rPr>
              <a:t>regression testing</a:t>
            </a:r>
            <a:r>
              <a:rPr lang="en-US" sz="2000">
                <a:solidFill>
                  <a:srgbClr val="000000"/>
                </a:solidFill>
                <a:latin typeface="Calibri"/>
              </a:rPr>
              <a:t> should be conducted. During this testing, faulty elements of the software can be quickly identified because few changes are made within any single iteration.</a:t>
            </a:r>
            <a:endParaRPr/>
          </a:p>
          <a:p>
            <a:pPr>
              <a:buSzPct val="45000"/>
              <a:buFont typeface="Wingdings"/>
              <a:buChar char="Ø"/>
            </a:pPr>
            <a:r>
              <a:rPr lang="en-US" sz="2000">
                <a:solidFill>
                  <a:srgbClr val="000000"/>
                </a:solidFill>
                <a:latin typeface="Calibri"/>
              </a:rPr>
              <a:t>It is generally easier to test and debug than other methods of software development because relatively smaller changes are made during each iteration. This allows for more targeted and rigorous testing of each element within the overall product.</a:t>
            </a:r>
            <a:endParaRPr/>
          </a:p>
          <a:p>
            <a:pPr>
              <a:buSzPct val="45000"/>
              <a:buFont typeface="Wingdings"/>
              <a:buChar char="Ø"/>
            </a:pPr>
            <a:r>
              <a:rPr lang="en-US" sz="2000">
                <a:solidFill>
                  <a:srgbClr val="000000"/>
                </a:solidFill>
                <a:latin typeface="Calibri"/>
              </a:rPr>
              <a:t>With each release a new feature is added to the product.</a:t>
            </a:r>
            <a:endParaRPr/>
          </a:p>
          <a:p>
            <a:pPr>
              <a:buSzPct val="45000"/>
              <a:buFont typeface="Wingdings"/>
              <a:buChar char="Ø"/>
            </a:pPr>
            <a:r>
              <a:rPr lang="en-US" sz="2000">
                <a:solidFill>
                  <a:srgbClr val="000000"/>
                </a:solidFill>
                <a:latin typeface="Calibri"/>
              </a:rPr>
              <a:t>Customer can respond to feature and review the product.</a:t>
            </a:r>
            <a:endParaRPr/>
          </a:p>
          <a:p>
            <a:pPr>
              <a:buSzPct val="45000"/>
              <a:buFont typeface="Wingdings"/>
              <a:buChar char="Ø"/>
            </a:pPr>
            <a:r>
              <a:rPr lang="en-US" sz="2000">
                <a:solidFill>
                  <a:srgbClr val="000000"/>
                </a:solidFill>
                <a:latin typeface="Calibri"/>
              </a:rPr>
              <a:t>Risk of changing requirement is reduced</a:t>
            </a:r>
            <a:endParaRPr/>
          </a:p>
          <a:p>
            <a:pPr>
              <a:buSzPct val="45000"/>
              <a:buFont typeface="Wingdings"/>
              <a:buChar char="Ø"/>
            </a:pPr>
            <a:r>
              <a:rPr lang="en-US" sz="2000">
                <a:solidFill>
                  <a:srgbClr val="000000"/>
                </a:solidFill>
                <a:latin typeface="Calibri"/>
              </a:rPr>
              <a:t>Work load is less.</a:t>
            </a:r>
            <a:endParaRPr/>
          </a:p>
          <a:p>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