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E379-C221-46E9-757B-F1922ED2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EA07-EECF-D80B-6FD0-A5322FE79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6FA8-0FCE-3347-099E-F5DEB66A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E878-FE49-AAC3-A977-8EC51879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A8F7-A2E8-54C1-25F9-61F5724F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7B9F-9102-780B-3219-4C07B928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1EBA-3DF8-3205-694B-A1F996EFE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ED96-29BD-3E84-7490-8BDFBB78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E9F3-7C00-B348-689F-6E5C7ED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A5ED-06FF-2AF1-BC07-C849C0AF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6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465FE-55A6-7C9B-BCE0-7B1312BE2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0DD70-7EF6-13BD-CC2E-D7FEB1427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A95C-5001-64F3-461A-F268394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4C83-6456-41E0-2618-567A8191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3451-E33F-8E08-CB80-B0D44D91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1BC4-6F16-617F-FBEF-48EEB11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B002-9464-6E1A-7EF2-54A8133E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2581-61B7-1B4B-A3AB-4FDED9C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F044-F7FB-0F4D-31BA-E10E894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24B5-9409-CF0A-0E7F-6606B886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151-2569-CDCE-0888-29812B9B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0700-BBC6-67D0-11C5-A21DFB2B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3BF6-CEF6-EC63-4F9E-858BD60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85A8-AF51-5A44-4E35-B79B7F4A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4880-0C49-406F-E087-D0408F81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1171-B6D5-CCFE-837C-F3166BF9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83D1-AFC9-3479-2DA7-0ED2EB01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BFA6-041D-6F31-D06D-33C53D09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4969-3CC5-4963-2FBD-2BAF6AAD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2C1E-27FB-1332-3317-8799674C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595E-E189-02B2-73CF-12B5B225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C68F-79EB-2CC2-AC72-AC6831FD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063B-1A1E-05EA-3003-AB2D6598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EB167-AC3D-A20C-B029-84F43747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F0B35-9B08-AAF6-CD88-CADCA9C0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3A874-C104-50DA-E9C8-C3D3844D4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38DA-7CB7-3A8F-16E8-CFDDBEC7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D91BE-E16C-0270-F833-45562A5B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DE9B-49AB-1593-3C88-F352D67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D697-11C1-F9F5-758D-6F451EDD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B0D7-321E-2365-F8F7-F60B332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92613-5C49-7132-30EB-98B7AB3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02077-0E85-9146-6815-DEE48422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D56B1-CAB9-387D-7A48-D20A0C5F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07A2B-3690-DC81-0889-ADBBB5D3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97A-3DDD-A608-8F16-98D9226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CB1B-F83E-3717-EF42-D7E89A5D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AE71-0E5E-E89D-501F-F8C90F98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7B5E-12F3-8B45-D758-51CDE486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859B-B5A2-945F-13E3-D8F912D8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9329-2723-044A-40D6-412C37A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A3A0-DBE0-A2FC-4B3F-6699CA8D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AB54-D286-C3F6-44C3-E23E8584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5FCB6-6513-CC18-7E1C-E08D31BE5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0425-3B7F-5086-CBD2-B651C207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5BF6-C0D5-55D1-551F-13970E1C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58D0-8203-5FAA-36F1-371C8D3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E4C51-A1BB-6BC9-CA8F-CB1EE579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0F21A-5F88-BABB-AE65-002752DE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67C7-F8C2-D164-6E03-0B6F4008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2F-9626-892E-5AE8-A2619789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816A-B9F9-F281-86F6-32F0BFDD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F305-1E2D-9762-4AF0-3BD12445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mazon Bedrock service icon.">
            <a:extLst>
              <a:ext uri="{FF2B5EF4-FFF2-40B4-BE49-F238E27FC236}">
                <a16:creationId xmlns:a16="http://schemas.microsoft.com/office/drawing/2014/main" id="{A58BAE35-6AE0-C093-9B04-59A384E7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2422" y="138275"/>
            <a:ext cx="345989" cy="345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641743-5C62-703B-AE56-058699F4EE80}"/>
              </a:ext>
            </a:extLst>
          </p:cNvPr>
          <p:cNvSpPr/>
          <p:nvPr/>
        </p:nvSpPr>
        <p:spPr>
          <a:xfrm>
            <a:off x="906833" y="143074"/>
            <a:ext cx="10378334" cy="45304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ole resource icon for the IAM service.">
            <a:extLst>
              <a:ext uri="{FF2B5EF4-FFF2-40B4-BE49-F238E27FC236}">
                <a16:creationId xmlns:a16="http://schemas.microsoft.com/office/drawing/2014/main" id="{FBD6A69F-BB3A-ABA9-33AF-2DB73ACAE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69" y="2027029"/>
            <a:ext cx="315870" cy="31587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1F463C-DEAF-4952-C447-08FBABE922B5}"/>
              </a:ext>
            </a:extLst>
          </p:cNvPr>
          <p:cNvSpPr/>
          <p:nvPr/>
        </p:nvSpPr>
        <p:spPr>
          <a:xfrm>
            <a:off x="3467808" y="2208736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7CEB54-F542-A779-B851-38C56DFC7559}"/>
              </a:ext>
            </a:extLst>
          </p:cNvPr>
          <p:cNvSpPr/>
          <p:nvPr/>
        </p:nvSpPr>
        <p:spPr>
          <a:xfrm>
            <a:off x="1124000" y="819750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pic>
        <p:nvPicPr>
          <p:cNvPr id="10" name="Graphic 31" descr="Bucket with objects resource icon for the S3 service.">
            <a:extLst>
              <a:ext uri="{FF2B5EF4-FFF2-40B4-BE49-F238E27FC236}">
                <a16:creationId xmlns:a16="http://schemas.microsoft.com/office/drawing/2014/main" id="{BED63B58-2977-E95B-E42A-2A005DB8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03269" y="831880"/>
            <a:ext cx="315870" cy="3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33" descr="Add-on resource icon for the AWS (IAM) service. ">
            <a:extLst>
              <a:ext uri="{FF2B5EF4-FFF2-40B4-BE49-F238E27FC236}">
                <a16:creationId xmlns:a16="http://schemas.microsoft.com/office/drawing/2014/main" id="{D2E7680D-DF35-AF7B-D284-890DA763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80164" y="1403849"/>
            <a:ext cx="315870" cy="3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961420E-E586-E5A5-EB7D-9608689835A6}"/>
              </a:ext>
            </a:extLst>
          </p:cNvPr>
          <p:cNvSpPr/>
          <p:nvPr/>
        </p:nvSpPr>
        <p:spPr>
          <a:xfrm>
            <a:off x="2459680" y="760968"/>
            <a:ext cx="977465" cy="35280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Chunking Strategy</a:t>
            </a:r>
          </a:p>
        </p:txBody>
      </p:sp>
      <p:pic>
        <p:nvPicPr>
          <p:cNvPr id="13" name="Graphic 12" descr="Model resource icon for the Amazon SageMaker service.">
            <a:extLst>
              <a:ext uri="{FF2B5EF4-FFF2-40B4-BE49-F238E27FC236}">
                <a16:creationId xmlns:a16="http://schemas.microsoft.com/office/drawing/2014/main" id="{9B256034-4BF4-16EA-3FE7-CE22CA92E0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572" y="667749"/>
            <a:ext cx="557050" cy="557050"/>
          </a:xfrm>
          <a:prstGeom prst="rect">
            <a:avLst/>
          </a:prstGeom>
        </p:spPr>
      </p:pic>
      <p:sp>
        <p:nvSpPr>
          <p:cNvPr id="14" name="TextBox 29">
            <a:extLst>
              <a:ext uri="{FF2B5EF4-FFF2-40B4-BE49-F238E27FC236}">
                <a16:creationId xmlns:a16="http://schemas.microsoft.com/office/drawing/2014/main" id="{343FED48-4C9F-7D95-6C01-5BCBD6471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70" y="1067109"/>
            <a:ext cx="10715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Embeddings Model (Titan)</a:t>
            </a:r>
          </a:p>
        </p:txBody>
      </p:sp>
      <p:pic>
        <p:nvPicPr>
          <p:cNvPr id="15" name="Graphic 14" descr="Amazon OpenSearch Service service icon.">
            <a:extLst>
              <a:ext uri="{FF2B5EF4-FFF2-40B4-BE49-F238E27FC236}">
                <a16:creationId xmlns:a16="http://schemas.microsoft.com/office/drawing/2014/main" id="{9999119D-1707-63EF-FF21-E147C7DD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673346" y="667749"/>
            <a:ext cx="557050" cy="55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9">
            <a:extLst>
              <a:ext uri="{FF2B5EF4-FFF2-40B4-BE49-F238E27FC236}">
                <a16:creationId xmlns:a16="http://schemas.microsoft.com/office/drawing/2014/main" id="{13D9036F-6EE7-3CAF-C93C-A5B853FE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196" y="1265502"/>
            <a:ext cx="1260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Vector DB (OpenSearch)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E5649-3CAC-8ADD-3AC0-1162C4D8F59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819139" y="989815"/>
            <a:ext cx="304861" cy="6641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CE562C-D1F3-C3C4-5137-9638F0D37CDA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96034" y="1056233"/>
            <a:ext cx="327966" cy="50555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621988-55AD-FB8D-4919-44C2AAEDB86A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819139" y="1056233"/>
            <a:ext cx="304861" cy="11287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CCCAB5-DC58-A403-54C2-D378444B1EB0}"/>
              </a:ext>
            </a:extLst>
          </p:cNvPr>
          <p:cNvCxnSpPr>
            <a:cxnSpLocks/>
            <a:stCxn id="8" idx="0"/>
            <a:endCxn id="1105" idx="2"/>
          </p:cNvCxnSpPr>
          <p:nvPr/>
        </p:nvCxnSpPr>
        <p:spPr>
          <a:xfrm flipH="1" flipV="1">
            <a:off x="1997447" y="1396666"/>
            <a:ext cx="2169299" cy="81207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AE831-A02F-C204-EF03-B3FF87E890A6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4061097" y="1224799"/>
            <a:ext cx="105649" cy="9839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8C32CF-607F-CA58-A3DB-B74070C0AA1D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166746" y="1224799"/>
            <a:ext cx="1785125" cy="9839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Model resource icon for the Amazon SageMaker service.">
            <a:extLst>
              <a:ext uri="{FF2B5EF4-FFF2-40B4-BE49-F238E27FC236}">
                <a16:creationId xmlns:a16="http://schemas.microsoft.com/office/drawing/2014/main" id="{AB97B116-0A8B-B556-B0AE-795C58E27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6563" y="1478825"/>
            <a:ext cx="557050" cy="557050"/>
          </a:xfrm>
          <a:prstGeom prst="rect">
            <a:avLst/>
          </a:prstGeom>
        </p:spPr>
      </p:pic>
      <p:sp>
        <p:nvSpPr>
          <p:cNvPr id="39" name="TextBox 29">
            <a:extLst>
              <a:ext uri="{FF2B5EF4-FFF2-40B4-BE49-F238E27FC236}">
                <a16:creationId xmlns:a16="http://schemas.microsoft.com/office/drawing/2014/main" id="{581E0731-9E29-54D4-5D2A-11DDDC80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010" y="2035875"/>
            <a:ext cx="1260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LLM Model </a:t>
            </a:r>
          </a:p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7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e.g., Anthropic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DD6AEC0-AC8F-1C83-B52F-3758A50135D3}"/>
              </a:ext>
            </a:extLst>
          </p:cNvPr>
          <p:cNvSpPr/>
          <p:nvPr/>
        </p:nvSpPr>
        <p:spPr>
          <a:xfrm>
            <a:off x="8281174" y="3992747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FF0DC6-B960-A1C0-8DC9-87EBD06AE446}"/>
              </a:ext>
            </a:extLst>
          </p:cNvPr>
          <p:cNvSpPr/>
          <p:nvPr/>
        </p:nvSpPr>
        <p:spPr>
          <a:xfrm>
            <a:off x="6753965" y="511312"/>
            <a:ext cx="4453006" cy="40729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FBB09-44D0-6E63-DBF1-CBC494EA5840}"/>
              </a:ext>
            </a:extLst>
          </p:cNvPr>
          <p:cNvSpPr/>
          <p:nvPr/>
        </p:nvSpPr>
        <p:spPr>
          <a:xfrm>
            <a:off x="6823609" y="664339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B2DA3B8A-2996-C3BB-7BE4-5C8C1BD5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607" y="741541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Action Group</a:t>
            </a:r>
          </a:p>
        </p:txBody>
      </p:sp>
      <p:pic>
        <p:nvPicPr>
          <p:cNvPr id="48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6C425B87-E094-32FA-BA3A-217A387D3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8395631" y="1139794"/>
            <a:ext cx="419139" cy="41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OpenAPI Initiative">
            <a:extLst>
              <a:ext uri="{FF2B5EF4-FFF2-40B4-BE49-F238E27FC236}">
                <a16:creationId xmlns:a16="http://schemas.microsoft.com/office/drawing/2014/main" id="{22CD6419-20EB-7D6E-67D8-1CEBDBF2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87" y="1544030"/>
            <a:ext cx="904641" cy="2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B0F269-5616-9A7E-FBE7-3C3675B3D047}"/>
              </a:ext>
            </a:extLst>
          </p:cNvPr>
          <p:cNvCxnSpPr>
            <a:cxnSpLocks/>
            <a:stCxn id="40" idx="0"/>
            <a:endCxn id="1103" idx="3"/>
          </p:cNvCxnSpPr>
          <p:nvPr/>
        </p:nvCxnSpPr>
        <p:spPr>
          <a:xfrm flipH="1" flipV="1">
            <a:off x="5032553" y="2573268"/>
            <a:ext cx="3947559" cy="141947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FE617C-CB61-3B31-F689-AC00F5F1266B}"/>
              </a:ext>
            </a:extLst>
          </p:cNvPr>
          <p:cNvCxnSpPr>
            <a:cxnSpLocks/>
            <a:stCxn id="40" idx="0"/>
            <a:endCxn id="63" idx="2"/>
          </p:cNvCxnSpPr>
          <p:nvPr/>
        </p:nvCxnSpPr>
        <p:spPr>
          <a:xfrm flipH="1" flipV="1">
            <a:off x="8451298" y="2518332"/>
            <a:ext cx="528814" cy="14744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702D49-DDFE-2466-45F0-D29F8D5361C0}"/>
              </a:ext>
            </a:extLst>
          </p:cNvPr>
          <p:cNvCxnSpPr>
            <a:cxnSpLocks/>
            <a:stCxn id="40" idx="0"/>
            <a:endCxn id="39" idx="0"/>
          </p:cNvCxnSpPr>
          <p:nvPr/>
        </p:nvCxnSpPr>
        <p:spPr>
          <a:xfrm flipV="1">
            <a:off x="8980112" y="2035875"/>
            <a:ext cx="1674976" cy="195687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C2E68-222B-1E56-45FB-05E3127A3C04}"/>
              </a:ext>
            </a:extLst>
          </p:cNvPr>
          <p:cNvSpPr/>
          <p:nvPr/>
        </p:nvSpPr>
        <p:spPr>
          <a:xfrm>
            <a:off x="6864780" y="706379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1A7CA6-E748-B19A-2A22-26B8DC6C62B8}"/>
              </a:ext>
            </a:extLst>
          </p:cNvPr>
          <p:cNvSpPr/>
          <p:nvPr/>
        </p:nvSpPr>
        <p:spPr>
          <a:xfrm>
            <a:off x="6905951" y="747965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Graphic 1024" descr="Role resource icon for the IAM service.">
            <a:extLst>
              <a:ext uri="{FF2B5EF4-FFF2-40B4-BE49-F238E27FC236}">
                <a16:creationId xmlns:a16="http://schemas.microsoft.com/office/drawing/2014/main" id="{32FEA68E-7816-1017-E6E8-630DB0259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887" y="4825266"/>
            <a:ext cx="336410" cy="336410"/>
          </a:xfrm>
          <a:prstGeom prst="rect">
            <a:avLst/>
          </a:prstGeom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B7EBCDC-C72B-4560-0FC2-39339BD529CE}"/>
              </a:ext>
            </a:extLst>
          </p:cNvPr>
          <p:cNvCxnSpPr>
            <a:cxnSpLocks/>
            <a:stCxn id="40" idx="2"/>
            <a:endCxn id="1025" idx="0"/>
          </p:cNvCxnSpPr>
          <p:nvPr/>
        </p:nvCxnSpPr>
        <p:spPr>
          <a:xfrm flipH="1">
            <a:off x="8572092" y="4465712"/>
            <a:ext cx="408020" cy="35955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5" name="Graphic 33" descr="Add-on resource icon for the AWS (IAM) service. ">
            <a:extLst>
              <a:ext uri="{FF2B5EF4-FFF2-40B4-BE49-F238E27FC236}">
                <a16:creationId xmlns:a16="http://schemas.microsoft.com/office/drawing/2014/main" id="{81F3FBC7-3317-1C92-9572-BAA53C25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684375" y="4812086"/>
            <a:ext cx="336410" cy="33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CA35A389-212E-C940-C6C7-9BB15832B607}"/>
              </a:ext>
            </a:extLst>
          </p:cNvPr>
          <p:cNvCxnSpPr>
            <a:cxnSpLocks/>
            <a:stCxn id="40" idx="2"/>
            <a:endCxn id="1035" idx="0"/>
          </p:cNvCxnSpPr>
          <p:nvPr/>
        </p:nvCxnSpPr>
        <p:spPr>
          <a:xfrm flipH="1">
            <a:off x="7852580" y="4465712"/>
            <a:ext cx="1127532" cy="3463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9B5ED57-6E10-EE2C-08AF-997C1E839879}"/>
              </a:ext>
            </a:extLst>
          </p:cNvPr>
          <p:cNvSpPr/>
          <p:nvPr/>
        </p:nvSpPr>
        <p:spPr>
          <a:xfrm>
            <a:off x="1035952" y="552816"/>
            <a:ext cx="5558482" cy="23800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8672154B-E543-2B3B-4C9A-9FB4E277A05D}"/>
              </a:ext>
            </a:extLst>
          </p:cNvPr>
          <p:cNvSpPr/>
          <p:nvPr/>
        </p:nvSpPr>
        <p:spPr>
          <a:xfrm>
            <a:off x="456105" y="67358"/>
            <a:ext cx="10916756" cy="50926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9" name="Graphic 1068" descr="Robot outline">
            <a:extLst>
              <a:ext uri="{FF2B5EF4-FFF2-40B4-BE49-F238E27FC236}">
                <a16:creationId xmlns:a16="http://schemas.microsoft.com/office/drawing/2014/main" id="{F6E12ECF-73B4-6F60-2D79-3B4E57F6A0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50086" y="5618592"/>
            <a:ext cx="593034" cy="593034"/>
          </a:xfrm>
          <a:prstGeom prst="rect">
            <a:avLst/>
          </a:prstGeom>
        </p:spPr>
      </p:pic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21325A33-B89C-C8A7-3486-301B0040CFB9}"/>
              </a:ext>
            </a:extLst>
          </p:cNvPr>
          <p:cNvCxnSpPr>
            <a:cxnSpLocks/>
            <a:stCxn id="1069" idx="0"/>
            <a:endCxn id="1103" idx="2"/>
          </p:cNvCxnSpPr>
          <p:nvPr/>
        </p:nvCxnSpPr>
        <p:spPr>
          <a:xfrm flipH="1" flipV="1">
            <a:off x="4333615" y="2809750"/>
            <a:ext cx="12988" cy="280884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5" name="Graphic 1074" descr="Robot outline">
            <a:extLst>
              <a:ext uri="{FF2B5EF4-FFF2-40B4-BE49-F238E27FC236}">
                <a16:creationId xmlns:a16="http://schemas.microsoft.com/office/drawing/2014/main" id="{CF4AB894-8B46-20F0-5F09-3E13B2D38F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7096" y="5823666"/>
            <a:ext cx="593034" cy="593034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F61ECA2-A3F8-F3A5-0EE2-871179C72813}"/>
              </a:ext>
            </a:extLst>
          </p:cNvPr>
          <p:cNvCxnSpPr>
            <a:cxnSpLocks/>
            <a:stCxn id="1075" idx="0"/>
          </p:cNvCxnSpPr>
          <p:nvPr/>
        </p:nvCxnSpPr>
        <p:spPr>
          <a:xfrm flipH="1" flipV="1">
            <a:off x="10828017" y="1880450"/>
            <a:ext cx="105596" cy="394321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5" name="Graphic 22" descr="AWS Tools and SDKs service icon.">
            <a:extLst>
              <a:ext uri="{FF2B5EF4-FFF2-40B4-BE49-F238E27FC236}">
                <a16:creationId xmlns:a16="http://schemas.microsoft.com/office/drawing/2014/main" id="{8921885E-A065-E8FC-5103-30F95FFE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9365178" y="5872125"/>
            <a:ext cx="421812" cy="4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CB104DA-6548-AE68-31FA-1EF094C8DB74}"/>
              </a:ext>
            </a:extLst>
          </p:cNvPr>
          <p:cNvCxnSpPr>
            <a:cxnSpLocks/>
            <a:stCxn id="1085" idx="0"/>
          </p:cNvCxnSpPr>
          <p:nvPr/>
        </p:nvCxnSpPr>
        <p:spPr>
          <a:xfrm flipH="1" flipV="1">
            <a:off x="9561606" y="4465712"/>
            <a:ext cx="14478" cy="140641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1" name="TextBox 29">
            <a:extLst>
              <a:ext uri="{FF2B5EF4-FFF2-40B4-BE49-F238E27FC236}">
                <a16:creationId xmlns:a16="http://schemas.microsoft.com/office/drawing/2014/main" id="{4A2C421B-2835-5EEE-A39F-7F505CBCD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763" y="6244449"/>
            <a:ext cx="12601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BR Agent SDK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0952387E-A940-57CE-D740-66009B91BCCA}"/>
              </a:ext>
            </a:extLst>
          </p:cNvPr>
          <p:cNvSpPr txBox="1"/>
          <p:nvPr/>
        </p:nvSpPr>
        <p:spPr>
          <a:xfrm>
            <a:off x="3716160" y="6181510"/>
            <a:ext cx="15853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Semantic Search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Agentic Framework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Custom RAG</a:t>
            </a:r>
            <a:endParaRPr lang="en-US" sz="1000" dirty="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D7389088-5D75-CB52-B654-25EFFB9F213A}"/>
              </a:ext>
            </a:extLst>
          </p:cNvPr>
          <p:cNvSpPr txBox="1"/>
          <p:nvPr/>
        </p:nvSpPr>
        <p:spPr>
          <a:xfrm>
            <a:off x="3999312" y="5313112"/>
            <a:ext cx="9450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retriever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AEE32E4F-AB0E-FA8E-98EE-336BB2CA5F70}"/>
              </a:ext>
            </a:extLst>
          </p:cNvPr>
          <p:cNvSpPr txBox="1"/>
          <p:nvPr/>
        </p:nvSpPr>
        <p:spPr>
          <a:xfrm>
            <a:off x="9184693" y="5350222"/>
            <a:ext cx="9450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AI Service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AC7FEB86-C391-38DC-9ED2-86BF474AEFF5}"/>
              </a:ext>
            </a:extLst>
          </p:cNvPr>
          <p:cNvSpPr txBox="1"/>
          <p:nvPr/>
        </p:nvSpPr>
        <p:spPr>
          <a:xfrm>
            <a:off x="10437451" y="5178708"/>
            <a:ext cx="15853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LLM Model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Chat Model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Reasoning Engine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4FE337F6-C3AC-7E05-BE5F-28EB83DE5FAC}"/>
              </a:ext>
            </a:extLst>
          </p:cNvPr>
          <p:cNvSpPr txBox="1"/>
          <p:nvPr/>
        </p:nvSpPr>
        <p:spPr>
          <a:xfrm>
            <a:off x="10557023" y="6497672"/>
            <a:ext cx="815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dirty="0">
                <a:cs typeface="Arial" panose="020B0604020202020204" pitchFamily="34" charset="0"/>
              </a:rPr>
              <a:t>GenAI App</a:t>
            </a:r>
            <a:endParaRPr lang="en-US" sz="1000" dirty="0"/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E525B8F-8767-35A9-4296-BFB9E1F9B175}"/>
              </a:ext>
            </a:extLst>
          </p:cNvPr>
          <p:cNvSpPr txBox="1"/>
          <p:nvPr/>
        </p:nvSpPr>
        <p:spPr>
          <a:xfrm>
            <a:off x="6323998" y="3127909"/>
            <a:ext cx="13317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a knowledge tool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30CEDEF-339C-31BC-295A-028DD5A5B545}"/>
              </a:ext>
            </a:extLst>
          </p:cNvPr>
          <p:cNvSpPr txBox="1"/>
          <p:nvPr/>
        </p:nvSpPr>
        <p:spPr>
          <a:xfrm>
            <a:off x="8391274" y="3163301"/>
            <a:ext cx="808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fn tools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F6049F81-11C1-6F8C-DB5E-F7938704DC10}"/>
              </a:ext>
            </a:extLst>
          </p:cNvPr>
          <p:cNvSpPr txBox="1"/>
          <p:nvPr/>
        </p:nvSpPr>
        <p:spPr>
          <a:xfrm>
            <a:off x="9255192" y="2812978"/>
            <a:ext cx="146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reasoning engine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2" name="Rounded Rectangle 1101">
            <a:extLst>
              <a:ext uri="{FF2B5EF4-FFF2-40B4-BE49-F238E27FC236}">
                <a16:creationId xmlns:a16="http://schemas.microsoft.com/office/drawing/2014/main" id="{0449034E-194B-4CEB-07BE-7024B3B3EDD2}"/>
              </a:ext>
            </a:extLst>
          </p:cNvPr>
          <p:cNvSpPr/>
          <p:nvPr/>
        </p:nvSpPr>
        <p:spPr>
          <a:xfrm>
            <a:off x="3546983" y="2267518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06A1C47A-E27C-D7E5-249E-EBAF36CFE798}"/>
              </a:ext>
            </a:extLst>
          </p:cNvPr>
          <p:cNvSpPr/>
          <p:nvPr/>
        </p:nvSpPr>
        <p:spPr>
          <a:xfrm>
            <a:off x="3634677" y="2336785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089E8F20-7812-24D4-45BF-1A8966C4595C}"/>
              </a:ext>
            </a:extLst>
          </p:cNvPr>
          <p:cNvSpPr/>
          <p:nvPr/>
        </p:nvSpPr>
        <p:spPr>
          <a:xfrm>
            <a:off x="1211901" y="855785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2DC8D6FE-5DC6-62CB-2B8B-E8F3E9E2E41E}"/>
              </a:ext>
            </a:extLst>
          </p:cNvPr>
          <p:cNvSpPr/>
          <p:nvPr/>
        </p:nvSpPr>
        <p:spPr>
          <a:xfrm>
            <a:off x="1298509" y="923701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pic>
        <p:nvPicPr>
          <p:cNvPr id="1113" name="Graphic 1112">
            <a:extLst>
              <a:ext uri="{FF2B5EF4-FFF2-40B4-BE49-F238E27FC236}">
                <a16:creationId xmlns:a16="http://schemas.microsoft.com/office/drawing/2014/main" id="{99506D13-ED10-B4D5-D42D-569EFD8D5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58582" y="61490"/>
            <a:ext cx="285976" cy="285976"/>
          </a:xfrm>
          <a:prstGeom prst="rect">
            <a:avLst/>
          </a:prstGeom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CBFE2291-5D17-449D-5D84-9FC1736CF342}"/>
              </a:ext>
            </a:extLst>
          </p:cNvPr>
          <p:cNvSpPr txBox="1"/>
          <p:nvPr/>
        </p:nvSpPr>
        <p:spPr>
          <a:xfrm>
            <a:off x="2486488" y="1641223"/>
            <a:ext cx="8279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sync from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8A18851-525F-D093-EAA5-511EA87C07CD}"/>
              </a:ext>
            </a:extLst>
          </p:cNvPr>
          <p:cNvSpPr txBox="1"/>
          <p:nvPr/>
        </p:nvSpPr>
        <p:spPr>
          <a:xfrm>
            <a:off x="3604648" y="1584049"/>
            <a:ext cx="1041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embed chunks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2A6612BC-6024-4DDE-8A0B-6F98800954A8}"/>
              </a:ext>
            </a:extLst>
          </p:cNvPr>
          <p:cNvSpPr txBox="1"/>
          <p:nvPr/>
        </p:nvSpPr>
        <p:spPr>
          <a:xfrm>
            <a:off x="4711302" y="1631641"/>
            <a:ext cx="1186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store embeddings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4DC78D0F-82EA-0931-64B8-5C5FD952ABBD}"/>
              </a:ext>
            </a:extLst>
          </p:cNvPr>
          <p:cNvSpPr txBox="1"/>
          <p:nvPr/>
        </p:nvSpPr>
        <p:spPr>
          <a:xfrm>
            <a:off x="9267193" y="6502565"/>
            <a:ext cx="8625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GenAI App</a:t>
            </a:r>
            <a:endParaRPr lang="en-US" sz="1000" dirty="0"/>
          </a:p>
        </p:txBody>
      </p:sp>
      <p:sp>
        <p:nvSpPr>
          <p:cNvPr id="1128" name="TextBox 29">
            <a:extLst>
              <a:ext uri="{FF2B5EF4-FFF2-40B4-BE49-F238E27FC236}">
                <a16:creationId xmlns:a16="http://schemas.microsoft.com/office/drawing/2014/main" id="{C47DB5DC-4813-54C8-B549-FD38A844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017" y="185148"/>
            <a:ext cx="12601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Bedrock</a:t>
            </a:r>
          </a:p>
        </p:txBody>
      </p:sp>
      <p:pic>
        <p:nvPicPr>
          <p:cNvPr id="1130" name="Graphic 1129" descr="Browser window outline">
            <a:extLst>
              <a:ext uri="{FF2B5EF4-FFF2-40B4-BE49-F238E27FC236}">
                <a16:creationId xmlns:a16="http://schemas.microsoft.com/office/drawing/2014/main" id="{5B9CA089-F770-B3C1-5E3F-4FAF36F9DCE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12957" y="3699354"/>
            <a:ext cx="804079" cy="804079"/>
          </a:xfrm>
          <a:prstGeom prst="rect">
            <a:avLst/>
          </a:prstGeom>
        </p:spPr>
      </p:pic>
      <p:sp>
        <p:nvSpPr>
          <p:cNvPr id="1131" name="TextBox 1130">
            <a:extLst>
              <a:ext uri="{FF2B5EF4-FFF2-40B4-BE49-F238E27FC236}">
                <a16:creationId xmlns:a16="http://schemas.microsoft.com/office/drawing/2014/main" id="{48F92C5A-FF9E-9350-8004-1B2F428A192D}"/>
              </a:ext>
            </a:extLst>
          </p:cNvPr>
          <p:cNvSpPr txBox="1"/>
          <p:nvPr/>
        </p:nvSpPr>
        <p:spPr>
          <a:xfrm>
            <a:off x="4535012" y="4368249"/>
            <a:ext cx="1619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Bedrock Test Playground</a:t>
            </a:r>
            <a:endParaRPr lang="en-US" sz="1000" dirty="0"/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ECCAA44C-23C2-F950-9983-7ECE77DC588A}"/>
              </a:ext>
            </a:extLst>
          </p:cNvPr>
          <p:cNvCxnSpPr>
            <a:cxnSpLocks/>
          </p:cNvCxnSpPr>
          <p:nvPr/>
        </p:nvCxnSpPr>
        <p:spPr>
          <a:xfrm flipH="1" flipV="1">
            <a:off x="4918008" y="2809750"/>
            <a:ext cx="25547" cy="10215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3BB2AA13-E269-0AAB-1EC8-A57F9D4AD04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598536" y="4229230"/>
            <a:ext cx="2682638" cy="3837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2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83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21</cp:revision>
  <dcterms:created xsi:type="dcterms:W3CDTF">2024-04-29T14:37:36Z</dcterms:created>
  <dcterms:modified xsi:type="dcterms:W3CDTF">2024-05-03T11:57:48Z</dcterms:modified>
</cp:coreProperties>
</file>