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Raleway-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a0db0e9e1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a0db0e9e1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0db0e9e1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0db0e9e1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0db0e9e1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a0db0e9e1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a0db0e9e1c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a0db0e9e1c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0db0e9e1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0db0e9e1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0db0e9e1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0db0e9e1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0db0e9e1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a0db0e9e1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a0db0e9e1c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a0db0e9e1c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a0db0e9e1c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a0db0e9e1c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a0db0e9e1c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a0db0e9e1c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a0db0e9e1c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a0db0e9e1c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a0db0e9e1c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a0db0e9e1c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a0db0e9e1c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a0db0e9e1c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a0db0e9e1c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a0db0e9e1c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0db0e9e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a0db0e9e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0db0e9e1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0db0e9e1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a0db0e9e1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a0db0e9e1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0db0e9e1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a0db0e9e1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0db0e9e1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0db0e9e1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a0db0e9e1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a0db0e9e1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a0db0e9e1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a0db0e9e1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wandb.ai/harsha_cvit/project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MixMatch - an SSL</a:t>
            </a:r>
            <a:endParaRPr/>
          </a:p>
          <a:p>
            <a:pPr indent="0" lvl="0" marL="0" rtl="0" algn="l">
              <a:spcBef>
                <a:spcPts val="0"/>
              </a:spcBef>
              <a:spcAft>
                <a:spcPts val="0"/>
              </a:spcAft>
              <a:buNone/>
            </a:pPr>
            <a:r>
              <a:rPr lang="en"/>
              <a:t>implementation</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t>Team ~</a:t>
            </a:r>
            <a:endParaRPr b="1" sz="2400"/>
          </a:p>
          <a:p>
            <a:pPr indent="-381000" lvl="0" marL="457200" rtl="0" algn="l">
              <a:spcBef>
                <a:spcPts val="0"/>
              </a:spcBef>
              <a:spcAft>
                <a:spcPts val="0"/>
              </a:spcAft>
              <a:buSzPts val="2400"/>
              <a:buChar char="-"/>
            </a:pPr>
            <a:r>
              <a:rPr b="1" lang="en" sz="2400"/>
              <a:t>Kapil Rajesh Kavitha</a:t>
            </a:r>
            <a:endParaRPr b="1" sz="2400"/>
          </a:p>
          <a:p>
            <a:pPr indent="-381000" lvl="0" marL="457200" rtl="0" algn="l">
              <a:spcBef>
                <a:spcPts val="0"/>
              </a:spcBef>
              <a:spcAft>
                <a:spcPts val="0"/>
              </a:spcAft>
              <a:buSzPts val="2400"/>
              <a:buChar char="-"/>
            </a:pPr>
            <a:r>
              <a:rPr b="1" lang="en" sz="2400"/>
              <a:t>Harshavardhan P</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idx="4294967295" type="title"/>
          </p:nvPr>
        </p:nvSpPr>
        <p:spPr>
          <a:xfrm>
            <a:off x="355200" y="-1881675"/>
            <a:ext cx="7914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CIFAR-10</a:t>
            </a:r>
            <a:endParaRPr sz="2400"/>
          </a:p>
        </p:txBody>
      </p:sp>
      <p:pic>
        <p:nvPicPr>
          <p:cNvPr id="134" name="Google Shape;134;p22"/>
          <p:cNvPicPr preferRelativeResize="0"/>
          <p:nvPr/>
        </p:nvPicPr>
        <p:blipFill>
          <a:blip r:embed="rId3">
            <a:alphaModFix/>
          </a:blip>
          <a:stretch>
            <a:fillRect/>
          </a:stretch>
        </p:blipFill>
        <p:spPr>
          <a:xfrm>
            <a:off x="769813" y="1171025"/>
            <a:ext cx="7085075" cy="3726450"/>
          </a:xfrm>
          <a:prstGeom prst="rect">
            <a:avLst/>
          </a:prstGeom>
          <a:noFill/>
          <a:ln>
            <a:noFill/>
          </a:ln>
        </p:spPr>
      </p:pic>
      <p:sp>
        <p:nvSpPr>
          <p:cNvPr id="135" name="Google Shape;135;p22"/>
          <p:cNvSpPr txBox="1"/>
          <p:nvPr/>
        </p:nvSpPr>
        <p:spPr>
          <a:xfrm>
            <a:off x="355200" y="-1387100"/>
            <a:ext cx="8404800" cy="178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sz="2000">
              <a:latin typeface="Lato"/>
              <a:ea typeface="Lato"/>
              <a:cs typeface="Lato"/>
              <a:sym typeface="Lato"/>
            </a:endParaRPr>
          </a:p>
          <a:p>
            <a:pPr indent="0" lvl="0" marL="0" rtl="0" algn="l">
              <a:lnSpc>
                <a:spcPct val="115000"/>
              </a:lnSpc>
              <a:spcBef>
                <a:spcPts val="0"/>
              </a:spcBef>
              <a:spcAft>
                <a:spcPts val="0"/>
              </a:spcAft>
              <a:buNone/>
            </a:pPr>
            <a:r>
              <a:t/>
            </a:r>
            <a:endParaRPr b="1" sz="2000">
              <a:latin typeface="Lato"/>
              <a:ea typeface="Lato"/>
              <a:cs typeface="Lato"/>
              <a:sym typeface="Lato"/>
            </a:endParaRPr>
          </a:p>
          <a:p>
            <a:pPr indent="0" lvl="0" marL="0" rtl="0" algn="l">
              <a:lnSpc>
                <a:spcPct val="115000"/>
              </a:lnSpc>
              <a:spcBef>
                <a:spcPts val="0"/>
              </a:spcBef>
              <a:spcAft>
                <a:spcPts val="0"/>
              </a:spcAft>
              <a:buNone/>
            </a:pPr>
            <a:r>
              <a:t/>
            </a:r>
            <a:endParaRPr b="1" sz="2000">
              <a:latin typeface="Lato"/>
              <a:ea typeface="Lato"/>
              <a:cs typeface="Lato"/>
              <a:sym typeface="Lato"/>
            </a:endParaRPr>
          </a:p>
          <a:p>
            <a:pPr indent="0" lvl="0" marL="0" rtl="0" algn="l">
              <a:lnSpc>
                <a:spcPct val="115000"/>
              </a:lnSpc>
              <a:spcBef>
                <a:spcPts val="0"/>
              </a:spcBef>
              <a:spcAft>
                <a:spcPts val="0"/>
              </a:spcAft>
              <a:buNone/>
            </a:pPr>
            <a:r>
              <a:rPr lang="en" sz="2000">
                <a:latin typeface="Lato"/>
                <a:ea typeface="Lato"/>
                <a:cs typeface="Lato"/>
                <a:sym typeface="Lato"/>
              </a:rPr>
              <a:t>CIFAR-10 was run for 4 values of number of labeled data points (250, 500, 1500, 4000)</a:t>
            </a:r>
            <a:endParaRPr sz="2000">
              <a:latin typeface="Lato"/>
              <a:ea typeface="Lato"/>
              <a:cs typeface="Lato"/>
              <a:sym typeface="Lato"/>
            </a:endParaRPr>
          </a:p>
          <a:p>
            <a:pPr indent="0" lvl="0" marL="0" rtl="0" algn="l">
              <a:spcBef>
                <a:spcPts val="0"/>
              </a:spcBef>
              <a:spcAft>
                <a:spcPts val="0"/>
              </a:spcAft>
              <a:buNone/>
            </a:pPr>
            <a:r>
              <a:rPr lang="en" sz="2000">
                <a:latin typeface="Lato"/>
                <a:ea typeface="Lato"/>
                <a:cs typeface="Lato"/>
                <a:sym typeface="Lato"/>
              </a:rPr>
              <a:t>We observe that the performance of the model increases as the number of labeled examples increases for the given data, but the model performs sufficiently well for all 4 values.</a:t>
            </a:r>
            <a:endParaRPr sz="20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idx="4294967295" type="title"/>
          </p:nvPr>
        </p:nvSpPr>
        <p:spPr>
          <a:xfrm>
            <a:off x="355200" y="-1881675"/>
            <a:ext cx="7914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CIFAR-100</a:t>
            </a:r>
            <a:endParaRPr sz="2400"/>
          </a:p>
        </p:txBody>
      </p:sp>
      <p:sp>
        <p:nvSpPr>
          <p:cNvPr id="141" name="Google Shape;141;p23"/>
          <p:cNvSpPr txBox="1"/>
          <p:nvPr/>
        </p:nvSpPr>
        <p:spPr>
          <a:xfrm>
            <a:off x="355200" y="-1387100"/>
            <a:ext cx="8404800" cy="178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t/>
            </a:r>
            <a:endParaRPr b="1" sz="1800">
              <a:solidFill>
                <a:schemeClr val="dk2"/>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lang="en" sz="1800">
                <a:solidFill>
                  <a:schemeClr val="dk2"/>
                </a:solidFill>
                <a:latin typeface="Lato"/>
                <a:ea typeface="Lato"/>
                <a:cs typeface="Lato"/>
                <a:sym typeface="Lato"/>
              </a:rPr>
              <a:t>CIFAR-100 was run for 5 values of labeled data (300, 750, 1800, 4200, 10000). The best performance was observed for the models with 4200 and 10000 labels. Due to the higher possibility of incorrect labels which would affect the performance of a semi-supervised model, the model’s performance was not substantially improved by the MixMatch approach for 300 labels.</a:t>
            </a:r>
            <a:endParaRPr sz="1800">
              <a:latin typeface="Lato"/>
              <a:ea typeface="Lato"/>
              <a:cs typeface="Lato"/>
              <a:sym typeface="Lato"/>
            </a:endParaRPr>
          </a:p>
        </p:txBody>
      </p:sp>
      <p:pic>
        <p:nvPicPr>
          <p:cNvPr id="142" name="Google Shape;142;p23"/>
          <p:cNvPicPr preferRelativeResize="0"/>
          <p:nvPr/>
        </p:nvPicPr>
        <p:blipFill>
          <a:blip r:embed="rId3">
            <a:alphaModFix/>
          </a:blip>
          <a:stretch>
            <a:fillRect/>
          </a:stretch>
        </p:blipFill>
        <p:spPr>
          <a:xfrm>
            <a:off x="1857400" y="936275"/>
            <a:ext cx="4111450" cy="4124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idx="4294967295" type="title"/>
          </p:nvPr>
        </p:nvSpPr>
        <p:spPr>
          <a:xfrm>
            <a:off x="355200" y="-1881675"/>
            <a:ext cx="7914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SVHN - no </a:t>
            </a:r>
            <a:r>
              <a:rPr lang="en" sz="3600">
                <a:solidFill>
                  <a:schemeClr val="dk1"/>
                </a:solidFill>
              </a:rPr>
              <a:t>extra</a:t>
            </a:r>
            <a:r>
              <a:rPr lang="en" sz="3600">
                <a:solidFill>
                  <a:schemeClr val="dk1"/>
                </a:solidFill>
              </a:rPr>
              <a:t> set</a:t>
            </a:r>
            <a:endParaRPr sz="2400"/>
          </a:p>
        </p:txBody>
      </p:sp>
      <p:sp>
        <p:nvSpPr>
          <p:cNvPr id="148" name="Google Shape;148;p24"/>
          <p:cNvSpPr txBox="1"/>
          <p:nvPr/>
        </p:nvSpPr>
        <p:spPr>
          <a:xfrm>
            <a:off x="369600" y="-981500"/>
            <a:ext cx="8404800" cy="178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400">
                <a:solidFill>
                  <a:schemeClr val="dk2"/>
                </a:solidFill>
                <a:latin typeface="Lato"/>
                <a:ea typeface="Lato"/>
                <a:cs typeface="Lato"/>
                <a:sym typeface="Lato"/>
              </a:rPr>
              <a:t>All 4 runs showed good performances, with accuracies ranging from ~85% to ~93% for the four of them. The best performance was shown when 4000 labeled data points are passed to the model.</a:t>
            </a:r>
            <a:endParaRPr sz="2400">
              <a:latin typeface="Lato"/>
              <a:ea typeface="Lato"/>
              <a:cs typeface="Lato"/>
              <a:sym typeface="Lato"/>
            </a:endParaRPr>
          </a:p>
        </p:txBody>
      </p:sp>
      <p:pic>
        <p:nvPicPr>
          <p:cNvPr id="149" name="Google Shape;149;p24"/>
          <p:cNvPicPr preferRelativeResize="0"/>
          <p:nvPr/>
        </p:nvPicPr>
        <p:blipFill>
          <a:blip r:embed="rId3">
            <a:alphaModFix/>
          </a:blip>
          <a:stretch>
            <a:fillRect/>
          </a:stretch>
        </p:blipFill>
        <p:spPr>
          <a:xfrm>
            <a:off x="2476350" y="936275"/>
            <a:ext cx="4029675" cy="4029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idx="4294967295" type="title"/>
          </p:nvPr>
        </p:nvSpPr>
        <p:spPr>
          <a:xfrm>
            <a:off x="355200" y="-1881675"/>
            <a:ext cx="7914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SVHN - with extra set</a:t>
            </a:r>
            <a:endParaRPr sz="2400"/>
          </a:p>
        </p:txBody>
      </p:sp>
      <p:sp>
        <p:nvSpPr>
          <p:cNvPr id="155" name="Google Shape;155;p25"/>
          <p:cNvSpPr txBox="1"/>
          <p:nvPr/>
        </p:nvSpPr>
        <p:spPr>
          <a:xfrm>
            <a:off x="369600" y="-981500"/>
            <a:ext cx="8404800" cy="178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latin typeface="Lato"/>
                <a:ea typeface="Lato"/>
                <a:cs typeface="Lato"/>
                <a:sym typeface="Lato"/>
              </a:rPr>
              <a:t>With extra set, due to the much larger number of unlabeled samples, we modify the model input parameters: we set the mixing ratio (alpha) as 0.25 and lower weight decay to 0.000002 to account for the larger amount of available data.</a:t>
            </a:r>
            <a:endParaRPr sz="1800">
              <a:solidFill>
                <a:schemeClr val="dk2"/>
              </a:solidFill>
              <a:latin typeface="Lato"/>
              <a:ea typeface="Lato"/>
              <a:cs typeface="Lato"/>
              <a:sym typeface="Lato"/>
            </a:endParaRPr>
          </a:p>
          <a:p>
            <a:pPr indent="0" lvl="0" marL="0" rtl="0" algn="l">
              <a:lnSpc>
                <a:spcPct val="115000"/>
              </a:lnSpc>
              <a:spcBef>
                <a:spcPts val="0"/>
              </a:spcBef>
              <a:spcAft>
                <a:spcPts val="0"/>
              </a:spcAft>
              <a:buNone/>
            </a:pPr>
            <a:r>
              <a:t/>
            </a:r>
            <a:endParaRPr sz="18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1800">
                <a:solidFill>
                  <a:schemeClr val="dk2"/>
                </a:solidFill>
                <a:latin typeface="Lato"/>
                <a:ea typeface="Lato"/>
                <a:cs typeface="Lato"/>
                <a:sym typeface="Lato"/>
              </a:rPr>
              <a:t>Here the performance of the model when 2000 and 4000 labeled inputs are passed stands out even further, as its performance is substantially better than the model when lesser number of labeled inputs are passed.</a:t>
            </a:r>
            <a:endParaRPr sz="1800">
              <a:solidFill>
                <a:schemeClr val="dk2"/>
              </a:solidFill>
              <a:latin typeface="Lato"/>
              <a:ea typeface="Lato"/>
              <a:cs typeface="Lato"/>
              <a:sym typeface="Lato"/>
            </a:endParaRPr>
          </a:p>
        </p:txBody>
      </p:sp>
      <p:pic>
        <p:nvPicPr>
          <p:cNvPr id="156" name="Google Shape;156;p25"/>
          <p:cNvPicPr preferRelativeResize="0"/>
          <p:nvPr/>
        </p:nvPicPr>
        <p:blipFill>
          <a:blip r:embed="rId3">
            <a:alphaModFix/>
          </a:blip>
          <a:stretch>
            <a:fillRect/>
          </a:stretch>
        </p:blipFill>
        <p:spPr>
          <a:xfrm>
            <a:off x="2336225" y="1020400"/>
            <a:ext cx="4123100" cy="4123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idx="4294967295" type="title"/>
          </p:nvPr>
        </p:nvSpPr>
        <p:spPr>
          <a:xfrm>
            <a:off x="355200" y="-1881675"/>
            <a:ext cx="7914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STL10</a:t>
            </a:r>
            <a:endParaRPr sz="2400"/>
          </a:p>
        </p:txBody>
      </p:sp>
      <p:sp>
        <p:nvSpPr>
          <p:cNvPr id="162" name="Google Shape;162;p26"/>
          <p:cNvSpPr txBox="1"/>
          <p:nvPr/>
        </p:nvSpPr>
        <p:spPr>
          <a:xfrm>
            <a:off x="369600" y="-981500"/>
            <a:ext cx="8404800" cy="178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dk2"/>
                </a:solidFill>
                <a:latin typeface="Lato"/>
                <a:ea typeface="Lato"/>
                <a:cs typeface="Lato"/>
                <a:sym typeface="Lato"/>
              </a:rPr>
              <a:t>The performance of our MixMatch implementation on the STL-10 dataset falls short of the performance of the Google paper. This is because of the need to resize the 96x96 input images to 32x32 so that they fit in our model, due to the inability of being able to compute with a larger number of parameters in our WideResNet model.</a:t>
            </a:r>
            <a:endParaRPr sz="2000">
              <a:solidFill>
                <a:schemeClr val="dk2"/>
              </a:solidFill>
              <a:latin typeface="Lato"/>
              <a:ea typeface="Lato"/>
              <a:cs typeface="Lato"/>
              <a:sym typeface="Lato"/>
            </a:endParaRPr>
          </a:p>
        </p:txBody>
      </p:sp>
      <p:pic>
        <p:nvPicPr>
          <p:cNvPr id="163" name="Google Shape;163;p26"/>
          <p:cNvPicPr preferRelativeResize="0"/>
          <p:nvPr/>
        </p:nvPicPr>
        <p:blipFill>
          <a:blip r:embed="rId3">
            <a:alphaModFix/>
          </a:blip>
          <a:stretch>
            <a:fillRect/>
          </a:stretch>
        </p:blipFill>
        <p:spPr>
          <a:xfrm>
            <a:off x="2452975" y="1108300"/>
            <a:ext cx="4088075" cy="4088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idx="4294967295" type="title"/>
          </p:nvPr>
        </p:nvSpPr>
        <p:spPr>
          <a:xfrm>
            <a:off x="355200" y="-1881675"/>
            <a:ext cx="7914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Additional : MNIST</a:t>
            </a:r>
            <a:endParaRPr sz="2400"/>
          </a:p>
        </p:txBody>
      </p:sp>
      <p:pic>
        <p:nvPicPr>
          <p:cNvPr id="169" name="Google Shape;169;p27"/>
          <p:cNvPicPr preferRelativeResize="0"/>
          <p:nvPr/>
        </p:nvPicPr>
        <p:blipFill>
          <a:blip r:embed="rId3">
            <a:alphaModFix/>
          </a:blip>
          <a:stretch>
            <a:fillRect/>
          </a:stretch>
        </p:blipFill>
        <p:spPr>
          <a:xfrm>
            <a:off x="152400" y="-1113675"/>
            <a:ext cx="5267575" cy="5267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idx="4294967295" type="title"/>
          </p:nvPr>
        </p:nvSpPr>
        <p:spPr>
          <a:xfrm>
            <a:off x="355200" y="-1881675"/>
            <a:ext cx="7914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Additional : Fashion-MNIST</a:t>
            </a:r>
            <a:endParaRPr sz="2400"/>
          </a:p>
        </p:txBody>
      </p:sp>
      <p:pic>
        <p:nvPicPr>
          <p:cNvPr id="175" name="Google Shape;175;p28"/>
          <p:cNvPicPr preferRelativeResize="0"/>
          <p:nvPr/>
        </p:nvPicPr>
        <p:blipFill>
          <a:blip r:embed="rId3">
            <a:alphaModFix/>
          </a:blip>
          <a:stretch>
            <a:fillRect/>
          </a:stretch>
        </p:blipFill>
        <p:spPr>
          <a:xfrm>
            <a:off x="152400" y="152400"/>
            <a:ext cx="7603200" cy="3992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idx="4294967295" type="title"/>
          </p:nvPr>
        </p:nvSpPr>
        <p:spPr>
          <a:xfrm>
            <a:off x="355200" y="-1881675"/>
            <a:ext cx="7914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Ablation Studies</a:t>
            </a:r>
            <a:endParaRPr sz="2400"/>
          </a:p>
        </p:txBody>
      </p:sp>
      <p:sp>
        <p:nvSpPr>
          <p:cNvPr id="181" name="Google Shape;181;p29"/>
          <p:cNvSpPr txBox="1"/>
          <p:nvPr>
            <p:ph idx="4294967295" type="title"/>
          </p:nvPr>
        </p:nvSpPr>
        <p:spPr>
          <a:xfrm>
            <a:off x="355200" y="-851000"/>
            <a:ext cx="8054400" cy="1098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2400">
                <a:latin typeface="Lato"/>
                <a:ea typeface="Lato"/>
                <a:cs typeface="Lato"/>
                <a:sym typeface="Lato"/>
              </a:rPr>
              <a:t>In this section, we aim to study the impact of the different parts of the MixMatch algorithm on its success. All of these experiments were run on the CIFAR-10 dataset.</a:t>
            </a:r>
            <a:endParaRPr sz="24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1559475" y="-5568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 of augmentations</a:t>
            </a:r>
            <a:endParaRPr/>
          </a:p>
        </p:txBody>
      </p:sp>
      <p:sp>
        <p:nvSpPr>
          <p:cNvPr id="187" name="Google Shape;187;p30"/>
          <p:cNvSpPr txBox="1"/>
          <p:nvPr>
            <p:ph idx="1" type="body"/>
          </p:nvPr>
        </p:nvSpPr>
        <p:spPr>
          <a:xfrm>
            <a:off x="274875" y="738475"/>
            <a:ext cx="3071400" cy="38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K = 1</a:t>
            </a:r>
            <a:endParaRPr/>
          </a:p>
        </p:txBody>
      </p:sp>
      <p:sp>
        <p:nvSpPr>
          <p:cNvPr id="188" name="Google Shape;188;p30"/>
          <p:cNvSpPr txBox="1"/>
          <p:nvPr>
            <p:ph idx="2" type="body"/>
          </p:nvPr>
        </p:nvSpPr>
        <p:spPr>
          <a:xfrm>
            <a:off x="4015625" y="645075"/>
            <a:ext cx="3071400" cy="38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K = 3</a:t>
            </a:r>
            <a:endParaRPr/>
          </a:p>
        </p:txBody>
      </p:sp>
      <p:pic>
        <p:nvPicPr>
          <p:cNvPr id="189" name="Google Shape;189;p30"/>
          <p:cNvPicPr preferRelativeResize="0"/>
          <p:nvPr/>
        </p:nvPicPr>
        <p:blipFill>
          <a:blip r:embed="rId3">
            <a:alphaModFix/>
          </a:blip>
          <a:stretch>
            <a:fillRect/>
          </a:stretch>
        </p:blipFill>
        <p:spPr>
          <a:xfrm>
            <a:off x="129050" y="1246975"/>
            <a:ext cx="3274975" cy="3263400"/>
          </a:xfrm>
          <a:prstGeom prst="rect">
            <a:avLst/>
          </a:prstGeom>
          <a:noFill/>
          <a:ln>
            <a:noFill/>
          </a:ln>
        </p:spPr>
      </p:pic>
      <p:pic>
        <p:nvPicPr>
          <p:cNvPr id="190" name="Google Shape;190;p30"/>
          <p:cNvPicPr preferRelativeResize="0"/>
          <p:nvPr/>
        </p:nvPicPr>
        <p:blipFill>
          <a:blip r:embed="rId4">
            <a:alphaModFix/>
          </a:blip>
          <a:stretch>
            <a:fillRect/>
          </a:stretch>
        </p:blipFill>
        <p:spPr>
          <a:xfrm>
            <a:off x="4015625" y="1366853"/>
            <a:ext cx="3071400" cy="3071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idx="4294967295" type="title"/>
          </p:nvPr>
        </p:nvSpPr>
        <p:spPr>
          <a:xfrm>
            <a:off x="355200" y="-1881675"/>
            <a:ext cx="7914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Ablation Studies</a:t>
            </a:r>
            <a:endParaRPr sz="2400"/>
          </a:p>
        </p:txBody>
      </p:sp>
      <p:sp>
        <p:nvSpPr>
          <p:cNvPr id="196" name="Google Shape;196;p31"/>
          <p:cNvSpPr txBox="1"/>
          <p:nvPr>
            <p:ph idx="4294967295" type="title"/>
          </p:nvPr>
        </p:nvSpPr>
        <p:spPr>
          <a:xfrm>
            <a:off x="355200" y="-851000"/>
            <a:ext cx="8054400" cy="1098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2200">
                <a:latin typeface="Lato"/>
                <a:ea typeface="Lato"/>
                <a:cs typeface="Lato"/>
                <a:sym typeface="Lato"/>
              </a:rPr>
              <a:t>Temperature (T) = 1</a:t>
            </a:r>
            <a:endParaRPr b="0" sz="2200">
              <a:latin typeface="Lato"/>
              <a:ea typeface="Lato"/>
              <a:cs typeface="Lato"/>
              <a:sym typeface="Lato"/>
            </a:endParaRPr>
          </a:p>
          <a:p>
            <a:pPr indent="0" lvl="0" marL="0" rtl="0" algn="l">
              <a:lnSpc>
                <a:spcPct val="115000"/>
              </a:lnSpc>
              <a:spcBef>
                <a:spcPts val="0"/>
              </a:spcBef>
              <a:spcAft>
                <a:spcPts val="0"/>
              </a:spcAft>
              <a:buNone/>
            </a:pPr>
            <a:r>
              <a:rPr b="0" lang="en" sz="2200">
                <a:latin typeface="Lato"/>
                <a:ea typeface="Lato"/>
                <a:cs typeface="Lato"/>
                <a:sym typeface="Lato"/>
              </a:rPr>
              <a:t>The impact of T=1 appears to be more significant when the number of labels is lesser, and it becomes less significant on the increase in the number of labels, as the model has more amount of  reliable information to learn from.</a:t>
            </a:r>
            <a:endParaRPr b="0" sz="2200">
              <a:latin typeface="Lato"/>
              <a:ea typeface="Lato"/>
              <a:cs typeface="Lato"/>
              <a:sym typeface="Lato"/>
            </a:endParaRPr>
          </a:p>
        </p:txBody>
      </p:sp>
      <p:pic>
        <p:nvPicPr>
          <p:cNvPr id="197" name="Google Shape;197;p31"/>
          <p:cNvPicPr preferRelativeResize="0"/>
          <p:nvPr/>
        </p:nvPicPr>
        <p:blipFill>
          <a:blip r:embed="rId3">
            <a:alphaModFix/>
          </a:blip>
          <a:stretch>
            <a:fillRect/>
          </a:stretch>
        </p:blipFill>
        <p:spPr>
          <a:xfrm>
            <a:off x="794700" y="1112675"/>
            <a:ext cx="3831150" cy="3817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355200" y="-188167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Intro </a:t>
            </a:r>
            <a:endParaRPr sz="2400"/>
          </a:p>
        </p:txBody>
      </p:sp>
      <p:sp>
        <p:nvSpPr>
          <p:cNvPr id="79" name="Google Shape;79;p14"/>
          <p:cNvSpPr txBox="1"/>
          <p:nvPr>
            <p:ph idx="4294967295" type="title"/>
          </p:nvPr>
        </p:nvSpPr>
        <p:spPr>
          <a:xfrm>
            <a:off x="355200" y="-851000"/>
            <a:ext cx="5197200" cy="3067500"/>
          </a:xfrm>
          <a:prstGeom prst="rect">
            <a:avLst/>
          </a:prstGeom>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SzPts val="2600"/>
              <a:buFont typeface="Lato"/>
              <a:buChar char="-"/>
            </a:pPr>
            <a:r>
              <a:rPr lang="en" sz="2600">
                <a:latin typeface="Lato"/>
                <a:ea typeface="Lato"/>
                <a:cs typeface="Lato"/>
                <a:sym typeface="Lato"/>
              </a:rPr>
              <a:t>Semi-supervised learning</a:t>
            </a:r>
            <a:endParaRPr sz="2600">
              <a:latin typeface="Lato"/>
              <a:ea typeface="Lato"/>
              <a:cs typeface="Lato"/>
              <a:sym typeface="Lato"/>
            </a:endParaRPr>
          </a:p>
          <a:p>
            <a:pPr indent="-393700" lvl="0" marL="457200" rtl="0" algn="l">
              <a:lnSpc>
                <a:spcPct val="115000"/>
              </a:lnSpc>
              <a:spcBef>
                <a:spcPts val="0"/>
              </a:spcBef>
              <a:spcAft>
                <a:spcPts val="0"/>
              </a:spcAft>
              <a:buSzPts val="2600"/>
              <a:buFont typeface="Lato"/>
              <a:buChar char="-"/>
            </a:pPr>
            <a:r>
              <a:rPr lang="en" sz="2600">
                <a:latin typeface="Lato"/>
                <a:ea typeface="Lato"/>
                <a:cs typeface="Lato"/>
                <a:sym typeface="Lato"/>
              </a:rPr>
              <a:t>Prevailing approaches in semi-supervised learning:</a:t>
            </a:r>
            <a:endParaRPr sz="2600">
              <a:latin typeface="Lato"/>
              <a:ea typeface="Lato"/>
              <a:cs typeface="Lato"/>
              <a:sym typeface="Lato"/>
            </a:endParaRPr>
          </a:p>
          <a:p>
            <a:pPr indent="-393700" lvl="1" marL="914400" rtl="0" algn="l">
              <a:lnSpc>
                <a:spcPct val="115000"/>
              </a:lnSpc>
              <a:spcBef>
                <a:spcPts val="0"/>
              </a:spcBef>
              <a:spcAft>
                <a:spcPts val="0"/>
              </a:spcAft>
              <a:buSzPts val="2600"/>
              <a:buFont typeface="Lato"/>
              <a:buChar char="-"/>
            </a:pPr>
            <a:r>
              <a:rPr lang="en" sz="2600">
                <a:latin typeface="Lato"/>
                <a:ea typeface="Lato"/>
                <a:cs typeface="Lato"/>
                <a:sym typeface="Lato"/>
              </a:rPr>
              <a:t>Entropy minimization</a:t>
            </a:r>
            <a:endParaRPr sz="2600">
              <a:latin typeface="Lato"/>
              <a:ea typeface="Lato"/>
              <a:cs typeface="Lato"/>
              <a:sym typeface="Lato"/>
            </a:endParaRPr>
          </a:p>
          <a:p>
            <a:pPr indent="-393700" lvl="1" marL="914400" rtl="0" algn="l">
              <a:lnSpc>
                <a:spcPct val="115000"/>
              </a:lnSpc>
              <a:spcBef>
                <a:spcPts val="0"/>
              </a:spcBef>
              <a:spcAft>
                <a:spcPts val="0"/>
              </a:spcAft>
              <a:buSzPts val="2600"/>
              <a:buFont typeface="Lato"/>
              <a:buChar char="-"/>
            </a:pPr>
            <a:r>
              <a:rPr lang="en" sz="2600">
                <a:latin typeface="Lato"/>
                <a:ea typeface="Lato"/>
                <a:cs typeface="Lato"/>
                <a:sym typeface="Lato"/>
              </a:rPr>
              <a:t>Consistency regularization</a:t>
            </a:r>
            <a:endParaRPr sz="2600">
              <a:latin typeface="Lato"/>
              <a:ea typeface="Lato"/>
              <a:cs typeface="Lato"/>
              <a:sym typeface="Lato"/>
            </a:endParaRPr>
          </a:p>
          <a:p>
            <a:pPr indent="-393700" lvl="1" marL="914400" rtl="0" algn="l">
              <a:lnSpc>
                <a:spcPct val="115000"/>
              </a:lnSpc>
              <a:spcBef>
                <a:spcPts val="0"/>
              </a:spcBef>
              <a:spcAft>
                <a:spcPts val="0"/>
              </a:spcAft>
              <a:buSzPts val="2600"/>
              <a:buFont typeface="Lato"/>
              <a:buChar char="-"/>
            </a:pPr>
            <a:r>
              <a:rPr lang="en" sz="2600">
                <a:latin typeface="Lato"/>
                <a:ea typeface="Lato"/>
                <a:cs typeface="Lato"/>
                <a:sym typeface="Lato"/>
              </a:rPr>
              <a:t>Generic regularization</a:t>
            </a:r>
            <a:endParaRPr sz="2600">
              <a:latin typeface="Lato"/>
              <a:ea typeface="Lato"/>
              <a:cs typeface="Lato"/>
              <a:sym typeface="Lato"/>
            </a:endParaRPr>
          </a:p>
        </p:txBody>
      </p:sp>
      <p:pic>
        <p:nvPicPr>
          <p:cNvPr descr="Book titled, &quot;Made To Stick,&quot; standing on its side" id="80" name="Google Shape;80;p14"/>
          <p:cNvPicPr preferRelativeResize="0"/>
          <p:nvPr/>
        </p:nvPicPr>
        <p:blipFill>
          <a:blip r:embed="rId3">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idx="4294967295" type="title"/>
          </p:nvPr>
        </p:nvSpPr>
        <p:spPr>
          <a:xfrm>
            <a:off x="355200" y="-1881675"/>
            <a:ext cx="7914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Ablation Studies</a:t>
            </a:r>
            <a:endParaRPr sz="2400"/>
          </a:p>
        </p:txBody>
      </p:sp>
      <p:sp>
        <p:nvSpPr>
          <p:cNvPr id="203" name="Google Shape;203;p32"/>
          <p:cNvSpPr txBox="1"/>
          <p:nvPr>
            <p:ph idx="4294967295" type="title"/>
          </p:nvPr>
        </p:nvSpPr>
        <p:spPr>
          <a:xfrm>
            <a:off x="355200" y="-851000"/>
            <a:ext cx="8054400" cy="1098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latin typeface="Lato"/>
                <a:ea typeface="Lato"/>
                <a:cs typeface="Lato"/>
                <a:sym typeface="Lato"/>
              </a:rPr>
              <a:t>MixMatch with no MixUp</a:t>
            </a:r>
            <a:endParaRPr b="0" sz="2200">
              <a:latin typeface="Lato"/>
              <a:ea typeface="Lato"/>
              <a:cs typeface="Lato"/>
              <a:sym typeface="Lato"/>
            </a:endParaRPr>
          </a:p>
          <a:p>
            <a:pPr indent="0" lvl="0" marL="0" rtl="0" algn="l">
              <a:lnSpc>
                <a:spcPct val="115000"/>
              </a:lnSpc>
              <a:spcBef>
                <a:spcPts val="0"/>
              </a:spcBef>
              <a:spcAft>
                <a:spcPts val="0"/>
              </a:spcAft>
              <a:buNone/>
            </a:pPr>
            <a:r>
              <a:rPr b="0" lang="en" sz="2200">
                <a:latin typeface="Lato"/>
                <a:ea typeface="Lato"/>
                <a:cs typeface="Lato"/>
                <a:sym typeface="Lato"/>
              </a:rPr>
              <a:t>This experiment was performed on 250 labels. The impact of no MixUp on the MixMatch algorithm is very significant as there is a drop in accuracy of above 30%, as the training process may have become much less stable.</a:t>
            </a:r>
            <a:endParaRPr b="0" sz="2200">
              <a:latin typeface="Lato"/>
              <a:ea typeface="Lato"/>
              <a:cs typeface="Lato"/>
              <a:sym typeface="Lato"/>
            </a:endParaRPr>
          </a:p>
        </p:txBody>
      </p:sp>
      <p:pic>
        <p:nvPicPr>
          <p:cNvPr id="204" name="Google Shape;204;p32"/>
          <p:cNvPicPr preferRelativeResize="0"/>
          <p:nvPr/>
        </p:nvPicPr>
        <p:blipFill>
          <a:blip r:embed="rId3">
            <a:alphaModFix/>
          </a:blip>
          <a:stretch>
            <a:fillRect/>
          </a:stretch>
        </p:blipFill>
        <p:spPr>
          <a:xfrm>
            <a:off x="1728950" y="1171050"/>
            <a:ext cx="3644300" cy="3630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idx="4294967295" type="title"/>
          </p:nvPr>
        </p:nvSpPr>
        <p:spPr>
          <a:xfrm>
            <a:off x="355200" y="-1881675"/>
            <a:ext cx="7914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Comparison</a:t>
            </a:r>
            <a:endParaRPr sz="2400"/>
          </a:p>
        </p:txBody>
      </p:sp>
      <p:sp>
        <p:nvSpPr>
          <p:cNvPr id="210" name="Google Shape;210;p33"/>
          <p:cNvSpPr txBox="1"/>
          <p:nvPr>
            <p:ph idx="4294967295" type="title"/>
          </p:nvPr>
        </p:nvSpPr>
        <p:spPr>
          <a:xfrm>
            <a:off x="355200" y="-851000"/>
            <a:ext cx="8054400" cy="1098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2200">
                <a:latin typeface="Lato"/>
                <a:ea typeface="Lato"/>
                <a:cs typeface="Lato"/>
                <a:sym typeface="Lato"/>
              </a:rPr>
              <a:t>In the cases of CIFAR10, CIFAR100 and SVHN, our implementation of MixMatch performs comparatively well to the Google implementation, with a ~4-5% difference in error rates. </a:t>
            </a:r>
            <a:endParaRPr b="0" sz="2200">
              <a:latin typeface="Lato"/>
              <a:ea typeface="Lato"/>
              <a:cs typeface="Lato"/>
              <a:sym typeface="Lato"/>
            </a:endParaRPr>
          </a:p>
          <a:p>
            <a:pPr indent="0" lvl="0" marL="0" rtl="0" algn="l">
              <a:lnSpc>
                <a:spcPct val="115000"/>
              </a:lnSpc>
              <a:spcBef>
                <a:spcPts val="0"/>
              </a:spcBef>
              <a:spcAft>
                <a:spcPts val="0"/>
              </a:spcAft>
              <a:buNone/>
            </a:pPr>
            <a:r>
              <a:rPr b="0" lang="en" sz="2200">
                <a:latin typeface="Lato"/>
                <a:ea typeface="Lato"/>
                <a:cs typeface="Lato"/>
                <a:sym typeface="Lato"/>
              </a:rPr>
              <a:t>Only the STL-10 dataset saw a dip in performance. This is due to usage of WideResNet models with different depths, and the need to resize images in the STL-10 dataset to fit such a model.</a:t>
            </a:r>
            <a:endParaRPr b="0" sz="2200">
              <a:latin typeface="Lato"/>
              <a:ea typeface="Lato"/>
              <a:cs typeface="Lato"/>
              <a:sym typeface="Lato"/>
            </a:endParaRPr>
          </a:p>
          <a:p>
            <a:pPr indent="0" lvl="0" marL="0" rtl="0" algn="l">
              <a:lnSpc>
                <a:spcPct val="115000"/>
              </a:lnSpc>
              <a:spcBef>
                <a:spcPts val="0"/>
              </a:spcBef>
              <a:spcAft>
                <a:spcPts val="0"/>
              </a:spcAft>
              <a:buNone/>
            </a:pPr>
            <a:r>
              <a:t/>
            </a:r>
            <a:endParaRPr b="0" sz="2200">
              <a:latin typeface="Lato"/>
              <a:ea typeface="Lato"/>
              <a:cs typeface="Lato"/>
              <a:sym typeface="Lato"/>
            </a:endParaRPr>
          </a:p>
          <a:p>
            <a:pPr indent="0" lvl="0" marL="0" rtl="0" algn="l">
              <a:lnSpc>
                <a:spcPct val="115000"/>
              </a:lnSpc>
              <a:spcBef>
                <a:spcPts val="0"/>
              </a:spcBef>
              <a:spcAft>
                <a:spcPts val="0"/>
              </a:spcAft>
              <a:buNone/>
            </a:pPr>
            <a:r>
              <a:rPr b="0" lang="en" sz="2200">
                <a:latin typeface="Lato"/>
                <a:ea typeface="Lato"/>
                <a:cs typeface="Lato"/>
                <a:sym typeface="Lato"/>
              </a:rPr>
              <a:t>The MNIST and Fashion-MNIST models seemed to display performances relatively close to the benchmark scores, indicating the strength of the approach. </a:t>
            </a:r>
            <a:endParaRPr sz="2200">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idx="4294967295" type="title"/>
          </p:nvPr>
        </p:nvSpPr>
        <p:spPr>
          <a:xfrm>
            <a:off x="355200" y="-1881675"/>
            <a:ext cx="7914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Issues faced</a:t>
            </a:r>
            <a:endParaRPr sz="2400"/>
          </a:p>
        </p:txBody>
      </p:sp>
      <p:sp>
        <p:nvSpPr>
          <p:cNvPr id="216" name="Google Shape;216;p34"/>
          <p:cNvSpPr txBox="1"/>
          <p:nvPr>
            <p:ph idx="4294967295" type="title"/>
          </p:nvPr>
        </p:nvSpPr>
        <p:spPr>
          <a:xfrm>
            <a:off x="355200" y="-851000"/>
            <a:ext cx="8054400" cy="10989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Font typeface="Lato"/>
              <a:buChar char="-"/>
            </a:pPr>
            <a:r>
              <a:rPr b="0" lang="en" sz="2200">
                <a:latin typeface="Lato"/>
                <a:ea typeface="Lato"/>
                <a:cs typeface="Lato"/>
                <a:sym typeface="Lato"/>
              </a:rPr>
              <a:t>Lack of compute and relatively high running time, which also was the reason for not being able to perform hyperparameter tuning significantly.</a:t>
            </a:r>
            <a:endParaRPr b="0" sz="2200">
              <a:latin typeface="Lato"/>
              <a:ea typeface="Lato"/>
              <a:cs typeface="Lato"/>
              <a:sym typeface="Lato"/>
            </a:endParaRPr>
          </a:p>
          <a:p>
            <a:pPr indent="-368300" lvl="0" marL="457200" rtl="0" algn="l">
              <a:lnSpc>
                <a:spcPct val="115000"/>
              </a:lnSpc>
              <a:spcBef>
                <a:spcPts val="0"/>
              </a:spcBef>
              <a:spcAft>
                <a:spcPts val="0"/>
              </a:spcAft>
              <a:buSzPts val="2200"/>
              <a:buFont typeface="Lato"/>
              <a:buChar char="-"/>
            </a:pPr>
            <a:r>
              <a:rPr b="0" lang="en" sz="2200">
                <a:latin typeface="Lato"/>
                <a:ea typeface="Lato"/>
                <a:cs typeface="Lato"/>
                <a:sym typeface="Lato"/>
              </a:rPr>
              <a:t>The lack of compute gave us an issue with not being able to run models with more than 1.4M parameters, so we couldn’t train the CIFAR-100 dataset on a larger model or efficiently train the STL-10 dataset.</a:t>
            </a:r>
            <a:endParaRPr b="0" sz="2200">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4294967295" type="title"/>
          </p:nvPr>
        </p:nvSpPr>
        <p:spPr>
          <a:xfrm>
            <a:off x="355200" y="-188167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MixMatch</a:t>
            </a:r>
            <a:endParaRPr sz="2400"/>
          </a:p>
        </p:txBody>
      </p:sp>
      <p:sp>
        <p:nvSpPr>
          <p:cNvPr id="86" name="Google Shape;86;p15"/>
          <p:cNvSpPr txBox="1"/>
          <p:nvPr>
            <p:ph idx="4294967295" type="title"/>
          </p:nvPr>
        </p:nvSpPr>
        <p:spPr>
          <a:xfrm>
            <a:off x="355200" y="-851000"/>
            <a:ext cx="8054400" cy="3067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Incorporates other approaches</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MixMatch operates on a batch X comprising labeled examples alongside an equally sized unlabeled batch U. </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MixMatch generates a processed batch of augmented labeled examples X' and a batch of augmented unlabeled examples with "guessed" labels, denoted as U'. Subsequently, both U' and X' are utilized in the computation of distinct loss terms for labeled and unlabeled instances.</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Combined loss L:</a:t>
            </a:r>
            <a:endParaRPr sz="1800">
              <a:latin typeface="Lato"/>
              <a:ea typeface="Lato"/>
              <a:cs typeface="Lato"/>
              <a:sym typeface="Lato"/>
            </a:endParaRPr>
          </a:p>
        </p:txBody>
      </p:sp>
      <p:pic>
        <p:nvPicPr>
          <p:cNvPr id="87" name="Google Shape;87;p15"/>
          <p:cNvPicPr preferRelativeResize="0"/>
          <p:nvPr/>
        </p:nvPicPr>
        <p:blipFill rotWithShape="1">
          <a:blip r:embed="rId3">
            <a:alphaModFix/>
          </a:blip>
          <a:srcRect b="0" l="0" r="4489" t="0"/>
          <a:stretch/>
        </p:blipFill>
        <p:spPr>
          <a:xfrm>
            <a:off x="-141125" y="1947900"/>
            <a:ext cx="9426250" cy="2293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idx="4294967295" type="title"/>
          </p:nvPr>
        </p:nvSpPr>
        <p:spPr>
          <a:xfrm>
            <a:off x="355200" y="-188167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Supporting techniques</a:t>
            </a:r>
            <a:endParaRPr sz="2400"/>
          </a:p>
        </p:txBody>
      </p:sp>
      <p:sp>
        <p:nvSpPr>
          <p:cNvPr id="93" name="Google Shape;93;p16"/>
          <p:cNvSpPr txBox="1"/>
          <p:nvPr>
            <p:ph idx="4294967295" type="title"/>
          </p:nvPr>
        </p:nvSpPr>
        <p:spPr>
          <a:xfrm>
            <a:off x="355200" y="-851000"/>
            <a:ext cx="8054400" cy="13011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Data augmentation </a:t>
            </a:r>
            <a:r>
              <a:rPr b="0" lang="en" sz="1800">
                <a:latin typeface="Lato"/>
                <a:ea typeface="Lato"/>
                <a:cs typeface="Lato"/>
                <a:sym typeface="Lato"/>
              </a:rPr>
              <a:t>on both labeled and unlabeled data</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Label guessing for generating “guessed labels”</a:t>
            </a:r>
            <a:endParaRPr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Sharpening to reduce entropy of distribution</a:t>
            </a:r>
            <a:endParaRPr sz="1800">
              <a:latin typeface="Lato"/>
              <a:ea typeface="Lato"/>
              <a:cs typeface="Lato"/>
              <a:sym typeface="Lato"/>
            </a:endParaRPr>
          </a:p>
          <a:p>
            <a:pPr indent="0" lvl="0" marL="0" rtl="0" algn="l">
              <a:lnSpc>
                <a:spcPct val="115000"/>
              </a:lnSpc>
              <a:spcBef>
                <a:spcPts val="0"/>
              </a:spcBef>
              <a:spcAft>
                <a:spcPts val="1600"/>
              </a:spcAft>
              <a:buNone/>
            </a:pPr>
            <a:r>
              <a:t/>
            </a:r>
            <a:endParaRPr sz="1800">
              <a:latin typeface="Lato"/>
              <a:ea typeface="Lato"/>
              <a:cs typeface="Lato"/>
              <a:sym typeface="Lato"/>
            </a:endParaRPr>
          </a:p>
        </p:txBody>
      </p:sp>
      <p:pic>
        <p:nvPicPr>
          <p:cNvPr id="94" name="Google Shape;94;p16"/>
          <p:cNvPicPr preferRelativeResize="0"/>
          <p:nvPr/>
        </p:nvPicPr>
        <p:blipFill>
          <a:blip r:embed="rId3">
            <a:alphaModFix/>
          </a:blip>
          <a:stretch>
            <a:fillRect/>
          </a:stretch>
        </p:blipFill>
        <p:spPr>
          <a:xfrm>
            <a:off x="2186000" y="740150"/>
            <a:ext cx="3366400" cy="768000"/>
          </a:xfrm>
          <a:prstGeom prst="rect">
            <a:avLst/>
          </a:prstGeom>
          <a:noFill/>
          <a:ln>
            <a:noFill/>
          </a:ln>
        </p:spPr>
      </p:pic>
      <p:pic>
        <p:nvPicPr>
          <p:cNvPr id="95" name="Google Shape;95;p16"/>
          <p:cNvPicPr preferRelativeResize="0"/>
          <p:nvPr/>
        </p:nvPicPr>
        <p:blipFill>
          <a:blip r:embed="rId4">
            <a:alphaModFix/>
          </a:blip>
          <a:stretch>
            <a:fillRect/>
          </a:stretch>
        </p:blipFill>
        <p:spPr>
          <a:xfrm>
            <a:off x="2009225" y="1876425"/>
            <a:ext cx="3766600" cy="928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idx="4294967295" type="title"/>
          </p:nvPr>
        </p:nvSpPr>
        <p:spPr>
          <a:xfrm>
            <a:off x="355200" y="-188167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MixUp</a:t>
            </a:r>
            <a:endParaRPr sz="2400"/>
          </a:p>
        </p:txBody>
      </p:sp>
      <p:sp>
        <p:nvSpPr>
          <p:cNvPr id="101" name="Google Shape;101;p17"/>
          <p:cNvSpPr txBox="1"/>
          <p:nvPr>
            <p:ph idx="4294967295" type="title"/>
          </p:nvPr>
        </p:nvSpPr>
        <p:spPr>
          <a:xfrm>
            <a:off x="355200" y="-851000"/>
            <a:ext cx="8054400" cy="10989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:Both labeled examples and unlabeled examples are mixed with label guesses.</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For a pair of two examples with corresponding label probabilities (x1, p1) and (x2, p2), (x’, p’) is computed using</a:t>
            </a:r>
            <a:endParaRPr sz="1800">
              <a:latin typeface="Lato"/>
              <a:ea typeface="Lato"/>
              <a:cs typeface="Lato"/>
              <a:sym typeface="Lato"/>
            </a:endParaRPr>
          </a:p>
        </p:txBody>
      </p:sp>
      <p:pic>
        <p:nvPicPr>
          <p:cNvPr id="102" name="Google Shape;102;p17"/>
          <p:cNvPicPr preferRelativeResize="0"/>
          <p:nvPr/>
        </p:nvPicPr>
        <p:blipFill>
          <a:blip r:embed="rId3">
            <a:alphaModFix/>
          </a:blip>
          <a:stretch>
            <a:fillRect/>
          </a:stretch>
        </p:blipFill>
        <p:spPr>
          <a:xfrm>
            <a:off x="3095275" y="785100"/>
            <a:ext cx="2266950" cy="1257300"/>
          </a:xfrm>
          <a:prstGeom prst="rect">
            <a:avLst/>
          </a:prstGeom>
          <a:noFill/>
          <a:ln>
            <a:noFill/>
          </a:ln>
        </p:spPr>
      </p:pic>
      <p:pic>
        <p:nvPicPr>
          <p:cNvPr id="103" name="Google Shape;103;p17"/>
          <p:cNvPicPr preferRelativeResize="0"/>
          <p:nvPr/>
        </p:nvPicPr>
        <p:blipFill rotWithShape="1">
          <a:blip r:embed="rId4">
            <a:alphaModFix/>
          </a:blip>
          <a:srcRect b="0" l="0" r="6410" t="0"/>
          <a:stretch/>
        </p:blipFill>
        <p:spPr>
          <a:xfrm>
            <a:off x="1601100" y="3117350"/>
            <a:ext cx="5562600" cy="695325"/>
          </a:xfrm>
          <a:prstGeom prst="rect">
            <a:avLst/>
          </a:prstGeom>
          <a:noFill/>
          <a:ln>
            <a:noFill/>
          </a:ln>
        </p:spPr>
      </p:pic>
      <p:sp>
        <p:nvSpPr>
          <p:cNvPr id="104" name="Google Shape;104;p17"/>
          <p:cNvSpPr txBox="1"/>
          <p:nvPr>
            <p:ph idx="4294967295" type="title"/>
          </p:nvPr>
        </p:nvSpPr>
        <p:spPr>
          <a:xfrm>
            <a:off x="696625" y="2220950"/>
            <a:ext cx="8054400" cy="10989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To apply MixUp:</a:t>
            </a:r>
            <a:endParaRPr sz="18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idx="4294967295" type="title"/>
          </p:nvPr>
        </p:nvSpPr>
        <p:spPr>
          <a:xfrm>
            <a:off x="355200" y="-1881675"/>
            <a:ext cx="7914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Implementation details</a:t>
            </a:r>
            <a:endParaRPr sz="2400"/>
          </a:p>
        </p:txBody>
      </p:sp>
      <p:sp>
        <p:nvSpPr>
          <p:cNvPr id="110" name="Google Shape;110;p18"/>
          <p:cNvSpPr txBox="1"/>
          <p:nvPr>
            <p:ph idx="4294967295" type="title"/>
          </p:nvPr>
        </p:nvSpPr>
        <p:spPr>
          <a:xfrm>
            <a:off x="355200" y="-851000"/>
            <a:ext cx="8054400" cy="1098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1700">
                <a:latin typeface="Lato"/>
                <a:ea typeface="Lato"/>
                <a:cs typeface="Lato"/>
                <a:sym typeface="Lato"/>
              </a:rPr>
              <a:t>Data Augmentations</a:t>
            </a:r>
            <a:endParaRPr sz="1700">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t/>
            </a:r>
            <a:endParaRPr sz="1700">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b="0" lang="en" sz="1700">
                <a:latin typeface="Lato"/>
                <a:ea typeface="Lato"/>
                <a:cs typeface="Lato"/>
                <a:sym typeface="Lato"/>
              </a:rPr>
              <a:t>The following data augmentations were implemented:</a:t>
            </a:r>
            <a:endParaRPr b="0" sz="1700">
              <a:latin typeface="Lato"/>
              <a:ea typeface="Lato"/>
              <a:cs typeface="Lato"/>
              <a:sym typeface="Lato"/>
            </a:endParaRPr>
          </a:p>
          <a:p>
            <a:pPr indent="-336550" lvl="0" marL="457200" rtl="0" algn="l">
              <a:lnSpc>
                <a:spcPct val="115000"/>
              </a:lnSpc>
              <a:spcBef>
                <a:spcPts val="0"/>
              </a:spcBef>
              <a:spcAft>
                <a:spcPts val="0"/>
              </a:spcAft>
              <a:buSzPts val="1700"/>
              <a:buFont typeface="Lato"/>
              <a:buChar char="-"/>
            </a:pPr>
            <a:r>
              <a:rPr b="0" lang="en" sz="1700" u="sng">
                <a:latin typeface="Lato"/>
                <a:ea typeface="Lato"/>
                <a:cs typeface="Lato"/>
                <a:sym typeface="Lato"/>
              </a:rPr>
              <a:t>Random Pad and Crop:</a:t>
            </a:r>
            <a:r>
              <a:rPr b="0" lang="en" sz="1700">
                <a:latin typeface="Lato"/>
                <a:ea typeface="Lato"/>
                <a:cs typeface="Lato"/>
                <a:sym typeface="Lato"/>
              </a:rPr>
              <a:t> takes an input image ‘x’, applies random padding of 4 pixels to all sides of the image, then randomly crops it to the specified output size.</a:t>
            </a:r>
            <a:endParaRPr b="0" sz="1700">
              <a:latin typeface="Lato"/>
              <a:ea typeface="Lato"/>
              <a:cs typeface="Lato"/>
              <a:sym typeface="Lato"/>
            </a:endParaRPr>
          </a:p>
          <a:p>
            <a:pPr indent="-336550" lvl="0" marL="457200" rtl="0" algn="l">
              <a:lnSpc>
                <a:spcPct val="115000"/>
              </a:lnSpc>
              <a:spcBef>
                <a:spcPts val="0"/>
              </a:spcBef>
              <a:spcAft>
                <a:spcPts val="0"/>
              </a:spcAft>
              <a:buSzPts val="1700"/>
              <a:buFont typeface="Lato"/>
              <a:buChar char="-"/>
            </a:pPr>
            <a:r>
              <a:rPr b="0" lang="en" sz="1700" u="sng">
                <a:latin typeface="Lato"/>
                <a:ea typeface="Lato"/>
                <a:cs typeface="Lato"/>
                <a:sym typeface="Lato"/>
              </a:rPr>
              <a:t>Random Horizontal Flip:</a:t>
            </a:r>
            <a:r>
              <a:rPr b="0" lang="en" sz="1700">
                <a:latin typeface="Lato"/>
                <a:ea typeface="Lato"/>
                <a:cs typeface="Lato"/>
                <a:sym typeface="Lato"/>
              </a:rPr>
              <a:t> performs a horizontal flip on the input image with a 50% probability.</a:t>
            </a:r>
            <a:endParaRPr b="0" sz="1700">
              <a:latin typeface="Lato"/>
              <a:ea typeface="Lato"/>
              <a:cs typeface="Lato"/>
              <a:sym typeface="Lato"/>
            </a:endParaRPr>
          </a:p>
          <a:p>
            <a:pPr indent="-336550" lvl="0" marL="457200" rtl="0" algn="l">
              <a:lnSpc>
                <a:spcPct val="115000"/>
              </a:lnSpc>
              <a:spcBef>
                <a:spcPts val="0"/>
              </a:spcBef>
              <a:spcAft>
                <a:spcPts val="0"/>
              </a:spcAft>
              <a:buSzPts val="1700"/>
              <a:buFont typeface="Lato"/>
              <a:buChar char="-"/>
            </a:pPr>
            <a:r>
              <a:rPr b="0" lang="en" sz="1700" u="sng">
                <a:latin typeface="Lato"/>
                <a:ea typeface="Lato"/>
                <a:cs typeface="Lato"/>
                <a:sym typeface="Lato"/>
              </a:rPr>
              <a:t>Gaussian Noise</a:t>
            </a:r>
            <a:r>
              <a:rPr b="0" lang="en" sz="1700">
                <a:latin typeface="Lato"/>
                <a:ea typeface="Lato"/>
                <a:cs typeface="Lato"/>
                <a:sym typeface="Lato"/>
              </a:rPr>
              <a:t>: takes an input image x and adds Gaussian noise to it. Random samples from a standard normal distribution for each channel, and these samples are multiplied by 0.15 to control the intensity of the noise.</a:t>
            </a:r>
            <a:endParaRPr b="0" sz="1700">
              <a:latin typeface="Lato"/>
              <a:ea typeface="Lato"/>
              <a:cs typeface="Lato"/>
              <a:sym typeface="Lato"/>
            </a:endParaRPr>
          </a:p>
          <a:p>
            <a:pPr indent="-336550" lvl="0" marL="457200" rtl="0" algn="l">
              <a:lnSpc>
                <a:spcPct val="115000"/>
              </a:lnSpc>
              <a:spcBef>
                <a:spcPts val="0"/>
              </a:spcBef>
              <a:spcAft>
                <a:spcPts val="0"/>
              </a:spcAft>
              <a:buSzPts val="1700"/>
              <a:buFont typeface="Lato"/>
              <a:buChar char="-"/>
            </a:pPr>
            <a:r>
              <a:rPr b="0" lang="en" sz="1700" u="sng">
                <a:latin typeface="Lato"/>
                <a:ea typeface="Lato"/>
                <a:cs typeface="Lato"/>
                <a:sym typeface="Lato"/>
              </a:rPr>
              <a:t>Resize Image</a:t>
            </a:r>
            <a:r>
              <a:rPr b="0" lang="en" sz="1700">
                <a:latin typeface="Lato"/>
                <a:ea typeface="Lato"/>
                <a:cs typeface="Lato"/>
                <a:sym typeface="Lato"/>
              </a:rPr>
              <a:t>: Resizes the image to (3, 32, 32) which is an acceptable size for the model.</a:t>
            </a:r>
            <a:endParaRPr sz="17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idx="4294967295" type="title"/>
          </p:nvPr>
        </p:nvSpPr>
        <p:spPr>
          <a:xfrm>
            <a:off x="355200" y="-1881675"/>
            <a:ext cx="7914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Implementation details</a:t>
            </a:r>
            <a:endParaRPr sz="2400"/>
          </a:p>
        </p:txBody>
      </p:sp>
      <p:sp>
        <p:nvSpPr>
          <p:cNvPr id="116" name="Google Shape;116;p19"/>
          <p:cNvSpPr txBox="1"/>
          <p:nvPr>
            <p:ph idx="4294967295" type="title"/>
          </p:nvPr>
        </p:nvSpPr>
        <p:spPr>
          <a:xfrm>
            <a:off x="355200" y="-851000"/>
            <a:ext cx="8054400" cy="1098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1600">
                <a:latin typeface="Lato"/>
                <a:ea typeface="Lato"/>
                <a:cs typeface="Lato"/>
                <a:sym typeface="Lato"/>
              </a:rPr>
              <a:t>Model used:</a:t>
            </a:r>
            <a:endParaRPr sz="1600">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b="0" lang="en" sz="1600">
                <a:latin typeface="Lato"/>
                <a:ea typeface="Lato"/>
                <a:cs typeface="Lato"/>
                <a:sym typeface="Lato"/>
              </a:rPr>
              <a:t>The model used was a WideResNet model with depth 28. The model was obtained from the implementation used by Google.</a:t>
            </a:r>
            <a:endParaRPr b="0" sz="1600">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t/>
            </a:r>
            <a:endParaRPr b="0" sz="1600">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lang="en" sz="1600" u="sng">
                <a:latin typeface="Lato"/>
                <a:ea typeface="Lato"/>
                <a:cs typeface="Lato"/>
                <a:sym typeface="Lato"/>
              </a:rPr>
              <a:t>Optimizer</a:t>
            </a:r>
            <a:endParaRPr sz="1600" u="sng">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t/>
            </a:r>
            <a:endParaRPr sz="1600" u="sng">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b="0" lang="en" sz="1600">
                <a:latin typeface="Lato"/>
                <a:ea typeface="Lato"/>
                <a:cs typeface="Lato"/>
                <a:sym typeface="Lato"/>
              </a:rPr>
              <a:t>The Adam optimizer was used for the WideResNet model, as it has the ability to decay the weights - which has been mentioned in the Google implementation.</a:t>
            </a:r>
            <a:endParaRPr b="0" sz="1600">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t/>
            </a:r>
            <a:endParaRPr b="0" sz="1600">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lang="en" sz="1600" u="sng">
                <a:latin typeface="Lato"/>
                <a:ea typeface="Lato"/>
                <a:cs typeface="Lato"/>
                <a:sym typeface="Lato"/>
              </a:rPr>
              <a:t>Exponential Moving Average (EMA) Optimizer</a:t>
            </a:r>
            <a:endParaRPr b="0" sz="1600">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t/>
            </a:r>
            <a:endParaRPr b="0" sz="1600">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b="0" lang="en" sz="1600">
                <a:latin typeface="Lato"/>
                <a:ea typeface="Lato"/>
                <a:cs typeface="Lato"/>
                <a:sym typeface="Lato"/>
              </a:rPr>
              <a:t>An EMA optimizer was also implemented as part of our code. Another model was created on which EMA was applied.</a:t>
            </a:r>
            <a:endParaRPr b="0" sz="1600">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b="0" lang="en" sz="1600">
                <a:latin typeface="Lato"/>
                <a:ea typeface="Lato"/>
                <a:cs typeface="Lato"/>
                <a:sym typeface="Lato"/>
              </a:rPr>
              <a:t>It is a technique used to smooth out noisy data and highlight trends over time, and is often applied to the parameters of a neural network during training. The purpose is to maintain a moving average of the model's parameters to provide a more stable and less noisy estimate. It creates a more stable version of the model, and makes the model more robust.</a:t>
            </a:r>
            <a:endParaRPr sz="16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idx="4294967295" type="title"/>
          </p:nvPr>
        </p:nvSpPr>
        <p:spPr>
          <a:xfrm>
            <a:off x="355200" y="-1881675"/>
            <a:ext cx="7914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Hyperparameters and Tuning</a:t>
            </a:r>
            <a:endParaRPr sz="2400"/>
          </a:p>
        </p:txBody>
      </p:sp>
      <p:sp>
        <p:nvSpPr>
          <p:cNvPr id="122" name="Google Shape;122;p20"/>
          <p:cNvSpPr txBox="1"/>
          <p:nvPr>
            <p:ph idx="4294967295" type="title"/>
          </p:nvPr>
        </p:nvSpPr>
        <p:spPr>
          <a:xfrm>
            <a:off x="355200" y="-851000"/>
            <a:ext cx="8054400" cy="1098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u="sng">
                <a:latin typeface="Lato"/>
                <a:ea typeface="Lato"/>
                <a:cs typeface="Lato"/>
                <a:sym typeface="Lato"/>
              </a:rPr>
              <a:t>Hyperparameters</a:t>
            </a:r>
            <a:r>
              <a:rPr b="0" lang="en" sz="1600">
                <a:latin typeface="Lato"/>
                <a:ea typeface="Lato"/>
                <a:cs typeface="Lato"/>
                <a:sym typeface="Lato"/>
              </a:rPr>
              <a:t>:</a:t>
            </a:r>
            <a:endParaRPr b="0"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b="0" lang="en" sz="1600">
                <a:latin typeface="Lato"/>
                <a:ea typeface="Lato"/>
                <a:cs typeface="Lato"/>
                <a:sym typeface="Lato"/>
              </a:rPr>
              <a:t>Temperature (T) : 0.5</a:t>
            </a:r>
            <a:endParaRPr b="0"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b="0" lang="en" sz="1600">
                <a:latin typeface="Lato"/>
                <a:ea typeface="Lato"/>
                <a:cs typeface="Lato"/>
                <a:sym typeface="Lato"/>
              </a:rPr>
              <a:t>Number of augmentations for unlabeled data (K) : 2</a:t>
            </a:r>
            <a:endParaRPr b="0"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b="0" lang="en" sz="1600">
                <a:latin typeface="Lato"/>
                <a:ea typeface="Lato"/>
                <a:cs typeface="Lato"/>
                <a:sym typeface="Lato"/>
              </a:rPr>
              <a:t>Unsupervised loss weight (λu) : 0.75</a:t>
            </a:r>
            <a:endParaRPr b="0"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b="0" lang="en" sz="1600">
                <a:latin typeface="Lato"/>
                <a:ea typeface="Lato"/>
                <a:cs typeface="Lato"/>
                <a:sym typeface="Lato"/>
              </a:rPr>
              <a:t>Weight decay : 0.0008</a:t>
            </a:r>
            <a:endParaRPr b="0" sz="1600">
              <a:latin typeface="Lato"/>
              <a:ea typeface="Lato"/>
              <a:cs typeface="Lato"/>
              <a:sym typeface="Lato"/>
            </a:endParaRPr>
          </a:p>
          <a:p>
            <a:pPr indent="0" lvl="0" marL="0" rtl="0" algn="l">
              <a:lnSpc>
                <a:spcPct val="115000"/>
              </a:lnSpc>
              <a:spcBef>
                <a:spcPts val="0"/>
              </a:spcBef>
              <a:spcAft>
                <a:spcPts val="0"/>
              </a:spcAft>
              <a:buNone/>
            </a:pPr>
            <a:r>
              <a:t/>
            </a:r>
            <a:endParaRPr b="0" sz="1600">
              <a:latin typeface="Lato"/>
              <a:ea typeface="Lato"/>
              <a:cs typeface="Lato"/>
              <a:sym typeface="Lato"/>
            </a:endParaRPr>
          </a:p>
          <a:p>
            <a:pPr indent="0" lvl="0" marL="0" rtl="0" algn="l">
              <a:lnSpc>
                <a:spcPct val="115000"/>
              </a:lnSpc>
              <a:spcBef>
                <a:spcPts val="0"/>
              </a:spcBef>
              <a:spcAft>
                <a:spcPts val="0"/>
              </a:spcAft>
              <a:buNone/>
            </a:pPr>
            <a:r>
              <a:rPr lang="en" sz="1600" u="sng">
                <a:latin typeface="Lato"/>
                <a:ea typeface="Lato"/>
                <a:cs typeface="Lato"/>
                <a:sym typeface="Lato"/>
              </a:rPr>
              <a:t>Tuning</a:t>
            </a:r>
            <a:endParaRPr sz="1600" u="sng">
              <a:latin typeface="Lato"/>
              <a:ea typeface="Lato"/>
              <a:cs typeface="Lato"/>
              <a:sym typeface="Lato"/>
            </a:endParaRPr>
          </a:p>
          <a:p>
            <a:pPr indent="0" lvl="0" marL="0" rtl="0" algn="l">
              <a:lnSpc>
                <a:spcPct val="115000"/>
              </a:lnSpc>
              <a:spcBef>
                <a:spcPts val="0"/>
              </a:spcBef>
              <a:spcAft>
                <a:spcPts val="0"/>
              </a:spcAft>
              <a:buNone/>
            </a:pPr>
            <a:r>
              <a:t/>
            </a:r>
            <a:endParaRPr sz="1600" u="sng">
              <a:latin typeface="Lato"/>
              <a:ea typeface="Lato"/>
              <a:cs typeface="Lato"/>
              <a:sym typeface="Lato"/>
            </a:endParaRPr>
          </a:p>
          <a:p>
            <a:pPr indent="0" lvl="0" marL="0" rtl="0" algn="l">
              <a:lnSpc>
                <a:spcPct val="115000"/>
              </a:lnSpc>
              <a:spcBef>
                <a:spcPts val="0"/>
              </a:spcBef>
              <a:spcAft>
                <a:spcPts val="0"/>
              </a:spcAft>
              <a:buNone/>
            </a:pPr>
            <a:r>
              <a:rPr b="0" lang="en" sz="1600">
                <a:latin typeface="Lato"/>
                <a:ea typeface="Lato"/>
                <a:cs typeface="Lato"/>
                <a:sym typeface="Lato"/>
              </a:rPr>
              <a:t>Tuning was performed on the number of labeled samples in each dataset, and the model performance was noted for different number of labeled samples.</a:t>
            </a:r>
            <a:endParaRPr sz="16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idx="4294967295" type="title"/>
          </p:nvPr>
        </p:nvSpPr>
        <p:spPr>
          <a:xfrm>
            <a:off x="355200" y="-1881675"/>
            <a:ext cx="7914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Experimentation</a:t>
            </a:r>
            <a:endParaRPr sz="2400"/>
          </a:p>
        </p:txBody>
      </p:sp>
      <p:sp>
        <p:nvSpPr>
          <p:cNvPr id="128" name="Google Shape;128;p21"/>
          <p:cNvSpPr txBox="1"/>
          <p:nvPr>
            <p:ph idx="4294967295" type="title"/>
          </p:nvPr>
        </p:nvSpPr>
        <p:spPr>
          <a:xfrm>
            <a:off x="355200" y="-851000"/>
            <a:ext cx="8054400" cy="1098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u="sng">
                <a:latin typeface="Lato"/>
                <a:ea typeface="Lato"/>
                <a:cs typeface="Lato"/>
                <a:sym typeface="Lato"/>
              </a:rPr>
              <a:t>Experimentation</a:t>
            </a:r>
            <a:endParaRPr sz="2100" u="sng">
              <a:latin typeface="Lato"/>
              <a:ea typeface="Lato"/>
              <a:cs typeface="Lato"/>
              <a:sym typeface="Lato"/>
            </a:endParaRPr>
          </a:p>
          <a:p>
            <a:pPr indent="0" lvl="0" marL="0" rtl="0" algn="l">
              <a:lnSpc>
                <a:spcPct val="115000"/>
              </a:lnSpc>
              <a:spcBef>
                <a:spcPts val="0"/>
              </a:spcBef>
              <a:spcAft>
                <a:spcPts val="0"/>
              </a:spcAft>
              <a:buNone/>
            </a:pPr>
            <a:r>
              <a:rPr lang="en" sz="2100">
                <a:latin typeface="Lato"/>
                <a:ea typeface="Lato"/>
                <a:cs typeface="Lato"/>
                <a:sym typeface="Lato"/>
              </a:rPr>
              <a:t>Datasets in paper</a:t>
            </a:r>
            <a:endParaRPr sz="2100">
              <a:latin typeface="Lato"/>
              <a:ea typeface="Lato"/>
              <a:cs typeface="Lato"/>
              <a:sym typeface="Lato"/>
            </a:endParaRPr>
          </a:p>
          <a:p>
            <a:pPr indent="-361950" lvl="0" marL="457200" rtl="0" algn="l">
              <a:lnSpc>
                <a:spcPct val="115000"/>
              </a:lnSpc>
              <a:spcBef>
                <a:spcPts val="0"/>
              </a:spcBef>
              <a:spcAft>
                <a:spcPts val="0"/>
              </a:spcAft>
              <a:buSzPts val="2100"/>
              <a:buFont typeface="Lato"/>
              <a:buChar char="-"/>
            </a:pPr>
            <a:r>
              <a:rPr lang="en" sz="2100">
                <a:latin typeface="Lato"/>
                <a:ea typeface="Lato"/>
                <a:cs typeface="Lato"/>
                <a:sym typeface="Lato"/>
              </a:rPr>
              <a:t>CIFAR10</a:t>
            </a:r>
            <a:endParaRPr sz="2100">
              <a:latin typeface="Lato"/>
              <a:ea typeface="Lato"/>
              <a:cs typeface="Lato"/>
              <a:sym typeface="Lato"/>
            </a:endParaRPr>
          </a:p>
          <a:p>
            <a:pPr indent="-361950" lvl="0" marL="457200" rtl="0" algn="l">
              <a:lnSpc>
                <a:spcPct val="115000"/>
              </a:lnSpc>
              <a:spcBef>
                <a:spcPts val="0"/>
              </a:spcBef>
              <a:spcAft>
                <a:spcPts val="0"/>
              </a:spcAft>
              <a:buSzPts val="2100"/>
              <a:buFont typeface="Lato"/>
              <a:buChar char="-"/>
            </a:pPr>
            <a:r>
              <a:rPr lang="en" sz="2100">
                <a:latin typeface="Lato"/>
                <a:ea typeface="Lato"/>
                <a:cs typeface="Lato"/>
                <a:sym typeface="Lato"/>
              </a:rPr>
              <a:t>CIFAR100</a:t>
            </a:r>
            <a:endParaRPr sz="2100">
              <a:latin typeface="Lato"/>
              <a:ea typeface="Lato"/>
              <a:cs typeface="Lato"/>
              <a:sym typeface="Lato"/>
            </a:endParaRPr>
          </a:p>
          <a:p>
            <a:pPr indent="-361950" lvl="0" marL="457200" rtl="0" algn="l">
              <a:lnSpc>
                <a:spcPct val="115000"/>
              </a:lnSpc>
              <a:spcBef>
                <a:spcPts val="0"/>
              </a:spcBef>
              <a:spcAft>
                <a:spcPts val="0"/>
              </a:spcAft>
              <a:buSzPts val="2100"/>
              <a:buFont typeface="Lato"/>
              <a:buChar char="-"/>
            </a:pPr>
            <a:r>
              <a:rPr lang="en" sz="2100">
                <a:latin typeface="Lato"/>
                <a:ea typeface="Lato"/>
                <a:cs typeface="Lato"/>
                <a:sym typeface="Lato"/>
              </a:rPr>
              <a:t>SVHN</a:t>
            </a:r>
            <a:endParaRPr sz="2100">
              <a:latin typeface="Lato"/>
              <a:ea typeface="Lato"/>
              <a:cs typeface="Lato"/>
              <a:sym typeface="Lato"/>
            </a:endParaRPr>
          </a:p>
          <a:p>
            <a:pPr indent="-361950" lvl="0" marL="457200" rtl="0" algn="l">
              <a:lnSpc>
                <a:spcPct val="115000"/>
              </a:lnSpc>
              <a:spcBef>
                <a:spcPts val="0"/>
              </a:spcBef>
              <a:spcAft>
                <a:spcPts val="0"/>
              </a:spcAft>
              <a:buSzPts val="2100"/>
              <a:buFont typeface="Lato"/>
              <a:buChar char="-"/>
            </a:pPr>
            <a:r>
              <a:rPr lang="en" sz="2100">
                <a:latin typeface="Lato"/>
                <a:ea typeface="Lato"/>
                <a:cs typeface="Lato"/>
                <a:sym typeface="Lato"/>
              </a:rPr>
              <a:t>STL10 (extra and no extra)</a:t>
            </a:r>
            <a:endParaRPr sz="2100">
              <a:latin typeface="Lato"/>
              <a:ea typeface="Lato"/>
              <a:cs typeface="Lato"/>
              <a:sym typeface="Lato"/>
            </a:endParaRPr>
          </a:p>
          <a:p>
            <a:pPr indent="0" lvl="0" marL="0" rtl="0" algn="l">
              <a:lnSpc>
                <a:spcPct val="115000"/>
              </a:lnSpc>
              <a:spcBef>
                <a:spcPts val="0"/>
              </a:spcBef>
              <a:spcAft>
                <a:spcPts val="0"/>
              </a:spcAft>
              <a:buNone/>
            </a:pPr>
            <a:r>
              <a:rPr lang="en" sz="2100">
                <a:latin typeface="Lato"/>
                <a:ea typeface="Lato"/>
                <a:cs typeface="Lato"/>
                <a:sym typeface="Lato"/>
              </a:rPr>
              <a:t>Additional datasets</a:t>
            </a:r>
            <a:endParaRPr sz="2100">
              <a:latin typeface="Lato"/>
              <a:ea typeface="Lato"/>
              <a:cs typeface="Lato"/>
              <a:sym typeface="Lato"/>
            </a:endParaRPr>
          </a:p>
          <a:p>
            <a:pPr indent="-361950" lvl="0" marL="457200" rtl="0" algn="l">
              <a:lnSpc>
                <a:spcPct val="115000"/>
              </a:lnSpc>
              <a:spcBef>
                <a:spcPts val="0"/>
              </a:spcBef>
              <a:spcAft>
                <a:spcPts val="0"/>
              </a:spcAft>
              <a:buSzPts val="2100"/>
              <a:buFont typeface="Lato"/>
              <a:buChar char="-"/>
            </a:pPr>
            <a:r>
              <a:rPr lang="en" sz="2100">
                <a:latin typeface="Lato"/>
                <a:ea typeface="Lato"/>
                <a:cs typeface="Lato"/>
                <a:sym typeface="Lato"/>
              </a:rPr>
              <a:t>Fashion-MNIST</a:t>
            </a:r>
            <a:endParaRPr sz="2100">
              <a:latin typeface="Lato"/>
              <a:ea typeface="Lato"/>
              <a:cs typeface="Lato"/>
              <a:sym typeface="Lato"/>
            </a:endParaRPr>
          </a:p>
          <a:p>
            <a:pPr indent="-361950" lvl="0" marL="457200" rtl="0" algn="l">
              <a:lnSpc>
                <a:spcPct val="115000"/>
              </a:lnSpc>
              <a:spcBef>
                <a:spcPts val="0"/>
              </a:spcBef>
              <a:spcAft>
                <a:spcPts val="0"/>
              </a:spcAft>
              <a:buSzPts val="2100"/>
              <a:buFont typeface="Lato"/>
              <a:buChar char="-"/>
            </a:pPr>
            <a:r>
              <a:rPr lang="en" sz="2100">
                <a:latin typeface="Lato"/>
                <a:ea typeface="Lato"/>
                <a:cs typeface="Lato"/>
                <a:sym typeface="Lato"/>
              </a:rPr>
              <a:t>MNIST</a:t>
            </a:r>
            <a:endParaRPr sz="2100">
              <a:latin typeface="Lato"/>
              <a:ea typeface="Lato"/>
              <a:cs typeface="Lato"/>
              <a:sym typeface="Lato"/>
            </a:endParaRPr>
          </a:p>
          <a:p>
            <a:pPr indent="0" lvl="0" marL="0" rtl="0" algn="l">
              <a:lnSpc>
                <a:spcPct val="115000"/>
              </a:lnSpc>
              <a:spcBef>
                <a:spcPts val="0"/>
              </a:spcBef>
              <a:spcAft>
                <a:spcPts val="0"/>
              </a:spcAft>
              <a:buNone/>
            </a:pPr>
            <a:r>
              <a:t/>
            </a:r>
            <a:endParaRPr sz="2100">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lang="en" sz="2100" u="sng">
                <a:latin typeface="Lato"/>
                <a:ea typeface="Lato"/>
                <a:cs typeface="Lato"/>
                <a:sym typeface="Lato"/>
              </a:rPr>
              <a:t>LINK FOR ALL WANDB PROJECTS: </a:t>
            </a:r>
            <a:endParaRPr sz="2100" u="sng">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b="0" lang="en" sz="2100" u="sng">
                <a:solidFill>
                  <a:srgbClr val="1155CC"/>
                </a:solidFill>
                <a:latin typeface="Lato"/>
                <a:ea typeface="Lato"/>
                <a:cs typeface="Lato"/>
                <a:sym typeface="Lato"/>
                <a:hlinkClick r:id="rId3">
                  <a:extLst>
                    <a:ext uri="{A12FA001-AC4F-418D-AE19-62706E023703}">
                      <ahyp:hlinkClr val="tx"/>
                    </a:ext>
                  </a:extLst>
                </a:hlinkClick>
              </a:rPr>
              <a:t>harsha_cvit – Weights &amp; Biases (wandb.ai)</a:t>
            </a:r>
            <a:endParaRPr sz="21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