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2" r:id="rId4"/>
  </p:sldMasterIdLst>
  <p:notesMasterIdLst>
    <p:notesMasterId r:id="rId6"/>
  </p:notesMasterIdLst>
  <p:handoutMasterIdLst>
    <p:handoutMasterId r:id="rId7"/>
  </p:handoutMasterIdLst>
  <p:sldIdLst>
    <p:sldId id="476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24"/>
    <a:srgbClr val="F28104"/>
    <a:srgbClr val="143294"/>
    <a:srgbClr val="3157A5"/>
    <a:srgbClr val="245DB4"/>
    <a:srgbClr val="0B60C1"/>
    <a:srgbClr val="DD642A"/>
    <a:srgbClr val="7B9B07"/>
    <a:srgbClr val="0D2D63"/>
    <a:srgbClr val="12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EA8BDB-2BA2-5B4A-A45C-9798021DF236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F63B06-E8D5-0140-8A36-5DA7BD440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9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E6868EDC-0CF3-0145-944A-6A0CD3D6C26F}" type="datetimeFigureOut">
              <a:rPr lang="en-US"/>
              <a:pPr>
                <a:defRPr/>
              </a:pPr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text</a:t>
            </a:r>
            <a:r>
              <a:rPr lang="fr-FR" noProof="0"/>
              <a:t> styles</a:t>
            </a:r>
          </a:p>
          <a:p>
            <a:pPr lvl="1"/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 err="1"/>
              <a:t>Third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3"/>
            <a:r>
              <a:rPr lang="fr-FR" noProof="0" err="1"/>
              <a:t>Fourth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4"/>
            <a:r>
              <a:rPr lang="fr-FR" noProof="0" err="1"/>
              <a:t>Fifth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D4E6D926-949D-6845-8D72-42CDBB378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6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D4D4D"/>
                </a:solidFill>
                <a:latin typeface="HelveticaNeue"/>
              </a:rPr>
              <a:t>Enable the Data Lake implementation by understanding the inputs, outputs, processes, and policies within each Layer</a:t>
            </a:r>
            <a:endParaRPr lang="en-US" b="1" dirty="0"/>
          </a:p>
          <a:p>
            <a:endParaRPr lang="en-US" baseline="0" dirty="0"/>
          </a:p>
          <a:p>
            <a:r>
              <a:rPr lang="en-US" b="1" u="sng" dirty="0"/>
              <a:t>Raw Layer</a:t>
            </a:r>
          </a:p>
          <a:p>
            <a:endParaRPr lang="en-US" b="1" u="sng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D4D4D"/>
                </a:solidFill>
                <a:latin typeface="HelveticaNeue"/>
              </a:rPr>
              <a:t>Inputs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HelveticaNeue"/>
              </a:rPr>
              <a:t>Sources: RDBMS, File, Streaming, structured/unstructured, Social Media, External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D4D4D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HelveticaNeue"/>
              </a:rPr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D4D4D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HelveticaNeue"/>
              </a:rPr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D4D4D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HelveticaNeue"/>
              </a:rPr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D4D4D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7E315-79A5-264E-9D06-81B6FD9E88E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4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34963"/>
            <a:ext cx="216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1" y="1776414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73075" y="4892676"/>
            <a:ext cx="8315325" cy="15875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chemeClr val="bg1"/>
                </a:solidFill>
                <a:latin typeface="+mj-lt"/>
              </a:rPr>
              <a:t>©</a:t>
            </a:r>
            <a:r>
              <a:rPr lang="en-US" sz="700">
                <a:solidFill>
                  <a:schemeClr val="bg1"/>
                </a:solidFill>
                <a:latin typeface="+mj-lt"/>
              </a:rPr>
              <a:t>2017 </a:t>
            </a:r>
            <a:r>
              <a:rPr lang="en-US" sz="700" err="1">
                <a:solidFill>
                  <a:schemeClr val="bg1"/>
                </a:solidFill>
                <a:latin typeface="+mj-lt"/>
              </a:rPr>
              <a:t>Talend</a:t>
            </a:r>
            <a:endParaRPr lang="en-US" sz="70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494" y="2114199"/>
            <a:ext cx="8416907" cy="994172"/>
          </a:xfrm>
        </p:spPr>
        <p:txBody>
          <a:bodyPr lIns="91428" tIns="45713" rIns="91428" bIns="45713" rtlCol="0">
            <a:no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81654" y="3197474"/>
            <a:ext cx="4375349" cy="341632"/>
          </a:xfrm>
          <a:ln>
            <a:noFill/>
          </a:ln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80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69914" y="3328988"/>
            <a:ext cx="8170862" cy="96202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9914" y="1243013"/>
            <a:ext cx="8170862" cy="96202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81050" y="1225550"/>
            <a:ext cx="6756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4ABDE5"/>
              </a:buClr>
              <a:buSzPct val="70000"/>
            </a:pPr>
            <a:endParaRPr lang="en-US" sz="2400">
              <a:solidFill>
                <a:srgbClr val="657C95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9914" y="2286001"/>
            <a:ext cx="8170862" cy="96202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889" y="1243013"/>
            <a:ext cx="104775" cy="962025"/>
          </a:xfrm>
          <a:prstGeom prst="rect">
            <a:avLst/>
          </a:prstGeom>
          <a:solidFill>
            <a:schemeClr val="accent2"/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889" y="2282825"/>
            <a:ext cx="104775" cy="962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9889" y="3332164"/>
            <a:ext cx="104775" cy="962025"/>
          </a:xfrm>
          <a:prstGeom prst="rect">
            <a:avLst/>
          </a:prstGeom>
          <a:solidFill>
            <a:schemeClr val="accent1"/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825686" y="1243346"/>
            <a:ext cx="7915631" cy="962025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825687" y="2286334"/>
            <a:ext cx="7915630" cy="962025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25687" y="3329321"/>
            <a:ext cx="7915630" cy="962025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0"/>
          </p:nvPr>
        </p:nvSpPr>
        <p:spPr>
          <a:xfrm>
            <a:off x="380012" y="817810"/>
            <a:ext cx="8361304" cy="34017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2F5699"/>
                </a:solidFill>
                <a:latin typeface="+mn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639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569914" y="1012826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889" y="1012826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69914" y="1660526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889" y="1660526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9914" y="2308226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9889" y="2308226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9914" y="2952751"/>
            <a:ext cx="8170862" cy="550863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9889" y="2952751"/>
            <a:ext cx="104775" cy="550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9914" y="3592513"/>
            <a:ext cx="8170862" cy="550862"/>
          </a:xfrm>
          <a:prstGeom prst="rect">
            <a:avLst/>
          </a:prstGeom>
          <a:solidFill>
            <a:schemeClr val="accent1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9889" y="3592513"/>
            <a:ext cx="104775" cy="5508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mpd="sng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fontAlgn="auto">
              <a:spcBef>
                <a:spcPct val="20000"/>
              </a:spcBef>
              <a:spcAft>
                <a:spcPts val="0"/>
              </a:spcAft>
              <a:buClr>
                <a:srgbClr val="EEF3F7"/>
              </a:buClr>
              <a:buFont typeface="Wingdings 2" pitchFamily="18" charset="2"/>
              <a:buNone/>
              <a:defRPr/>
            </a:pPr>
            <a:endParaRPr lang="en-US" sz="3000" b="1">
              <a:solidFill>
                <a:srgbClr val="F2F6F8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825686" y="1012416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825686" y="1660348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25686" y="2308280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825686" y="2953108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825686" y="3592401"/>
            <a:ext cx="7915631" cy="542623"/>
          </a:xfrm>
        </p:spPr>
        <p:txBody>
          <a:bodyPr tIns="91440" bIns="9144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45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673601" y="1234529"/>
            <a:ext cx="4067716" cy="332168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371707" y="1234530"/>
            <a:ext cx="4067716" cy="3321682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1"/>
          </p:nvPr>
        </p:nvSpPr>
        <p:spPr>
          <a:xfrm>
            <a:off x="380012" y="817810"/>
            <a:ext cx="8361304" cy="34017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2F5699"/>
                </a:solidFill>
                <a:latin typeface="+mn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361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Subhead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80012" y="817810"/>
            <a:ext cx="8361304" cy="34017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2F5699"/>
                </a:solidFill>
                <a:latin typeface="+mn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380012" y="1280161"/>
            <a:ext cx="8361305" cy="32760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00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825" y="4610100"/>
            <a:ext cx="1525588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00332" y="955041"/>
            <a:ext cx="8340985" cy="360117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560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kefg-1.php.png"/>
          <p:cNvPicPr>
            <a:picLocks noChangeAspect="1"/>
          </p:cNvPicPr>
          <p:nvPr/>
        </p:nvPicPr>
        <p:blipFill>
          <a:blip r:embed="rId3">
            <a:lum bright="70000" contrast="-70000"/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27089"/>
            <a:ext cx="95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24000" y="958851"/>
            <a:ext cx="0" cy="3490913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96720" y="959203"/>
            <a:ext cx="7044596" cy="1710431"/>
          </a:xfrm>
        </p:spPr>
        <p:txBody>
          <a:bodyPr/>
          <a:lstStyle>
            <a:lvl1pPr marL="0" indent="0">
              <a:lnSpc>
                <a:spcPts val="3200"/>
              </a:lnSpc>
              <a:buFontTx/>
              <a:buNone/>
              <a:defRPr lang="en-US" sz="2400" b="0" i="0" kern="600" spc="-113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65751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783" indent="0">
              <a:buFontTx/>
              <a:buNone/>
              <a:defRPr>
                <a:solidFill>
                  <a:schemeClr val="bg1"/>
                </a:solidFill>
              </a:defRPr>
            </a:lvl3pPr>
            <a:lvl4pPr marL="914378" indent="0">
              <a:buFontTx/>
              <a:buNone/>
              <a:defRPr>
                <a:solidFill>
                  <a:schemeClr val="bg1"/>
                </a:solidFill>
              </a:defRPr>
            </a:lvl4pPr>
            <a:lvl5pPr marL="118869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3071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/>
          <p:cNvSpPr>
            <a:spLocks noGrp="1"/>
          </p:cNvSpPr>
          <p:nvPr>
            <p:ph idx="1"/>
          </p:nvPr>
        </p:nvSpPr>
        <p:spPr>
          <a:xfrm>
            <a:off x="457200" y="1093111"/>
            <a:ext cx="8229600" cy="34697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457200" y="4082"/>
            <a:ext cx="8229600" cy="8122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933019"/>
            <a:ext cx="82296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35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1" y="1776414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473075" y="4892676"/>
            <a:ext cx="8315325" cy="15875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0" kern="1200">
                <a:solidFill>
                  <a:schemeClr val="bg1"/>
                </a:solidFill>
                <a:latin typeface="+mj-lt"/>
                <a:ea typeface="+mn-ea"/>
                <a:cs typeface="Open Sans Light"/>
              </a:rPr>
              <a:t>©</a:t>
            </a:r>
            <a:r>
              <a:rPr lang="en-US" sz="700" b="0" i="0" kern="1200">
                <a:solidFill>
                  <a:schemeClr val="bg1"/>
                </a:solidFill>
                <a:latin typeface="+mj-lt"/>
                <a:ea typeface="+mn-ea"/>
                <a:cs typeface="Open Sans Light"/>
              </a:rPr>
              <a:t>2017 </a:t>
            </a:r>
            <a:r>
              <a:rPr lang="en-US" sz="700" b="0" i="0" kern="1200" err="1">
                <a:solidFill>
                  <a:schemeClr val="bg1"/>
                </a:solidFill>
                <a:latin typeface="+mj-lt"/>
                <a:ea typeface="+mn-ea"/>
                <a:cs typeface="Open Sans Light"/>
              </a:rPr>
              <a:t>Talend</a:t>
            </a:r>
            <a:endParaRPr lang="en-US" sz="700" b="0" i="0" kern="120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34963"/>
            <a:ext cx="216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494" y="2114199"/>
            <a:ext cx="8416907" cy="994172"/>
          </a:xfrm>
        </p:spPr>
        <p:txBody>
          <a:bodyPr lIns="91428" tIns="45713" rIns="91428" bIns="45713" rtlCol="0">
            <a:no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4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1" y="1776414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>
              <a:solidFill>
                <a:srgbClr val="FFFFFF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334963"/>
            <a:ext cx="216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6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abr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1274"/>
            <a:ext cx="9255126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6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5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idx="1"/>
          </p:nvPr>
        </p:nvSpPr>
        <p:spPr>
          <a:xfrm>
            <a:off x="400332" y="955041"/>
            <a:ext cx="8340985" cy="360117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3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1476" y="755650"/>
            <a:ext cx="83693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318000" y="955041"/>
            <a:ext cx="4423316" cy="360117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80012" y="169833"/>
            <a:ext cx="8361305" cy="559128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0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9"/>
            <a:ext cx="7886700" cy="993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4"/>
            <a:ext cx="7886700" cy="310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4706938"/>
            <a:ext cx="126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6276976" y="4754564"/>
            <a:ext cx="248285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37531A-0744-B247-BEA0-EB658AAD7564}" type="slidenum">
              <a:rPr lang="en-US" sz="800" smtClean="0">
                <a:solidFill>
                  <a:schemeClr val="tx1"/>
                </a:solidFill>
                <a:latin typeface="Arial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0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hf hdr="0" ftr="0" dt="0"/>
  <p:txStyles>
    <p:title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2pPr>
      <a:lvl3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3pPr>
      <a:lvl4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4pPr>
      <a:lvl5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5pPr>
      <a:lvl6pPr marL="457189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6pPr>
      <a:lvl7pPr marL="914378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7pPr>
      <a:lvl8pPr marL="1371566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8pPr>
      <a:lvl9pPr marL="1828754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9pPr>
    </p:titleStyle>
    <p:bodyStyle>
      <a:lvl1pPr marL="171446" indent="-171446" algn="l" defTabSz="685783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chemeClr val="tx1"/>
        </a:buClr>
        <a:buFont typeface="Arial" charset="0"/>
        <a:buChar char="•"/>
        <a:defRPr sz="2100" kern="1200">
          <a:solidFill>
            <a:schemeClr val="tx2"/>
          </a:solidFill>
          <a:latin typeface="Calibri" charset="0"/>
          <a:ea typeface="ＭＳ Ｐゴシック" charset="0"/>
          <a:cs typeface="Calibri" charset="0"/>
        </a:defRPr>
      </a:lvl1pPr>
      <a:lvl2pPr marL="514337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tx1"/>
        </a:buClr>
        <a:buFont typeface="Arial" charset="0"/>
        <a:buChar char="•"/>
        <a:defRPr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2pPr>
      <a:lvl3pPr marL="857228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3pPr>
      <a:lvl4pPr marL="1200120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4pPr>
      <a:lvl5pPr marL="1543012" indent="-171446" algn="l" defTabSz="685783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2"/>
          </a:solidFill>
          <a:latin typeface="Calibri" charset="0"/>
          <a:ea typeface="Calibri" charset="0"/>
          <a:cs typeface="Calibri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10.jpeg"/><Relationship Id="rId26" Type="http://schemas.openxmlformats.org/officeDocument/2006/relationships/image" Target="../media/image18.emf"/><Relationship Id="rId39" Type="http://schemas.openxmlformats.org/officeDocument/2006/relationships/image" Target="../media/image31.png"/><Relationship Id="rId21" Type="http://schemas.openxmlformats.org/officeDocument/2006/relationships/image" Target="../media/image13.jpeg"/><Relationship Id="rId34" Type="http://schemas.openxmlformats.org/officeDocument/2006/relationships/image" Target="../media/image2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jpeg"/><Relationship Id="rId25" Type="http://schemas.openxmlformats.org/officeDocument/2006/relationships/image" Target="../media/image17.png"/><Relationship Id="rId33" Type="http://schemas.openxmlformats.org/officeDocument/2006/relationships/image" Target="../media/image25.jpeg"/><Relationship Id="rId38" Type="http://schemas.openxmlformats.org/officeDocument/2006/relationships/image" Target="../media/image30.png"/><Relationship Id="rId2" Type="http://schemas.openxmlformats.org/officeDocument/2006/relationships/tags" Target="../tags/tag2.xml"/><Relationship Id="rId16" Type="http://schemas.openxmlformats.org/officeDocument/2006/relationships/image" Target="../media/image8.jpeg"/><Relationship Id="rId20" Type="http://schemas.openxmlformats.org/officeDocument/2006/relationships/image" Target="../media/image12.png"/><Relationship Id="rId29" Type="http://schemas.openxmlformats.org/officeDocument/2006/relationships/image" Target="../media/image21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6.png"/><Relationship Id="rId32" Type="http://schemas.openxmlformats.org/officeDocument/2006/relationships/image" Target="../media/image24.jpeg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10" Type="http://schemas.openxmlformats.org/officeDocument/2006/relationships/tags" Target="../tags/tag10.xml"/><Relationship Id="rId19" Type="http://schemas.openxmlformats.org/officeDocument/2006/relationships/image" Target="../media/image11.gif"/><Relationship Id="rId31" Type="http://schemas.openxmlformats.org/officeDocument/2006/relationships/image" Target="../media/image23.tif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4.png"/><Relationship Id="rId27" Type="http://schemas.openxmlformats.org/officeDocument/2006/relationships/image" Target="../media/image19.emf"/><Relationship Id="rId30" Type="http://schemas.openxmlformats.org/officeDocument/2006/relationships/image" Target="../media/image22.emf"/><Relationship Id="rId35" Type="http://schemas.openxmlformats.org/officeDocument/2006/relationships/image" Target="../media/image27.tiff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94224" y="935953"/>
            <a:ext cx="1051560" cy="285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6997" tIns="26997" rIns="26997" bIns="26997" rtlCol="0" anchor="t"/>
          <a:lstStyle/>
          <a:p>
            <a:pPr algn="ctr"/>
            <a:r>
              <a:rPr lang="en-US" sz="1200" b="1" dirty="0">
                <a:solidFill>
                  <a:srgbClr val="505050"/>
                </a:solidFill>
              </a:rPr>
              <a:t>Advanced Analytics &amp; Reporting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9650" y="925591"/>
            <a:ext cx="3806523" cy="28917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6997" tIns="26997" rIns="26997" bIns="26997" rtlCol="0" anchor="t"/>
          <a:lstStyle/>
          <a:p>
            <a:pPr algn="ctr"/>
            <a:endParaRPr lang="en-US" sz="1200" dirty="0">
              <a:solidFill>
                <a:srgbClr val="505050"/>
              </a:solidFill>
            </a:endParaRPr>
          </a:p>
        </p:txBody>
      </p:sp>
      <p:sp>
        <p:nvSpPr>
          <p:cNvPr id="44" name="Rectangle 4"/>
          <p:cNvSpPr/>
          <p:nvPr/>
        </p:nvSpPr>
        <p:spPr>
          <a:xfrm>
            <a:off x="650924" y="4716209"/>
            <a:ext cx="7594860" cy="2857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6997" tIns="26997" rIns="26997" bIns="26997" rtlCol="0" anchor="t"/>
          <a:lstStyle/>
          <a:p>
            <a:pPr algn="ctr"/>
            <a:r>
              <a:rPr lang="en-US" sz="1200" b="1" dirty="0">
                <a:solidFill>
                  <a:srgbClr val="505050"/>
                </a:solidFill>
              </a:rPr>
              <a:t>Metadata Management</a:t>
            </a:r>
          </a:p>
        </p:txBody>
      </p:sp>
      <p:sp>
        <p:nvSpPr>
          <p:cNvPr id="46" name="Rectangle 8"/>
          <p:cNvSpPr/>
          <p:nvPr/>
        </p:nvSpPr>
        <p:spPr>
          <a:xfrm>
            <a:off x="633972" y="3959860"/>
            <a:ext cx="7594860" cy="6569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6997" tIns="26997" rIns="26997" bIns="26997" rtlCol="0" anchor="t"/>
          <a:lstStyle/>
          <a:p>
            <a:pPr algn="ctr"/>
            <a:r>
              <a:rPr lang="en-US" sz="1200" b="1" dirty="0">
                <a:solidFill>
                  <a:srgbClr val="505050"/>
                </a:solidFill>
              </a:rPr>
              <a:t>Data Governance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8929" y="807812"/>
            <a:ext cx="1069442" cy="3087206"/>
            <a:chOff x="163186" y="1139917"/>
            <a:chExt cx="1501230" cy="5147468"/>
          </a:xfrm>
        </p:grpSpPr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341007" y="2212685"/>
              <a:ext cx="1267741" cy="813257"/>
              <a:chOff x="675840" y="2424608"/>
              <a:chExt cx="1540742" cy="782173"/>
            </a:xfrm>
          </p:grpSpPr>
          <p:sp>
            <p:nvSpPr>
              <p:cNvPr id="60" name="Rectangle 16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36809" y="2424608"/>
                <a:ext cx="1179773" cy="666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30479" bIns="0">
                <a:spAutoFit/>
              </a:bodyPr>
              <a:lstStyle/>
              <a:p>
                <a:pPr marL="29647">
                  <a:defRPr/>
                </a:pPr>
                <a:r>
                  <a:rPr lang="en-US" sz="675" b="1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Structured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ERP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Relational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Mainframe)</a:t>
                </a:r>
              </a:p>
            </p:txBody>
          </p:sp>
          <p:grpSp>
            <p:nvGrpSpPr>
              <p:cNvPr id="61" name="Group 73"/>
              <p:cNvGrpSpPr>
                <a:grpSpLocks/>
              </p:cNvGrpSpPr>
              <p:nvPr>
                <p:custDataLst>
                  <p:tags r:id="rId11"/>
                </p:custDataLst>
              </p:nvPr>
            </p:nvGrpSpPr>
            <p:grpSpPr bwMode="auto">
              <a:xfrm>
                <a:off x="675840" y="2615671"/>
                <a:ext cx="262160" cy="488170"/>
                <a:chOff x="746615" y="2138052"/>
                <a:chExt cx="324933" cy="580110"/>
              </a:xfrm>
            </p:grpSpPr>
            <p:pic>
              <p:nvPicPr>
                <p:cNvPr id="65" name="Picture 25"/>
                <p:cNvPicPr>
                  <a:picLocks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615" y="2138052"/>
                  <a:ext cx="286270" cy="3127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" name="Picture 65" descr="1's and 0's.jp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462" y="2417612"/>
                  <a:ext cx="303086" cy="300550"/>
                </a:xfrm>
                <a:prstGeom prst="ellipse">
                  <a:avLst/>
                </a:prstGeom>
                <a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</p:grpSp>
          <p:grpSp>
            <p:nvGrpSpPr>
              <p:cNvPr id="62" name="Group 72"/>
              <p:cNvGrpSpPr>
                <a:grpSpLocks/>
              </p:cNvGrpSpPr>
              <p:nvPr>
                <p:custDataLst>
                  <p:tags r:id="rId12"/>
                </p:custDataLst>
              </p:nvPr>
            </p:nvGrpSpPr>
            <p:grpSpPr bwMode="auto">
              <a:xfrm>
                <a:off x="693465" y="2489289"/>
                <a:ext cx="244533" cy="717492"/>
                <a:chOff x="768462" y="2013305"/>
                <a:chExt cx="303086" cy="852623"/>
              </a:xfrm>
            </p:grpSpPr>
            <p:pic>
              <p:nvPicPr>
                <p:cNvPr id="63" name="Picture 25"/>
                <p:cNvPicPr>
                  <a:picLocks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8169" y="2576255"/>
                  <a:ext cx="177170" cy="2896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4" name="Picture 63" descr="1's and 0's.jp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462" y="2013305"/>
                  <a:ext cx="303086" cy="300551"/>
                </a:xfrm>
                <a:prstGeom prst="ellipse">
                  <a:avLst/>
                </a:prstGeom>
                <a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</p:grpSp>
        </p:grpSp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228464" y="3827355"/>
              <a:ext cx="1435952" cy="976258"/>
              <a:chOff x="539062" y="4071690"/>
              <a:chExt cx="1745175" cy="939053"/>
            </a:xfrm>
          </p:grpSpPr>
          <p:sp>
            <p:nvSpPr>
              <p:cNvPr id="55" name="Rectangle 16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04464" y="4071690"/>
                <a:ext cx="1179773" cy="832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30479" bIns="0">
                <a:spAutoFit/>
              </a:bodyPr>
              <a:lstStyle/>
              <a:p>
                <a:pPr marL="29647">
                  <a:defRPr/>
                </a:pPr>
                <a:r>
                  <a:rPr lang="en-US" sz="675" b="1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Unstructured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Machine sensor data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Web logs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Documents</a:t>
                </a:r>
              </a:p>
            </p:txBody>
          </p:sp>
          <p:grpSp>
            <p:nvGrpSpPr>
              <p:cNvPr id="56" name="Group 78"/>
              <p:cNvGrpSpPr>
                <a:grpSpLocks/>
              </p:cNvGrpSpPr>
              <p:nvPr>
                <p:custDataLst>
                  <p:tags r:id="rId9"/>
                </p:custDataLst>
              </p:nvPr>
            </p:nvGrpSpPr>
            <p:grpSpPr bwMode="auto">
              <a:xfrm>
                <a:off x="539062" y="4092920"/>
                <a:ext cx="476939" cy="917823"/>
                <a:chOff x="577164" y="3960717"/>
                <a:chExt cx="476267" cy="908736"/>
              </a:xfrm>
            </p:grpSpPr>
            <p:pic>
              <p:nvPicPr>
                <p:cNvPr id="57" name="Picture 56" descr="Video Camera.jpg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471" y="4410037"/>
                  <a:ext cx="225960" cy="235270"/>
                </a:xfrm>
                <a:prstGeom prst="ellipse">
                  <a:avLst/>
                </a:prstGeom>
                <a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pic>
              <p:nvPicPr>
                <p:cNvPr id="58" name="Picture 57" descr="Audio icon.gif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164" y="4473203"/>
                  <a:ext cx="296921" cy="29966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pic>
              <p:nvPicPr>
                <p:cNvPr id="59" name="Picture 58" descr="Documents.png"/>
                <p:cNvPicPr>
                  <a:picLocks noChangeAspect="1"/>
                </p:cNvPicPr>
                <p:nvPr/>
              </p:nvPicPr>
              <p:blipFill rotWithShape="1">
                <a:blip r:embed="rId20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-20111" t="-9015" r="-29673" b="-14719"/>
                <a:stretch/>
              </p:blipFill>
              <p:spPr>
                <a:xfrm>
                  <a:off x="751020" y="4634083"/>
                  <a:ext cx="217747" cy="23537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pic>
              <p:nvPicPr>
                <p:cNvPr id="163" name="Picture 162" descr="Video Camera.jpg">
                  <a:extLst>
                    <a:ext uri="{FF2B5EF4-FFF2-40B4-BE49-F238E27FC236}">
                      <a16:creationId xmlns:a16="http://schemas.microsoft.com/office/drawing/2014/main" id="{4AEC58CA-32A5-4D15-B8FD-BB2B9E9359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294" y="4197216"/>
                  <a:ext cx="225960" cy="235270"/>
                </a:xfrm>
                <a:prstGeom prst="ellipse">
                  <a:avLst/>
                </a:prstGeom>
                <a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pic>
              <p:nvPicPr>
                <p:cNvPr id="164" name="Picture 163" descr="Audio icon.gif">
                  <a:extLst>
                    <a:ext uri="{FF2B5EF4-FFF2-40B4-BE49-F238E27FC236}">
                      <a16:creationId xmlns:a16="http://schemas.microsoft.com/office/drawing/2014/main" id="{2C981F6A-97A6-432B-A219-DD507A1462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964" y="3960717"/>
                  <a:ext cx="296921" cy="299664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</p:grpSp>
        </p:grpSp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228727" y="5511775"/>
              <a:ext cx="1374442" cy="775610"/>
              <a:chOff x="539381" y="5569086"/>
              <a:chExt cx="1670420" cy="746051"/>
            </a:xfrm>
          </p:grpSpPr>
          <p:grpSp>
            <p:nvGrpSpPr>
              <p:cNvPr id="38" name="Group 159"/>
              <p:cNvGrpSpPr>
                <a:grpSpLocks/>
              </p:cNvGrpSpPr>
              <p:nvPr>
                <p:custDataLst>
                  <p:tags r:id="rId6"/>
                </p:custDataLst>
              </p:nvPr>
            </p:nvGrpSpPr>
            <p:grpSpPr bwMode="auto">
              <a:xfrm>
                <a:off x="539381" y="5569086"/>
                <a:ext cx="451219" cy="746051"/>
                <a:chOff x="577481" y="5510949"/>
                <a:chExt cx="471595" cy="650769"/>
              </a:xfrm>
            </p:grpSpPr>
            <p:pic>
              <p:nvPicPr>
                <p:cNvPr id="40" name="Picture 39" descr="Cell phone 2.jpg"/>
                <p:cNvPicPr>
                  <a:picLocks noChangeAspect="1"/>
                </p:cNvPicPr>
                <p:nvPr/>
              </p:nvPicPr>
              <p:blipFill rotWithShape="1">
                <a:blip r:embed="rId21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-23870" r="-18467"/>
                <a:stretch/>
              </p:blipFill>
              <p:spPr>
                <a:xfrm>
                  <a:off x="774744" y="5510949"/>
                  <a:ext cx="253342" cy="25144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pic>
              <p:nvPicPr>
                <p:cNvPr id="47" name="Picture 103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481" y="5720874"/>
                  <a:ext cx="230204" cy="227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Picture 104"/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5288" y="5794348"/>
                  <a:ext cx="223788" cy="218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105"/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0701" y="5962287"/>
                  <a:ext cx="199431" cy="199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9" name="Rectangle 16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030028" y="5569086"/>
                <a:ext cx="1179773" cy="666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30479" bIns="0">
                <a:spAutoFit/>
              </a:bodyPr>
              <a:lstStyle/>
              <a:p>
                <a:pPr marL="29647">
                  <a:defRPr/>
                </a:pPr>
                <a:r>
                  <a:rPr lang="en-US" sz="675" b="1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External Social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Sentiment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Vigilance</a:t>
                </a:r>
              </a:p>
              <a:p>
                <a:pPr marL="157716" indent="-128070">
                  <a:buFont typeface="Arial" pitchFamily="34" charset="0"/>
                  <a:buChar char="•"/>
                  <a:defRPr/>
                </a:pPr>
                <a:r>
                  <a:rPr lang="en-US" sz="675" dirty="0">
                    <a:solidFill>
                      <a:srgbClr val="555555"/>
                    </a:solidFill>
                    <a:latin typeface="Calibri"/>
                    <a:cs typeface="Calibri" panose="020F0502020204030204" pitchFamily="34" charset="0"/>
                  </a:rPr>
                  <a:t>Trend shift</a:t>
                </a:r>
              </a:p>
            </p:txBody>
          </p:sp>
        </p:grpSp>
        <p:sp>
          <p:nvSpPr>
            <p:cNvPr id="29" name="TextBox 2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5865" y="1139917"/>
              <a:ext cx="1374442" cy="230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rgbClr val="55555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Sources</a:t>
              </a:r>
            </a:p>
          </p:txBody>
        </p:sp>
        <p:cxnSp>
          <p:nvCxnSpPr>
            <p:cNvPr id="30" name="Straight Connector 115"/>
            <p:cNvCxnSpPr>
              <a:cxnSpLocks/>
            </p:cNvCxnSpPr>
            <p:nvPr/>
          </p:nvCxnSpPr>
          <p:spPr bwMode="auto">
            <a:xfrm flipH="1">
              <a:off x="228728" y="1408890"/>
              <a:ext cx="1203363" cy="0"/>
            </a:xfrm>
            <a:prstGeom prst="line">
              <a:avLst/>
            </a:prstGeom>
            <a:noFill/>
            <a:ln w="9525" cmpd="dbl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87"/>
            <p:cNvCxnSpPr>
              <a:cxnSpLocks/>
            </p:cNvCxnSpPr>
            <p:nvPr/>
          </p:nvCxnSpPr>
          <p:spPr bwMode="auto">
            <a:xfrm>
              <a:off x="163186" y="3607484"/>
              <a:ext cx="1374442" cy="0"/>
            </a:xfrm>
            <a:prstGeom prst="line">
              <a:avLst/>
            </a:prstGeom>
            <a:noFill/>
            <a:ln w="19050" algn="ctr">
              <a:solidFill>
                <a:srgbClr val="555555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95"/>
            <p:cNvCxnSpPr>
              <a:cxnSpLocks/>
            </p:cNvCxnSpPr>
            <p:nvPr/>
          </p:nvCxnSpPr>
          <p:spPr bwMode="auto">
            <a:xfrm>
              <a:off x="228727" y="5432221"/>
              <a:ext cx="1374442" cy="0"/>
            </a:xfrm>
            <a:prstGeom prst="line">
              <a:avLst/>
            </a:prstGeom>
            <a:noFill/>
            <a:ln w="19050" algn="ctr">
              <a:solidFill>
                <a:srgbClr val="555555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" name="Rectangle 67"/>
          <p:cNvSpPr/>
          <p:nvPr/>
        </p:nvSpPr>
        <p:spPr>
          <a:xfrm>
            <a:off x="1798445" y="924943"/>
            <a:ext cx="273475" cy="28936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lIns="26997" tIns="26997" rIns="26997" bIns="26997" rtlCol="0" anchor="t"/>
          <a:lstStyle/>
          <a:p>
            <a:pPr algn="ctr"/>
            <a:r>
              <a:rPr lang="en-US" sz="1050" b="1" dirty="0">
                <a:solidFill>
                  <a:srgbClr val="505050"/>
                </a:solidFill>
              </a:rPr>
              <a:t>Data Ingestion</a:t>
            </a:r>
          </a:p>
          <a:p>
            <a:pPr algn="ctr"/>
            <a:endParaRPr lang="en-US" sz="1200" dirty="0">
              <a:solidFill>
                <a:srgbClr val="505050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71767B-C9CF-416C-A98E-AF34E49327D1}"/>
              </a:ext>
            </a:extLst>
          </p:cNvPr>
          <p:cNvSpPr/>
          <p:nvPr/>
        </p:nvSpPr>
        <p:spPr>
          <a:xfrm>
            <a:off x="4342076" y="728961"/>
            <a:ext cx="601943" cy="770136"/>
          </a:xfrm>
          <a:custGeom>
            <a:avLst/>
            <a:gdLst>
              <a:gd name="connsiteX0" fmla="*/ 0 w 802590"/>
              <a:gd name="connsiteY0" fmla="*/ 0 h 501936"/>
              <a:gd name="connsiteX1" fmla="*/ 802590 w 802590"/>
              <a:gd name="connsiteY1" fmla="*/ 0 h 501936"/>
              <a:gd name="connsiteX2" fmla="*/ 802590 w 802590"/>
              <a:gd name="connsiteY2" fmla="*/ 501936 h 501936"/>
              <a:gd name="connsiteX3" fmla="*/ 0 w 802590"/>
              <a:gd name="connsiteY3" fmla="*/ 501936 h 501936"/>
              <a:gd name="connsiteX4" fmla="*/ 0 w 802590"/>
              <a:gd name="connsiteY4" fmla="*/ 0 h 5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90" h="501936">
                <a:moveTo>
                  <a:pt x="0" y="0"/>
                </a:moveTo>
                <a:lnTo>
                  <a:pt x="802590" y="0"/>
                </a:lnTo>
                <a:lnTo>
                  <a:pt x="802590" y="501936"/>
                </a:lnTo>
                <a:lnTo>
                  <a:pt x="0" y="5019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006" tIns="48006" rIns="48006" bIns="48006" numCol="1" spcCol="1270" anchor="ctr" anchorCtr="0">
            <a:noAutofit/>
          </a:bodyPr>
          <a:lstStyle/>
          <a:p>
            <a:pPr algn="ctr" defTabSz="300038">
              <a:lnSpc>
                <a:spcPct val="90000"/>
              </a:lnSpc>
              <a:spcAft>
                <a:spcPct val="35000"/>
              </a:spcAft>
            </a:pPr>
            <a:endParaRPr lang="en-US" sz="750" b="1" dirty="0"/>
          </a:p>
        </p:txBody>
      </p:sp>
      <p:cxnSp>
        <p:nvCxnSpPr>
          <p:cNvPr id="100" name="Straight Connector 6"/>
          <p:cNvCxnSpPr>
            <a:cxnSpLocks/>
          </p:cNvCxnSpPr>
          <p:nvPr/>
        </p:nvCxnSpPr>
        <p:spPr bwMode="auto">
          <a:xfrm>
            <a:off x="4437931" y="917569"/>
            <a:ext cx="5332" cy="2899775"/>
          </a:xfrm>
          <a:prstGeom prst="line">
            <a:avLst/>
          </a:prstGeom>
          <a:noFill/>
          <a:ln w="19050" algn="ctr">
            <a:solidFill>
              <a:srgbClr val="55555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Rectangle 5"/>
          <p:cNvSpPr/>
          <p:nvPr/>
        </p:nvSpPr>
        <p:spPr>
          <a:xfrm>
            <a:off x="6139117" y="930178"/>
            <a:ext cx="915980" cy="28586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6997" tIns="26997" rIns="26997" bIns="26997" rtlCol="0" anchor="t"/>
          <a:lstStyle/>
          <a:p>
            <a:pPr algn="ctr"/>
            <a:r>
              <a:rPr lang="en-US" sz="1200" b="1" dirty="0">
                <a:solidFill>
                  <a:srgbClr val="505050"/>
                </a:solidFill>
              </a:rPr>
              <a:t>Business Data Repositories</a:t>
            </a:r>
          </a:p>
          <a:p>
            <a:pPr algn="ctr"/>
            <a:endParaRPr lang="en-US" sz="1200" b="1" dirty="0">
              <a:solidFill>
                <a:srgbClr val="505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9798" y="956340"/>
            <a:ext cx="6368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505050"/>
                </a:solidFill>
                <a:latin typeface="Calibri"/>
              </a:rPr>
              <a:t>Raw Layer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359667" y="945864"/>
            <a:ext cx="9586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505050"/>
                </a:solidFill>
                <a:latin typeface="Calibri"/>
              </a:rPr>
              <a:t>Processing Layer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626039" y="976707"/>
            <a:ext cx="10858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505050"/>
                </a:solidFill>
                <a:latin typeface="Calibri"/>
              </a:rPr>
              <a:t>Refined Layer</a:t>
            </a:r>
          </a:p>
        </p:txBody>
      </p:sp>
      <p:sp>
        <p:nvSpPr>
          <p:cNvPr id="174" name="TextBox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6764" y="766587"/>
            <a:ext cx="312709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Lake</a:t>
            </a:r>
          </a:p>
        </p:txBody>
      </p:sp>
      <p:sp>
        <p:nvSpPr>
          <p:cNvPr id="175" name="TextBox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68308" y="764024"/>
            <a:ext cx="97912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Warehouse</a:t>
            </a:r>
          </a:p>
        </p:txBody>
      </p:sp>
      <p:sp>
        <p:nvSpPr>
          <p:cNvPr id="176" name="TextBox 2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30443" y="775822"/>
            <a:ext cx="97912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Insights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B069-7755-4C99-8ED0-1914033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Architecture - Data Lake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734245-4783-4BC3-B228-61687F873059}"/>
              </a:ext>
            </a:extLst>
          </p:cNvPr>
          <p:cNvSpPr/>
          <p:nvPr/>
        </p:nvSpPr>
        <p:spPr bwMode="auto">
          <a:xfrm>
            <a:off x="2241340" y="1234436"/>
            <a:ext cx="758942" cy="109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9965" tIns="34982" rIns="69965" bIns="34982" numCol="1" rtlCol="0" anchor="ctr" anchorCtr="0" compatLnSpc="1">
            <a:prstTxWarp prst="textNoShape">
              <a:avLst/>
            </a:prstTxWarp>
          </a:bodyPr>
          <a:lstStyle/>
          <a:p>
            <a:pPr defTabSz="699647"/>
            <a:r>
              <a:rPr lang="en-US" sz="800" b="1" dirty="0">
                <a:solidFill>
                  <a:prstClr val="black"/>
                </a:solidFill>
                <a:ea typeface="ヒラギノ角ゴ ProN W3" pitchFamily="-110" charset="-128"/>
                <a:cs typeface="Calibri" panose="020F0502020204030204" pitchFamily="34" charset="0"/>
                <a:sym typeface="Arial" pitchFamily="-110" charset="0"/>
              </a:rPr>
              <a:t>Source data ready for consumption by  Data Scientists, Data Stewards and ETL Developers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523609D-BA25-4FB8-901C-FA4AC77990F0}"/>
              </a:ext>
            </a:extLst>
          </p:cNvPr>
          <p:cNvSpPr/>
          <p:nvPr/>
        </p:nvSpPr>
        <p:spPr bwMode="auto">
          <a:xfrm>
            <a:off x="3329305" y="1218105"/>
            <a:ext cx="957715" cy="860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9965" tIns="34982" rIns="69965" bIns="34982" numCol="1" rtlCol="0" anchor="ctr" anchorCtr="0" compatLnSpc="1">
            <a:prstTxWarp prst="textNoShape">
              <a:avLst/>
            </a:prstTxWarp>
          </a:bodyPr>
          <a:lstStyle/>
          <a:p>
            <a:pPr marL="117475" indent="-117475" defTabSz="300038">
              <a:lnSpc>
                <a:spcPct val="9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en-US" sz="800" b="1" dirty="0">
                <a:solidFill>
                  <a:srgbClr val="080808"/>
                </a:solidFill>
              </a:rPr>
              <a:t>Standardize on Corporate Governance</a:t>
            </a:r>
          </a:p>
          <a:p>
            <a:pPr marL="117475" indent="-117475" defTabSz="300038">
              <a:lnSpc>
                <a:spcPct val="9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en-US" sz="800" b="1" dirty="0">
                <a:solidFill>
                  <a:srgbClr val="080808"/>
                </a:solidFill>
              </a:rPr>
              <a:t>Apply Data Quality Rules and Policies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19A6889-D0ED-4B23-8B3D-7306FE727779}"/>
              </a:ext>
            </a:extLst>
          </p:cNvPr>
          <p:cNvSpPr/>
          <p:nvPr/>
        </p:nvSpPr>
        <p:spPr bwMode="auto">
          <a:xfrm>
            <a:off x="4658573" y="1234410"/>
            <a:ext cx="1090781" cy="13785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9965" tIns="34982" rIns="69965" bIns="34982" numCol="1" rtlCol="0" anchor="ctr" anchorCtr="0" compatLnSpc="1">
            <a:prstTxWarp prst="textNoShape">
              <a:avLst/>
            </a:prstTxWarp>
          </a:bodyPr>
          <a:lstStyle/>
          <a:p>
            <a:pPr marL="128588" indent="-128588" defTabSz="3000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80808"/>
                </a:solidFill>
              </a:rPr>
              <a:t>Apply Business Rules</a:t>
            </a:r>
          </a:p>
          <a:p>
            <a:pPr marL="128588" indent="-128588" defTabSz="3000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80808"/>
                </a:solidFill>
              </a:rPr>
              <a:t>Transformed Data required by Lines of Business Specific Views</a:t>
            </a:r>
          </a:p>
          <a:p>
            <a:pPr marL="128588" indent="-128588" defTabSz="3000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80808"/>
                </a:solidFill>
              </a:rPr>
              <a:t>Conformed data objects for business data repositories</a:t>
            </a:r>
            <a:endParaRPr lang="en-US" sz="800" dirty="0">
              <a:solidFill>
                <a:srgbClr val="505050"/>
              </a:solidFill>
            </a:endParaRPr>
          </a:p>
        </p:txBody>
      </p:sp>
      <p:pic>
        <p:nvPicPr>
          <p:cNvPr id="212" name="Picture 2" descr="analytics, database, firewall, server, storage icon">
            <a:extLst>
              <a:ext uri="{FF2B5EF4-FFF2-40B4-BE49-F238E27FC236}">
                <a16:creationId xmlns:a16="http://schemas.microsoft.com/office/drawing/2014/main" id="{D2D6B3E8-EEB7-4280-86E0-61B45F45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135" y="1902886"/>
            <a:ext cx="260393" cy="260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analytics, database, firewall, server, storage icon">
            <a:extLst>
              <a:ext uri="{FF2B5EF4-FFF2-40B4-BE49-F238E27FC236}">
                <a16:creationId xmlns:a16="http://schemas.microsoft.com/office/drawing/2014/main" id="{3AA1D3E3-C0FA-414E-B87E-40658C86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12" y="2206555"/>
            <a:ext cx="260393" cy="260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analytics, database, firewall, server, storage icon">
            <a:extLst>
              <a:ext uri="{FF2B5EF4-FFF2-40B4-BE49-F238E27FC236}">
                <a16:creationId xmlns:a16="http://schemas.microsoft.com/office/drawing/2014/main" id="{B47DF37B-629E-482B-AA54-93B55B16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70" y="2184410"/>
            <a:ext cx="260393" cy="260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analytics, database, firewall, server, storage icon">
            <a:extLst>
              <a:ext uri="{FF2B5EF4-FFF2-40B4-BE49-F238E27FC236}">
                <a16:creationId xmlns:a16="http://schemas.microsoft.com/office/drawing/2014/main" id="{EEA395D0-7BC7-404A-970A-27618394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92" y="2426741"/>
            <a:ext cx="260393" cy="260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Rectangle 5">
            <a:extLst>
              <a:ext uri="{FF2B5EF4-FFF2-40B4-BE49-F238E27FC236}">
                <a16:creationId xmlns:a16="http://schemas.microsoft.com/office/drawing/2014/main" id="{437CA7B3-9154-41B3-9D03-D248A8DD41F2}"/>
              </a:ext>
            </a:extLst>
          </p:cNvPr>
          <p:cNvSpPr/>
          <p:nvPr/>
        </p:nvSpPr>
        <p:spPr>
          <a:xfrm>
            <a:off x="6349015" y="2726092"/>
            <a:ext cx="617705" cy="3438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6997" tIns="26997" rIns="26997" bIns="26997" rtlCol="0" anchor="t"/>
          <a:lstStyle/>
          <a:p>
            <a:pPr algn="ctr"/>
            <a:r>
              <a:rPr lang="en-US" sz="900" b="1" dirty="0">
                <a:solidFill>
                  <a:srgbClr val="505050"/>
                </a:solidFill>
              </a:rPr>
              <a:t>Regional Data Marts</a:t>
            </a:r>
          </a:p>
        </p:txBody>
      </p:sp>
      <p:cxnSp>
        <p:nvCxnSpPr>
          <p:cNvPr id="91" name="Straight Connector 6">
            <a:extLst>
              <a:ext uri="{FF2B5EF4-FFF2-40B4-BE49-F238E27FC236}">
                <a16:creationId xmlns:a16="http://schemas.microsoft.com/office/drawing/2014/main" id="{E74FA622-7E95-4A6B-9BC6-7A98D7B9D460}"/>
              </a:ext>
            </a:extLst>
          </p:cNvPr>
          <p:cNvCxnSpPr>
            <a:cxnSpLocks/>
          </p:cNvCxnSpPr>
          <p:nvPr/>
        </p:nvCxnSpPr>
        <p:spPr bwMode="auto">
          <a:xfrm>
            <a:off x="3162304" y="945000"/>
            <a:ext cx="7002" cy="2872344"/>
          </a:xfrm>
          <a:prstGeom prst="line">
            <a:avLst/>
          </a:prstGeom>
          <a:noFill/>
          <a:ln w="19050" algn="ctr">
            <a:solidFill>
              <a:srgbClr val="55555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" name="Picture 198">
            <a:extLst>
              <a:ext uri="{FF2B5EF4-FFF2-40B4-BE49-F238E27FC236}">
                <a16:creationId xmlns:a16="http://schemas.microsoft.com/office/drawing/2014/main" id="{824D77F0-21A0-4CCE-9440-3285098D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7083" y="2411811"/>
            <a:ext cx="1005840" cy="19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02">
            <a:extLst>
              <a:ext uri="{FF2B5EF4-FFF2-40B4-BE49-F238E27FC236}">
                <a16:creationId xmlns:a16="http://schemas.microsoft.com/office/drawing/2014/main" id="{6843B309-A150-462B-80F0-73081516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5425" y="2699654"/>
            <a:ext cx="1005840" cy="5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1">
            <a:extLst>
              <a:ext uri="{FF2B5EF4-FFF2-40B4-BE49-F238E27FC236}">
                <a16:creationId xmlns:a16="http://schemas.microsoft.com/office/drawing/2014/main" id="{77862860-4B69-4412-8171-EF674BBD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8910" y="3276805"/>
            <a:ext cx="774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9">
            <a:extLst>
              <a:ext uri="{FF2B5EF4-FFF2-40B4-BE49-F238E27FC236}">
                <a16:creationId xmlns:a16="http://schemas.microsoft.com/office/drawing/2014/main" id="{95380185-FE06-4A77-A93C-86711014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14" y="3176981"/>
            <a:ext cx="770289" cy="2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42">
            <a:extLst>
              <a:ext uri="{FF2B5EF4-FFF2-40B4-BE49-F238E27FC236}">
                <a16:creationId xmlns:a16="http://schemas.microsoft.com/office/drawing/2014/main" id="{9C5A8798-BA95-4FFE-A4CB-1B4078A5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95" y="2887111"/>
            <a:ext cx="697993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2A7F90E-3C91-4520-8859-77515722DD1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02253" y="3472403"/>
            <a:ext cx="607704" cy="31365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02798D0C-676D-4867-B598-3EE9C2D32756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12" y="3389740"/>
            <a:ext cx="114447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FBCE45B9-A195-45B5-8E24-3F1BC4F3AC03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29" y="2207548"/>
            <a:ext cx="90021" cy="45771"/>
          </a:xfrm>
          <a:prstGeom prst="rect">
            <a:avLst/>
          </a:prstGeom>
        </p:spPr>
      </p:pic>
      <p:pic>
        <p:nvPicPr>
          <p:cNvPr id="1026" name="Picture 2" descr="Image result for aws s3 image">
            <a:extLst>
              <a:ext uri="{FF2B5EF4-FFF2-40B4-BE49-F238E27FC236}">
                <a16:creationId xmlns:a16="http://schemas.microsoft.com/office/drawing/2014/main" id="{EC94B061-CAEC-4190-9DDA-E05949D2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55" y="2760064"/>
            <a:ext cx="378729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B84B5E1-232C-4CE8-B0FE-FE3A6BCAE9E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23" y="2929162"/>
            <a:ext cx="1069613" cy="502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roup 125"/>
          <p:cNvGrpSpPr/>
          <p:nvPr/>
        </p:nvGrpSpPr>
        <p:grpSpPr>
          <a:xfrm>
            <a:off x="3279567" y="2614621"/>
            <a:ext cx="1072710" cy="1189275"/>
            <a:chOff x="5069771" y="3450013"/>
            <a:chExt cx="1430280" cy="15857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69771" y="3726866"/>
              <a:ext cx="1122187" cy="688617"/>
              <a:chOff x="5069771" y="3726866"/>
              <a:chExt cx="1122187" cy="688617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 rotWithShape="1">
              <a:blip r:embed="rId3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136089" y="3726866"/>
                <a:ext cx="694847" cy="680148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5069771" y="3866162"/>
                <a:ext cx="1122187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Checks</a:t>
                </a:r>
              </a:p>
            </p:txBody>
          </p:sp>
          <p:sp>
            <p:nvSpPr>
              <p:cNvPr id="141" name="Arc 140"/>
              <p:cNvSpPr/>
              <p:nvPr/>
            </p:nvSpPr>
            <p:spPr>
              <a:xfrm rot="11618386">
                <a:off x="5123252" y="3927223"/>
                <a:ext cx="475489" cy="488260"/>
              </a:xfrm>
              <a:prstGeom prst="arc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436023" y="4201076"/>
              <a:ext cx="1064028" cy="834637"/>
              <a:chOff x="5436023" y="4201076"/>
              <a:chExt cx="1064028" cy="834637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 rotWithShape="1">
              <a:blip r:embed="rId3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6023" y="4203515"/>
                <a:ext cx="850184" cy="832198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5478916" y="4407209"/>
                <a:ext cx="1021135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Filters</a:t>
                </a:r>
              </a:p>
            </p:txBody>
          </p:sp>
          <p:sp>
            <p:nvSpPr>
              <p:cNvPr id="138" name="Arc 137"/>
              <p:cNvSpPr/>
              <p:nvPr/>
            </p:nvSpPr>
            <p:spPr>
              <a:xfrm rot="463186">
                <a:off x="5782598" y="4201076"/>
                <a:ext cx="475489" cy="488260"/>
              </a:xfrm>
              <a:prstGeom prst="arc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56389" y="3450013"/>
              <a:ext cx="857414" cy="613759"/>
              <a:chOff x="5556389" y="3450013"/>
              <a:chExt cx="857414" cy="613759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 rotWithShape="1">
              <a:blip r:embed="rId3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658967" y="3481233"/>
                <a:ext cx="595128" cy="582539"/>
              </a:xfrm>
              <a:prstGeom prst="rect">
                <a:avLst/>
              </a:prstGeom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5556389" y="3613685"/>
                <a:ext cx="85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Format</a:t>
                </a:r>
                <a:endParaRPr lang="en-US" sz="1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Arc 131"/>
              <p:cNvSpPr/>
              <p:nvPr/>
            </p:nvSpPr>
            <p:spPr>
              <a:xfrm rot="21299105">
                <a:off x="5796166" y="3450013"/>
                <a:ext cx="475489" cy="488260"/>
              </a:xfrm>
              <a:prstGeom prst="arc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Bracket 11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335883" y="976707"/>
            <a:ext cx="201918" cy="2854611"/>
          </a:xfrm>
          <a:prstGeom prst="rightBracket">
            <a:avLst>
              <a:gd name="adj" fmla="val 132405"/>
            </a:avLst>
          </a:prstGeom>
          <a:noFill/>
          <a:ln w="28575">
            <a:solidFill>
              <a:srgbClr val="1452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6471" tIns="38236" rIns="76471" bIns="38236"/>
          <a:lstStyle/>
          <a:p>
            <a:pPr marL="190921" indent="-190921" algn="ctr" defTabSz="764865"/>
            <a:endParaRPr lang="en-US" sz="750" b="1" dirty="0">
              <a:solidFill>
                <a:srgbClr val="000000"/>
              </a:solidFill>
              <a:latin typeface="Calibri"/>
              <a:cs typeface="Calibri" panose="020F0502020204030204" pitchFamily="34" charset="0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4C1C1877-9084-474D-95E7-B6DCA96ABAC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356337" y="4025238"/>
            <a:ext cx="513309" cy="51330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BE58F34B-000A-47DA-8A47-4C634275E14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85" y="4699731"/>
            <a:ext cx="302228" cy="302228"/>
          </a:xfrm>
          <a:prstGeom prst="rect">
            <a:avLst/>
          </a:prstGeom>
        </p:spPr>
      </p:pic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ACCB3A04-C181-4674-B148-9AB200594AC3}"/>
              </a:ext>
            </a:extLst>
          </p:cNvPr>
          <p:cNvSpPr/>
          <p:nvPr/>
        </p:nvSpPr>
        <p:spPr>
          <a:xfrm>
            <a:off x="1554092" y="3214051"/>
            <a:ext cx="519575" cy="48185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Real Time</a:t>
            </a:r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D2CF7AD2-487C-4DE3-B0EC-5BE6970A1987}"/>
              </a:ext>
            </a:extLst>
          </p:cNvPr>
          <p:cNvSpPr/>
          <p:nvPr/>
        </p:nvSpPr>
        <p:spPr>
          <a:xfrm>
            <a:off x="1538165" y="1482914"/>
            <a:ext cx="519575" cy="41862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Batch</a:t>
            </a: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18696109-4C60-409D-9171-19DFD266F4C3}"/>
              </a:ext>
            </a:extLst>
          </p:cNvPr>
          <p:cNvSpPr/>
          <p:nvPr/>
        </p:nvSpPr>
        <p:spPr>
          <a:xfrm>
            <a:off x="1548094" y="2770001"/>
            <a:ext cx="519575" cy="418627"/>
          </a:xfrm>
          <a:prstGeom prst="rightArrow">
            <a:avLst>
              <a:gd name="adj1" fmla="val 54008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Micro</a:t>
            </a:r>
          </a:p>
          <a:p>
            <a:pPr algn="ctr"/>
            <a:r>
              <a:rPr lang="en-US" sz="700" b="1" dirty="0"/>
              <a:t>Batch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A04E6-C6CE-4CB1-B4C3-8BF6C445AE04}"/>
              </a:ext>
            </a:extLst>
          </p:cNvPr>
          <p:cNvGrpSpPr/>
          <p:nvPr/>
        </p:nvGrpSpPr>
        <p:grpSpPr>
          <a:xfrm>
            <a:off x="1659811" y="2326637"/>
            <a:ext cx="4516905" cy="345373"/>
            <a:chOff x="1659811" y="2326637"/>
            <a:chExt cx="4516905" cy="3453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35DA08-8CC2-4F00-A9F9-D7926BD1F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659811" y="2333869"/>
              <a:ext cx="338141" cy="338141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5336A8F-4AB9-4975-97DC-16714F480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3008282" y="2326637"/>
              <a:ext cx="338141" cy="338141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4F53FB12-F834-49B1-955C-B20ACDFD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4268002" y="2327064"/>
              <a:ext cx="338141" cy="338141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4744816D-7298-4959-9BD3-7BC27614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838575" y="2330246"/>
              <a:ext cx="338141" cy="33814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95C02-5064-4AA4-84A9-585E7663DADF}"/>
              </a:ext>
            </a:extLst>
          </p:cNvPr>
          <p:cNvGrpSpPr/>
          <p:nvPr/>
        </p:nvGrpSpPr>
        <p:grpSpPr>
          <a:xfrm>
            <a:off x="2813410" y="2704053"/>
            <a:ext cx="3018807" cy="319826"/>
            <a:chOff x="2813410" y="2704053"/>
            <a:chExt cx="3018807" cy="31982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9B11F2B-7057-4C73-B08E-B340564D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410" y="2704053"/>
              <a:ext cx="319826" cy="319826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80EE7F0-6FD1-4233-B03E-29B5EE086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391" y="2704053"/>
              <a:ext cx="319826" cy="31982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F3435F1-C026-48C5-896E-1C15EE70C4D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020426" y="4011781"/>
            <a:ext cx="533830" cy="5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FD5rAq1UiYwSayizsb4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09mdbFw0OoITB9r.DA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q2XAr4e0ulFt1QUQ3S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w8WLRNr0O14KpwH9yl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FD5rAq1UiYwSayizsb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FD5rAq1UiYwSayizsb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B4iHA6I0CtsRFX368u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FD5rAq1UiYwSayizsb4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4N3CQKsEaT4qkp.gpWa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41Xct6ZEEmBP7Hq6n6t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RHgpYEcU6kLcDD3j.p9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4Qj_jrG4k6O989VDs_53g"/>
</p:tagLst>
</file>

<file path=ppt/theme/theme1.xml><?xml version="1.0" encoding="utf-8"?>
<a:theme xmlns:a="http://schemas.openxmlformats.org/drawingml/2006/main" name="1_Talend-PPT-template.2016">
  <a:themeElements>
    <a:clrScheme name="Custom 1">
      <a:dk1>
        <a:srgbClr val="2F5699"/>
      </a:dk1>
      <a:lt1>
        <a:srgbClr val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529F45"/>
      </a:accent4>
      <a:accent5>
        <a:srgbClr val="D61F26"/>
      </a:accent5>
      <a:accent6>
        <a:srgbClr val="9D51A0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end-PPT-template.2016" id="{F936312D-2078-D444-9645-132C99FB5D68}" vid="{2ED5F3A4-877A-2143-97FD-E8857A1ED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089B8DEDC3494681B7757186612628" ma:contentTypeVersion="11" ma:contentTypeDescription="Create a new document." ma:contentTypeScope="" ma:versionID="001e53c5a18bd723222eb249750218fc">
  <xsd:schema xmlns:xsd="http://www.w3.org/2001/XMLSchema" xmlns:xs="http://www.w3.org/2001/XMLSchema" xmlns:p="http://schemas.microsoft.com/office/2006/metadata/properties" xmlns:ns1="http://schemas.microsoft.com/sharepoint/v3" xmlns:ns2="ab38aeff-e689-4a89-af73-0775c20858b7" xmlns:ns3="6bd0678d-6361-4091-9f1d-3fd05c52277e" targetNamespace="http://schemas.microsoft.com/office/2006/metadata/properties" ma:root="true" ma:fieldsID="3ab4d56ddd75bb5ace703231dd04ed9e" ns1:_="" ns2:_="" ns3:_="">
    <xsd:import namespace="http://schemas.microsoft.com/sharepoint/v3"/>
    <xsd:import namespace="ab38aeff-e689-4a89-af73-0775c20858b7"/>
    <xsd:import namespace="6bd0678d-6361-4091-9f1d-3fd05c522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Location" minOccurs="0"/>
                <xsd:element ref="ns3:Thumbnai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8aeff-e689-4a89-af73-0775c20858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0678d-6361-4091-9f1d-3fd05c522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Thumbnail" ma:index="17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humbnail xmlns="6bd0678d-6361-4091-9f1d-3fd05c52277e">
      <Url xsi:nil="true"/>
      <Description xsi:nil="true"/>
    </Thumbnail>
  </documentManagement>
</p:properties>
</file>

<file path=customXml/itemProps1.xml><?xml version="1.0" encoding="utf-8"?>
<ds:datastoreItem xmlns:ds="http://schemas.openxmlformats.org/officeDocument/2006/customXml" ds:itemID="{CC7C72FA-0DC7-4442-945E-DD6A2E29D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A78AC8-2409-404F-A1E3-CBD6073FE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38aeff-e689-4a89-af73-0775c20858b7"/>
    <ds:schemaRef ds:uri="6bd0678d-6361-4091-9f1d-3fd05c522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7F9D-84D5-4159-8BB2-01C0BCA671DA}">
  <ds:schemaRefs>
    <ds:schemaRef ds:uri="ab38aeff-e689-4a89-af73-0775c20858b7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bd0678d-6361-4091-9f1d-3fd05c52277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147</Words>
  <Application>Microsoft Office PowerPoint</Application>
  <PresentationFormat>On-screen Show (16:9)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HelveticaNeue</vt:lpstr>
      <vt:lpstr>Open Sans Light</vt:lpstr>
      <vt:lpstr>Trebuchet MS</vt:lpstr>
      <vt:lpstr>Wingdings 2</vt:lpstr>
      <vt:lpstr>ヒラギノ角ゴ ProN W3</vt:lpstr>
      <vt:lpstr>1_Talend-PPT-template.2016</vt:lpstr>
      <vt:lpstr>Solution Architecture - Data Lake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Lokesh Poojari Gangadharaiah</dc:creator>
  <cp:lastModifiedBy>Lokesh Poojari Gangadharaiah</cp:lastModifiedBy>
  <cp:revision>254</cp:revision>
  <dcterms:modified xsi:type="dcterms:W3CDTF">2018-03-12T07:19:13Z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0x010100CB089B8DEDC3494681B7757186612628</vt:lpwstr>
  </property>
</Properties>
</file>