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7099300" cy="10234600"/>
  <p:embeddedFontLst>
    <p:embeddedFont>
      <p:font typeface="Quattrocen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2EE3C2-6010-4A0D-B76C-34F563545DB1}">
  <a:tblStyle styleId="{292EE3C2-6010-4A0D-B76C-34F563545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Quattrocento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0T05:53:59.067">
    <p:pos x="6000" y="0"/>
    <p:text>Since it maintains the original phase and preserve high frequency signal components.
-Razia Darvesh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0afc5a6a6_8_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b0afc5a6a6_8_3:notes"/>
          <p:cNvSpPr/>
          <p:nvPr>
            <p:ph idx="2" type="sldImg"/>
          </p:nvPr>
        </p:nvSpPr>
        <p:spPr>
          <a:xfrm>
            <a:off x="479425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479425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_2/3 Foto">
  <p:cSld name="Titel_2/3 Fot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"/>
          <p:cNvCxnSpPr/>
          <p:nvPr/>
        </p:nvCxnSpPr>
        <p:spPr>
          <a:xfrm>
            <a:off x="245160" y="547942"/>
            <a:ext cx="865368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245160" y="4603270"/>
            <a:ext cx="865368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288000" y="3543675"/>
            <a:ext cx="8568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88000" y="3913575"/>
            <a:ext cx="8568000" cy="609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/>
          <p:nvPr>
            <p:ph idx="2" type="pic"/>
          </p:nvPr>
        </p:nvSpPr>
        <p:spPr>
          <a:xfrm>
            <a:off x="0" y="0"/>
            <a:ext cx="9144000" cy="343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">
  <p:cSld name="Abschlussfoli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245160" y="547942"/>
            <a:ext cx="865368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1"/>
          <p:cNvSpPr txBox="1"/>
          <p:nvPr/>
        </p:nvSpPr>
        <p:spPr>
          <a:xfrm>
            <a:off x="276226" y="4030266"/>
            <a:ext cx="8569325" cy="567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-2244725" y="4058842"/>
            <a:ext cx="2032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Dankformel anpassen: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Anpassen der Dankformel  unter Karteireiter Ansicht &gt; auf Folienmaster klicken. Links in der Übersicht auf die Abschlussfolie scrollen und dort in die Textbox klicken.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287338" y="573472"/>
            <a:ext cx="8570912" cy="345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_Aufzählung">
  <p:cSld name="Inhalt_Aufzählung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352789" y="843510"/>
            <a:ext cx="6437763" cy="345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ebersicht">
  <p:cSld name="Uebersich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352789" y="843510"/>
            <a:ext cx="6437763" cy="3456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_1/3 Foto">
  <p:cSld name="Titel_1/3 Fo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5160" y="547942"/>
            <a:ext cx="865368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288000" y="1865700"/>
            <a:ext cx="8568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288000" y="2235600"/>
            <a:ext cx="856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0" y="0"/>
            <a:ext cx="9144000" cy="170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245160" y="4603270"/>
            <a:ext cx="865368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5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_Linie_Text">
  <p:cSld name="Abschnitt_Linie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6"/>
          <p:cNvCxnSpPr/>
          <p:nvPr/>
        </p:nvCxnSpPr>
        <p:spPr>
          <a:xfrm>
            <a:off x="245160" y="547942"/>
            <a:ext cx="865368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6"/>
          <p:cNvCxnSpPr/>
          <p:nvPr/>
        </p:nvCxnSpPr>
        <p:spPr>
          <a:xfrm>
            <a:off x="245160" y="4603270"/>
            <a:ext cx="865368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287339" y="2277666"/>
            <a:ext cx="8569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6"/>
          <p:cNvSpPr txBox="1"/>
          <p:nvPr>
            <p:ph type="ctrTitle"/>
          </p:nvPr>
        </p:nvSpPr>
        <p:spPr>
          <a:xfrm>
            <a:off x="288000" y="1865700"/>
            <a:ext cx="8568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288000" y="2397600"/>
            <a:ext cx="856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_Text">
  <p:cSld name="Inhalt_Tex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352870" y="843558"/>
            <a:ext cx="643826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_Bild">
  <p:cSld name="Inhalt_Bild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287339" y="842963"/>
            <a:ext cx="8569325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_Diagramm">
  <p:cSld name="Inhalt_Diagram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/>
          <p:nvPr>
            <p:ph idx="2" type="chart"/>
          </p:nvPr>
        </p:nvSpPr>
        <p:spPr>
          <a:xfrm>
            <a:off x="287339" y="843510"/>
            <a:ext cx="8569325" cy="34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_Text_Bild">
  <p:cSld name="Inhalt_Text_Bild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87339" y="843511"/>
            <a:ext cx="3492551" cy="3456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3923911" y="843511"/>
            <a:ext cx="4932090" cy="3456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287339" y="545306"/>
            <a:ext cx="8569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1"/>
          <p:cNvCxnSpPr/>
          <p:nvPr/>
        </p:nvCxnSpPr>
        <p:spPr>
          <a:xfrm>
            <a:off x="288925" y="4601766"/>
            <a:ext cx="8569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-2244725" y="4058841"/>
            <a:ext cx="203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Fußzeile anpassen: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16270" y="4589950"/>
            <a:ext cx="2377920" cy="556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263919" y="4683209"/>
            <a:ext cx="730250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123950" y="4664852"/>
            <a:ext cx="4251325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  | group no.</a:t>
            </a:r>
            <a:br>
              <a:rPr b="0" i="0" lang="en-US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names  |  date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scipy.org/doc/scipy/reference/generated/scipy.signal.resample.html" TargetMode="External"/><Relationship Id="rId10" Type="http://schemas.openxmlformats.org/officeDocument/2006/relationships/hyperlink" Target="https://stackabuse.com/tensorflow-neural-network-tutorial/" TargetMode="External"/><Relationship Id="rId13" Type="http://schemas.openxmlformats.org/officeDocument/2006/relationships/hyperlink" Target="https://scipy-lectures.org/intro/scipy/auto_examples/plot_resample.html" TargetMode="External"/><Relationship Id="rId12" Type="http://schemas.openxmlformats.org/officeDocument/2006/relationships/hyperlink" Target="https://pandas.pydata.org/pandas-docs/stable/reference/api/pandas.Series.interpolat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um.com/towards-artificial-intelligence/importance-of-k-fold-cross-validation-in-machine-learning-a0d76f49493e" TargetMode="External"/><Relationship Id="rId4" Type="http://schemas.openxmlformats.org/officeDocument/2006/relationships/hyperlink" Target="https://machinelearningmastery.com/k-fold-cross-validation/#:~:text=Cross%2Dvalidation%20is%20a%20resampling,is%20to%20be%20split%20into" TargetMode="External"/><Relationship Id="rId9" Type="http://schemas.openxmlformats.org/officeDocument/2006/relationships/hyperlink" Target="https://www.python-course.eu/principal_component_analysis.php" TargetMode="External"/><Relationship Id="rId15" Type="http://schemas.openxmlformats.org/officeDocument/2006/relationships/hyperlink" Target="https://www.machinecurve.com/index.php/2020/02/18/how-to-use-k-fold-cross-validation-with-keras/" TargetMode="External"/><Relationship Id="rId14" Type="http://schemas.openxmlformats.org/officeDocument/2006/relationships/hyperlink" Target="https://towardsdatascience.com/human-activity-recognition-har-tutorial-with-keras-and-core-ml-part-1-8c05e365dfa0" TargetMode="External"/><Relationship Id="rId17" Type="http://schemas.openxmlformats.org/officeDocument/2006/relationships/hyperlink" Target="https://towardsdatascience.com/reshaping-numpy-arrays-in-python-a-step-by-step-pictorial-tutorial-aed5f471cf0b" TargetMode="External"/><Relationship Id="rId16" Type="http://schemas.openxmlformats.org/officeDocument/2006/relationships/hyperlink" Target="https://stackabuse.com/implementing-pca-in-python-with-scikit-learn/" TargetMode="External"/><Relationship Id="rId5" Type="http://schemas.openxmlformats.org/officeDocument/2006/relationships/hyperlink" Target="https://pythonprogramming.net/resample-data-analysis-python-pandas-tutorial/" TargetMode="External"/><Relationship Id="rId19" Type="http://schemas.openxmlformats.org/officeDocument/2006/relationships/hyperlink" Target="https://stackoverflow.com/questions/51505504/pandas-nesting-dataframes" TargetMode="External"/><Relationship Id="rId6" Type="http://schemas.openxmlformats.org/officeDocument/2006/relationships/hyperlink" Target="https://www.researchgate.net/publication/322796242_Advanced_Methods_for_Gait_Analysis_Data_Processing" TargetMode="External"/><Relationship Id="rId18" Type="http://schemas.openxmlformats.org/officeDocument/2006/relationships/hyperlink" Target="https://www.geeksforgeeks.org/multi-dimensional-lists-in-python/" TargetMode="External"/><Relationship Id="rId7" Type="http://schemas.openxmlformats.org/officeDocument/2006/relationships/hyperlink" Target="https://dl.acm.org/doi/10.1145/1921081.1921099" TargetMode="External"/><Relationship Id="rId8" Type="http://schemas.openxmlformats.org/officeDocument/2006/relationships/hyperlink" Target="https://machinelearningmastery.com/how-to-model-human-activity-from-smartphone-data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288000" y="3584080"/>
            <a:ext cx="8568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Task – </a:t>
            </a:r>
            <a:r>
              <a:rPr b="0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Project  A15</a:t>
            </a:r>
            <a:endParaRPr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323410" y="3965340"/>
            <a:ext cx="8532590" cy="648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Group – 15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Nikhil Jagtap		Kapil Deshmukh		Uzair Mukadam		Aditya Bhat	           Akshay Panchwagh	</a:t>
            </a:r>
            <a:r>
              <a:rPr lang="en-US" sz="1400"/>
              <a:t>	</a:t>
            </a: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A circuit board&#10;&#10;Description automatically generated" id="73" name="Google Shape;73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638" r="5637" t="0"/>
          <a:stretch/>
        </p:blipFill>
        <p:spPr>
          <a:xfrm>
            <a:off x="0" y="0"/>
            <a:ext cx="9144000" cy="3435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74" name="Google Shape;74;p12"/>
          <p:cNvPicPr preferRelativeResize="0"/>
          <p:nvPr/>
        </p:nvPicPr>
        <p:blipFill rotWithShape="1">
          <a:blip r:embed="rId4">
            <a:alphaModFix amt="50000"/>
          </a:blip>
          <a:srcRect b="36000" l="33199" r="36000" t="19200"/>
          <a:stretch/>
        </p:blipFill>
        <p:spPr>
          <a:xfrm>
            <a:off x="539440" y="411450"/>
            <a:ext cx="660825" cy="961200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75" name="Google Shape;75;p12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Filtering Noise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23403" y="1461500"/>
            <a:ext cx="47925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Filters significant for Gait Analysis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Butterworth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Infinite Impulse Response (IIR)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Savitzky-Golay (SG)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SG filter was chosen as it retains the original shape of the signal. 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575" y="1232891"/>
            <a:ext cx="3487720" cy="238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Trial Segmentation into Samples &amp; Resampling 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96375" y="3534925"/>
            <a:ext cx="35250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Identification of peaks using local maxima method via “peaks” function from the “scipy” library</a:t>
            </a:r>
            <a:r>
              <a:rPr lang="en-US"/>
              <a:t> 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5" y="714750"/>
            <a:ext cx="4234300" cy="2820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00" y="882450"/>
            <a:ext cx="4234300" cy="26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 rot="-5400000">
            <a:off x="3250275" y="1853550"/>
            <a:ext cx="2238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Acceleration x (m/s^2)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961825" y="3412525"/>
            <a:ext cx="16185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Time (ms)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Data Labelling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735" y="618590"/>
            <a:ext cx="5546268" cy="381653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413650" y="542450"/>
            <a:ext cx="2580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eg. </a:t>
            </a:r>
            <a:r>
              <a:rPr lang="en-US" sz="1300">
                <a:solidFill>
                  <a:schemeClr val="dk1"/>
                </a:solidFill>
              </a:rPr>
              <a:t>inputs=Subject25_normal01</a:t>
            </a:r>
            <a:endParaRPr b="1" sz="1300"/>
          </a:p>
        </p:txBody>
      </p:sp>
      <p:sp>
        <p:nvSpPr>
          <p:cNvPr id="176" name="Google Shape;176;p23"/>
          <p:cNvSpPr txBox="1"/>
          <p:nvPr/>
        </p:nvSpPr>
        <p:spPr>
          <a:xfrm>
            <a:off x="413650" y="771000"/>
            <a:ext cx="2580600" cy="3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inputs=subject25_normal01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file_split=['subject25', 'normal01']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subject=25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sample=01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gait =0 (normal subject)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Metadata = [‘25’,0]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77" name="Google Shape;177;p23"/>
          <p:cNvCxnSpPr/>
          <p:nvPr/>
        </p:nvCxnSpPr>
        <p:spPr>
          <a:xfrm flipH="1">
            <a:off x="1979875" y="1016100"/>
            <a:ext cx="1581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400800" y="1285875"/>
            <a:ext cx="11331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/>
          <p:nvPr/>
        </p:nvCxnSpPr>
        <p:spPr>
          <a:xfrm flipH="1">
            <a:off x="1160000" y="1537650"/>
            <a:ext cx="23739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/>
          <p:nvPr/>
        </p:nvCxnSpPr>
        <p:spPr>
          <a:xfrm rot="10800000">
            <a:off x="1186950" y="1816400"/>
            <a:ext cx="24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/>
          <p:nvPr/>
        </p:nvCxnSpPr>
        <p:spPr>
          <a:xfrm flipH="1">
            <a:off x="1897375" y="2077175"/>
            <a:ext cx="1672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/>
          <p:nvPr/>
        </p:nvCxnSpPr>
        <p:spPr>
          <a:xfrm rot="10800000">
            <a:off x="1528675" y="4361175"/>
            <a:ext cx="20322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Implementation of Neural Network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395420" y="699490"/>
            <a:ext cx="424859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59" lvl="1" marL="4445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1" marL="4445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Split Data (Cross-Validation)</a:t>
            </a:r>
            <a:endParaRPr/>
          </a:p>
          <a:p>
            <a:pPr indent="-137159" lvl="1" marL="4445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1" marL="4445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Hyper Parameter of Neural Network</a:t>
            </a:r>
            <a:endParaRPr/>
          </a:p>
          <a:p>
            <a:pPr indent="-137159" lvl="1" marL="4445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1" marL="4445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Comparing Accuracy Results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Split Data (Cross-Validation)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323410" y="771500"/>
            <a:ext cx="83531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validation is a resampling procedure used to evaluate machine learning models on a limited data sample.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procedure has a single parameter called ‘k’ which refers to the number of groups the given data sample will be split into.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task, the data sample was split into 2,5 and 10 folds.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75" y="2418875"/>
            <a:ext cx="8431813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Hyper Parameter of Neural Network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288000" y="786055"/>
            <a:ext cx="82812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Parameters used:</a:t>
            </a:r>
            <a:endParaRPr b="1" sz="1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Loss function : Mean Square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Optimizer : Adam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Activation Function : Relu, SoftMax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No. of Epochs: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Batch Size: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Layer: 6 Neurons in the Input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Hidden Layer: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agram&#10;&#10;Description automatically generated"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595" y="786050"/>
            <a:ext cx="3404262" cy="287592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6065715" y="3594440"/>
            <a:ext cx="259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Representation of Neural Network [1]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*Image only for representation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23410" y="4372000"/>
            <a:ext cx="849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[1] https://medium.com/coinmonks/the-artificial-neural-networks-handbook-part-1-f9ceb0e376b4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Comparing Results </a:t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27"/>
          <p:cNvGraphicFramePr/>
          <p:nvPr/>
        </p:nvGraphicFramePr>
        <p:xfrm>
          <a:off x="288000" y="80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{292EE3C2-6010-4A0D-B76C-34F563545DB1}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No. of Folds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0.50515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/>
                        <a:t>50375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0.4723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Further Improvements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59675" y="692400"/>
            <a:ext cx="84963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Rotation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Outliers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Fine Tuning the Neural Network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546652" y="8150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95420" y="699490"/>
            <a:ext cx="8281150" cy="37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179390" y="627480"/>
            <a:ext cx="835316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https://medium.com/towards-artificial-intelligence/importance-of-k-fold-cross-validation-in-machine-learning-a0d76f49493e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https://machinelearningmastery.com/k-fold-cross-validation/#:~:text=Cross%2Dvalidation%20is%20a%20resampling,is%20to%20be%20split%20into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https://pythonprogramming.net/resample-data-analysis-python-pandas-tutorial/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https://www.researchgate.net/publication/322796242_Advanced_Methods_for_Gait_Analysis_Data_Processing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https://dl.acm.org/doi/10.1145/1921081.1921099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8"/>
              </a:rPr>
              <a:t>https://machinelearningmastery.com/how-to-model-human-activity-from-smartphone-data/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9"/>
              </a:rPr>
              <a:t>https://www.python-course.eu/principal_component_analysis.php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https://www.kaggle.com/hbaderts/simple-feed-forward-neural-network-with-tensorflow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https://hub.packtpub.com/feedforward-networks-tensorflow/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0"/>
              </a:rPr>
              <a:t>https://stackabuse.com/tensorflow-neural-network-tutorial/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1"/>
              </a:rPr>
              <a:t>https://docs.scipy.org/doc/scipy/reference/generated/scipy.signal.resample.html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2"/>
              </a:rPr>
              <a:t>https://pandas.pydata.org/pandas-docs/stable/reference/api/pandas.Series.interpolate.html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3"/>
              </a:rPr>
              <a:t>https://scipy-lectures.org/intro/scipy/auto_examples/plot_resample.html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4"/>
              </a:rPr>
              <a:t>https://towardsdatascience.com/human-activity-recognition-har-tutorial-with-keras-and-core-ml-part-1-8c05e365dfa0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https://statinfer.com/204-4-11-k-fold-cross-validation/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5"/>
              </a:rPr>
              <a:t>https://www.machinecurve.com/index.php/2020/02/18/how-to-use-k-fold-cross-validation-with-keras/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https://towardsdatascience.com/pca-using-python-scikit-learn-e653f8989e60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https://www.geeksforgeeks.org/ml-principal-component-analysispca/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6"/>
              </a:rPr>
              <a:t>https://stackabuse.com/implementing-pca-in-python-with-scikit-learn/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7"/>
              </a:rPr>
              <a:t>https://towardsdatascience.com/reshaping-numpy-arrays-in-python-a-step-by-step-pictorial-tutorial-aed5f471cf0b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8"/>
              </a:rPr>
              <a:t>https://www.geeksforgeeks.org/multi-dimensional-lists-in-python/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1000"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19"/>
              </a:rPr>
              <a:t>https://stackoverflow.com/questions/51505504/pandas-nesting-dataframes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1043510" y="4660040"/>
            <a:ext cx="1008000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546652" y="81500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395420" y="699490"/>
            <a:ext cx="82812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179390" y="627480"/>
            <a:ext cx="8353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Markus Lueken, Warner ten Kate (2019), IEEE, 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“Peak Detection Algorithm for Gait Segmentation in Long-Term Monitoring for Stride Time 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Estimation Using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 Inertial Measurement Sensors” 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 Manuela Galli and Mariano Serrao (2018), Springer Int. Publishing, 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“Advanced Methods for Gait Analysis Data Processing” 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Nooshin Haji Ghassemi,  Julius Hannink (2018), MDPI Sensors, 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“Segmentation of Gait Sequences in Sensor-Based Movement Analysis: A Comparison of Methods in Parkinson’s Disease”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Faisal Jamil, Naeem Iqbal (2020), MDPI Sensors, 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“Toward Accurate Position Estimation Using Learning to Prediction Algorithm in Indoor Navigation”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AutoNum type="arabicPeriod"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Yu Zhong and Yunbin Deng (2014), IJCB, </a:t>
            </a: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“Sensor Orientation Invariant MObile Gait Biometrics”</a:t>
            </a:r>
            <a:endParaRPr b="1"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Agenda </a:t>
            </a:r>
            <a:endParaRPr sz="2400"/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 b="56987" l="2460" r="-2460" t="-38097"/>
          <a:stretch/>
        </p:blipFill>
        <p:spPr>
          <a:xfrm>
            <a:off x="308812" y="750312"/>
            <a:ext cx="8526376" cy="36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203850" y="593125"/>
            <a:ext cx="8736300" cy="3878100"/>
          </a:xfrm>
          <a:prstGeom prst="rect">
            <a:avLst/>
          </a:prstGeom>
          <a:solidFill>
            <a:srgbClr val="B7B7B7">
              <a:alpha val="101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 Introduction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Gait Analysis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Preprocessing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Implementation of Neural Network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❖"/>
            </a:pPr>
            <a:r>
              <a:rPr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Further Improvements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Team Worked on 2, 5 &amp; 10 Fold Subject wise CV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288000" y="2159270"/>
            <a:ext cx="85680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Nikhil Jagtap 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b="0" i="0" lang="en-US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&amp; Comprehensive Primary Coding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Akshay Panchwagh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Research &amp; Data Procurement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Kapil Deshmukh 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&amp; Neural Network Coding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Aditya Bhat 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&amp; Secondary Coding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Uzair Mukadam 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&amp; Presentation Draft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288000" y="643400"/>
            <a:ext cx="8568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Group was assigned with the task of utilizing the data from Smartphone 3 from the accelerometer &amp; gyroscope to perform 2, 5 and 10 fold subject-wise cross-validations in-order to train the system to distinguish between the impaired and normal gait patterns.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429750" y="836275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Gait Analysis 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288000" y="699490"/>
            <a:ext cx="77404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Gait is the special pattern of human locomotion &amp; is unique to an individual due to one's specific 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musculoskeletal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bio-mechanism.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713297" y="475488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raphical user interface&#10;&#10;Description automatically generated" id="101" name="Google Shape;101;p15"/>
          <p:cNvPicPr preferRelativeResize="0"/>
          <p:nvPr/>
        </p:nvPicPr>
        <p:blipFill rotWithShape="1">
          <a:blip r:embed="rId3">
            <a:alphaModFix/>
          </a:blip>
          <a:srcRect b="12281" l="24032" r="13594" t="47550"/>
          <a:stretch/>
        </p:blipFill>
        <p:spPr>
          <a:xfrm>
            <a:off x="5789435" y="1015465"/>
            <a:ext cx="252689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75895" y="4011045"/>
            <a:ext cx="576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movement data was measured via inertial sensors to plot the acceleration and gyroscope data (Phyphox application was used to</a:t>
            </a:r>
            <a:r>
              <a:rPr lang="en-US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measure data).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949" y="2255550"/>
            <a:ext cx="4143525" cy="16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894" y="1346663"/>
            <a:ext cx="3841206" cy="25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Data Preprocessing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809725"/>
            <a:ext cx="8001001" cy="3524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71500" y="755200"/>
            <a:ext cx="8001000" cy="3578400"/>
          </a:xfrm>
          <a:prstGeom prst="rect">
            <a:avLst/>
          </a:prstGeom>
          <a:solidFill>
            <a:srgbClr val="000000">
              <a:alpha val="3258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start point in measurements</a:t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5900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▪"/>
            </a:pPr>
            <a:r>
              <a:rPr b="1"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Collection </a:t>
            </a:r>
            <a:endParaRPr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5900" lvl="1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▪"/>
            </a:pPr>
            <a:r>
              <a:rPr b="1"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Analysis</a:t>
            </a:r>
            <a:endParaRPr b="1">
              <a:solidFill>
                <a:srgbClr val="FFFFFF"/>
              </a:solidFill>
            </a:endParaRPr>
          </a:p>
          <a:p>
            <a:pPr indent="-127000" lvl="0" marL="2286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Signal Filtration</a:t>
            </a:r>
            <a:endParaRPr b="1">
              <a:solidFill>
                <a:srgbClr val="FFFFFF"/>
              </a:solidFill>
            </a:endParaRPr>
          </a:p>
          <a:p>
            <a:pPr indent="-215900" lvl="1" marL="431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▪"/>
            </a:pPr>
            <a:r>
              <a:rPr b="1"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 Motion Sequence</a:t>
            </a:r>
            <a:endParaRPr b="1">
              <a:solidFill>
                <a:srgbClr val="FFFFFF"/>
              </a:solidFill>
            </a:endParaRPr>
          </a:p>
          <a:p>
            <a:pPr indent="-215900" lvl="1" marL="431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▪"/>
            </a:pPr>
            <a:r>
              <a:rPr b="1"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 Noise</a:t>
            </a:r>
            <a:endParaRPr b="1">
              <a:solidFill>
                <a:srgbClr val="FFFFFF"/>
              </a:solidFill>
            </a:endParaRPr>
          </a:p>
          <a:p>
            <a:pPr indent="-127000" lvl="0" marL="2286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Segmentation &amp; Resampling</a:t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Label Data</a:t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Implementation of Neural Network</a:t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27000" lvl="0" marL="2286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Data Collection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23410" y="699490"/>
            <a:ext cx="85325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Phyphox used to collect data in CSV format for gait analysis.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collected for all Subjects with Position- Smartphone 3 (Right Front pocket)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71" y="1779640"/>
            <a:ext cx="4253197" cy="223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775" y="1498225"/>
            <a:ext cx="4222824" cy="278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Data Analysis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48712" y="674176"/>
            <a:ext cx="83086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Individual frequency of sensors was determined.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Furthermore, histogram was plotted for the No. of Subjects VS Frequency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Sensor to establish the frequency mode for better understanding of the data.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75" y="1718475"/>
            <a:ext cx="3930725" cy="26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Libraries Used 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23410" y="699490"/>
            <a:ext cx="23043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numpy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matplotlib.pyplot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pandas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tensorflow </a:t>
            </a:r>
            <a:endParaRPr/>
          </a:p>
        </p:txBody>
      </p:sp>
      <p:pic>
        <p:nvPicPr>
          <p:cNvPr descr="Text&#10;&#10;Description automatically generated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1400" r="0" t="0"/>
          <a:stretch/>
        </p:blipFill>
        <p:spPr>
          <a:xfrm>
            <a:off x="485575" y="2301850"/>
            <a:ext cx="3184699" cy="205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8" name="Google Shape;138;p19"/>
          <p:cNvSpPr txBox="1"/>
          <p:nvPr/>
        </p:nvSpPr>
        <p:spPr>
          <a:xfrm>
            <a:off x="3050815" y="699490"/>
            <a:ext cx="252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csv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scipy.signal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775" y="1987249"/>
            <a:ext cx="3841506" cy="230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Extraction of Motion Sequence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043510" y="4660040"/>
            <a:ext cx="1008140" cy="36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51400" y="699490"/>
            <a:ext cx="864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was extracted from the mean value of the time domain for both Accelerometer and Gyroscope of each subject.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1391200"/>
            <a:ext cx="4222824" cy="278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810" y="1424875"/>
            <a:ext cx="4065391" cy="27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0715_Powerpointvorlage_institute">
  <a:themeElements>
    <a:clrScheme name="RWTH Farben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RWTH Farben">
    <a:dk1>
      <a:srgbClr val="000000"/>
    </a:dk1>
    <a:lt1>
      <a:srgbClr val="FFFFFF"/>
    </a:lt1>
    <a:dk2>
      <a:srgbClr val="00549F"/>
    </a:dk2>
    <a:lt2>
      <a:srgbClr val="8EBAE5"/>
    </a:lt2>
    <a:accent1>
      <a:srgbClr val="006165"/>
    </a:accent1>
    <a:accent2>
      <a:srgbClr val="0098A1"/>
    </a:accent2>
    <a:accent3>
      <a:srgbClr val="57AB27"/>
    </a:accent3>
    <a:accent4>
      <a:srgbClr val="BDCD00"/>
    </a:accent4>
    <a:accent5>
      <a:srgbClr val="F6A800"/>
    </a:accent5>
    <a:accent6>
      <a:srgbClr val="CC071E"/>
    </a:accent6>
    <a:hlink>
      <a:srgbClr val="612158"/>
    </a:hlink>
    <a:folHlink>
      <a:srgbClr val="7A6FAC"/>
    </a:folHlink>
  </a:clrScheme>
</a:themeOverride>
</file>