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91" d="100"/>
          <a:sy n="91" d="100"/>
        </p:scale>
        <p:origin x="208" y="64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05/05/18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05/05/18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05/05/18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05/05/18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05/05/18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05/05/18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05/05/18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05/05/18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05/05/18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05/05/18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t> </a:t>
            </a:r>
            <a:r>
              <a:rPr lang="en-IN" sz="1800" dirty="0"/>
              <a:t>Group Name:</a:t>
            </a:r>
          </a:p>
          <a:p>
            <a:pPr marL="457200" indent="-457200" algn="l">
              <a:buFont typeface="+mj-lt"/>
              <a:buAutoNum type="arabicPeriod"/>
            </a:pPr>
            <a:r>
              <a:rPr lang="en-IN" sz="1800" dirty="0"/>
              <a:t> Kapil Tekwani</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From the Plot 3, we have see that investment companies are heavily investing in US.</a:t>
            </a:r>
          </a:p>
          <a:p>
            <a:pPr marL="0" indent="0">
              <a:buNone/>
            </a:pPr>
            <a:r>
              <a:rPr lang="en-IN" sz="1800" dirty="0"/>
              <a:t>Investment in US is almost more than 10 times of what has been invested in GBR/India.</a:t>
            </a:r>
          </a:p>
          <a:p>
            <a:pPr marL="0" indent="0">
              <a:buNone/>
            </a:pPr>
            <a:r>
              <a:rPr lang="en-IN" sz="1800" dirty="0"/>
              <a:t>In US, “Others”, “Social, Finance, Analytics, Advertising” &amp; “</a:t>
            </a:r>
            <a:r>
              <a:rPr lang="en-IN" sz="1800" dirty="0" err="1"/>
              <a:t>CleanTech</a:t>
            </a:r>
            <a:r>
              <a:rPr lang="en-IN" sz="1800" dirty="0"/>
              <a:t>/Semiconductors” are the top three sectors in which investors are investing based on number of investments made</a:t>
            </a:r>
          </a:p>
          <a:p>
            <a:pPr marL="0" indent="0">
              <a:buNone/>
            </a:pPr>
            <a:r>
              <a:rPr lang="en-IN" sz="1800" dirty="0"/>
              <a:t>In GBR, “Others”, “Social, Finance, Analytics, Advertising” &amp; “</a:t>
            </a:r>
            <a:r>
              <a:rPr lang="en-IN" sz="1800" dirty="0" err="1"/>
              <a:t>CleanTech</a:t>
            </a:r>
            <a:r>
              <a:rPr lang="en-IN" sz="1800" dirty="0"/>
              <a:t>/Semiconductors” are the top three sectors in which investors are investing based on number of investments made.</a:t>
            </a:r>
          </a:p>
          <a:p>
            <a:pPr marL="0" indent="0">
              <a:buNone/>
            </a:pPr>
            <a:r>
              <a:rPr lang="en-IN" sz="1800" dirty="0"/>
              <a:t>In India, “Others”, “Social, Finance, Analytics, Advertising” &amp; “News, Search &amp; Messaging” are the top sectors in which investors are investing based on number of investments made.</a:t>
            </a:r>
          </a:p>
          <a:p>
            <a:pPr marL="0" indent="0">
              <a:buNone/>
            </a:pPr>
            <a:r>
              <a:rPr lang="en-IN" sz="1800" dirty="0"/>
              <a:t>Total Investment amount is huge in venture and private-equity type </a:t>
            </a:r>
            <a:r>
              <a:rPr lang="en-IN" sz="1800" dirty="0" err="1"/>
              <a:t>fundings</a:t>
            </a:r>
            <a:r>
              <a:rPr lang="en-IN" sz="1800" dirty="0"/>
              <a:t> out of which venture funding scheme captures the first positions.</a:t>
            </a:r>
          </a:p>
          <a:p>
            <a:pPr marL="0" indent="0">
              <a:buNone/>
            </a:pPr>
            <a:r>
              <a:rPr lang="en-IN" sz="1800" dirty="0"/>
              <a:t>Total Investment made in different </a:t>
            </a:r>
            <a:r>
              <a:rPr lang="en-IN" sz="1800" dirty="0" err="1"/>
              <a:t>funding_round_types</a:t>
            </a:r>
            <a:r>
              <a:rPr lang="en-IN" sz="1800" dirty="0"/>
              <a:t> in </a:t>
            </a:r>
            <a:r>
              <a:rPr lang="en-IN" sz="1800" dirty="0" err="1"/>
              <a:t>decresing</a:t>
            </a:r>
            <a:r>
              <a:rPr lang="en-IN" sz="1800" dirty="0"/>
              <a:t> order is as follows: Venture, Private Equity, Seed and last comes Angel.</a:t>
            </a:r>
          </a:p>
          <a:p>
            <a:pPr marL="0" indent="0">
              <a:buNone/>
            </a:pPr>
            <a:endParaRPr lang="en-IN" sz="1800" dirty="0"/>
          </a:p>
          <a:p>
            <a:pPr marL="0" indent="0">
              <a:buNone/>
            </a:pP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&lt;Conclusions&gt;</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Design a investment strategy for an asset investment company Spark Fund..</a:t>
            </a:r>
          </a:p>
          <a:p>
            <a:pPr marL="0" indent="0">
              <a:buNone/>
            </a:pPr>
            <a:r>
              <a:rPr lang="en-IN" sz="1800" dirty="0"/>
              <a:t>Strategy should consider that investment amount should be between 5million to 15 million per round of investment.</a:t>
            </a:r>
          </a:p>
          <a:p>
            <a:pPr marL="0" indent="0">
              <a:buNone/>
            </a:pPr>
            <a:r>
              <a:rPr lang="en-IN" sz="1800" dirty="0"/>
              <a:t>Strategy should also make sure that investment should be made in English speaking countries.</a:t>
            </a:r>
          </a:p>
          <a:p>
            <a:pPr marL="0" indent="0">
              <a:buNone/>
            </a:pPr>
            <a:r>
              <a:rPr lang="en-IN" sz="1800" dirty="0"/>
              <a:t>Strategy should also evolve around the fact that we should try to invest where majority of investors are investing.</a:t>
            </a:r>
          </a:p>
          <a:p>
            <a:pPr marL="342900" indent="-342900">
              <a:buAutoNum type="arabicParenR"/>
            </a:pPr>
            <a:endParaRPr lang="en-IN" sz="1400" dirty="0"/>
          </a:p>
        </p:txBody>
      </p:sp>
      <p:sp>
        <p:nvSpPr>
          <p:cNvPr id="5" name="Title 1"/>
          <p:cNvSpPr>
            <a:spLocks noGrp="1"/>
          </p:cNvSpPr>
          <p:nvPr>
            <p:ph type="title"/>
          </p:nvPr>
        </p:nvSpPr>
        <p:spPr>
          <a:xfrm>
            <a:off x="1136469" y="640080"/>
            <a:ext cx="9313817" cy="856138"/>
          </a:xfrm>
        </p:spPr>
        <p:txBody>
          <a:bodyPr/>
          <a:lstStyle/>
          <a:p>
            <a:r>
              <a:rPr lang="en-IN" sz="2800" dirty="0"/>
              <a:t>Investment Case Study for Spark Funds </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indent="-342900">
              <a:buAutoNum type="arabicParenR"/>
            </a:pPr>
            <a:r>
              <a:rPr lang="en-IN" sz="1800" dirty="0"/>
              <a:t>Read the available data files like </a:t>
            </a:r>
            <a:r>
              <a:rPr lang="en-IN" sz="1800" dirty="0" err="1"/>
              <a:t>company.txt</a:t>
            </a:r>
            <a:r>
              <a:rPr lang="en-IN" sz="1800" dirty="0"/>
              <a:t>, round2.csv etc and load them in </a:t>
            </a:r>
            <a:r>
              <a:rPr lang="en-IN" sz="1800" dirty="0" err="1"/>
              <a:t>dataframes</a:t>
            </a:r>
            <a:r>
              <a:rPr lang="en-IN" sz="1800" dirty="0"/>
              <a:t>.</a:t>
            </a:r>
          </a:p>
          <a:p>
            <a:pPr marL="342900" indent="-342900">
              <a:buAutoNum type="arabicParenR"/>
            </a:pPr>
            <a:r>
              <a:rPr lang="en-IN" sz="1800" dirty="0"/>
              <a:t>Merge the  logically related </a:t>
            </a:r>
            <a:r>
              <a:rPr lang="en-IN" sz="1800" dirty="0" err="1"/>
              <a:t>dataframes</a:t>
            </a:r>
            <a:r>
              <a:rPr lang="en-IN" sz="1800" dirty="0"/>
              <a:t> based on set of common columns.</a:t>
            </a:r>
          </a:p>
          <a:p>
            <a:pPr marL="342900" indent="-342900">
              <a:buAutoNum type="arabicParenR"/>
            </a:pPr>
            <a:r>
              <a:rPr lang="en-IN" sz="1800" dirty="0"/>
              <a:t>Clean the dataset by removing null values from columns which will be used for analysis, example: ‘</a:t>
            </a:r>
            <a:r>
              <a:rPr lang="en-IN" sz="1800" dirty="0" err="1"/>
              <a:t>raised_amount_usd</a:t>
            </a:r>
            <a:r>
              <a:rPr lang="en-IN" sz="1800" dirty="0"/>
              <a:t>’</a:t>
            </a:r>
          </a:p>
          <a:p>
            <a:pPr marL="342900" indent="-342900">
              <a:buAutoNum type="arabicParenR"/>
            </a:pPr>
            <a:r>
              <a:rPr lang="en-IN" sz="1800" dirty="0"/>
              <a:t>Filter the dataset to get list of countries in which most of the investment has been made based on the total investment sum of money invested in each country.</a:t>
            </a:r>
          </a:p>
          <a:p>
            <a:pPr marL="342900" indent="-342900">
              <a:buAutoNum type="arabicParenR"/>
            </a:pPr>
            <a:r>
              <a:rPr lang="en-IN" sz="1800" dirty="0"/>
              <a:t>Then </a:t>
            </a:r>
            <a:r>
              <a:rPr lang="en-IN" sz="1800" dirty="0" err="1"/>
              <a:t>calcalute</a:t>
            </a:r>
            <a:r>
              <a:rPr lang="en-IN" sz="1800" dirty="0"/>
              <a:t> the sectors within each country where maximum number of  investments have been made within a country to get the list of sectors where other investors are investing money with respect to each country.</a:t>
            </a:r>
          </a:p>
          <a:p>
            <a:pPr marL="0" indent="0">
              <a:buNone/>
            </a:pPr>
            <a:r>
              <a:rPr lang="en-IN" sz="1800" dirty="0"/>
              <a:t>6) Once we get list of sectors with respect to each country which are attracting maximum number of investment, we can find list of companies among those sectors attracting maximum number of investments within their sectors.</a:t>
            </a:r>
          </a:p>
          <a:p>
            <a:pPr marL="0" indent="0">
              <a:buNone/>
            </a:pPr>
            <a:r>
              <a:rPr lang="en-IN" sz="1800" dirty="0"/>
              <a:t>7) In this way we will get the list of companies of different sectors of different countries where we can invest our money.</a:t>
            </a:r>
          </a:p>
          <a:p>
            <a:pPr marL="342900" indent="-342900">
              <a:buAutoNum type="arabicParenR"/>
            </a:pP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Problem solving methodology</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Analysis</a:t>
            </a:r>
          </a:p>
        </p:txBody>
      </p:sp>
      <p:sp>
        <p:nvSpPr>
          <p:cNvPr id="3" name="Content Placeholder 2"/>
          <p:cNvSpPr>
            <a:spLocks noGrp="1"/>
          </p:cNvSpPr>
          <p:nvPr>
            <p:ph idx="1"/>
          </p:nvPr>
        </p:nvSpPr>
        <p:spPr/>
        <p:txBody>
          <a:bodyPr>
            <a:normAutofit/>
          </a:bodyPr>
          <a:lstStyle/>
          <a:p>
            <a:pPr fontAlgn="base"/>
            <a:r>
              <a:rPr lang="en-US" sz="1800" dirty="0"/>
              <a:t>The Funding Type in which Spark Fund  should invest is ‘venture’ funding type because the average funding amount for ‘venture’ type is 10634050 USD which lies between 5 to 15 million USD. Funding Type ‘undisclosed’ also follows this requirement but we had to choose between venture, angel, seed and </a:t>
            </a:r>
            <a:r>
              <a:rPr lang="en-US" sz="1800" dirty="0" err="1"/>
              <a:t>private_equity</a:t>
            </a:r>
            <a:r>
              <a:rPr lang="en-US" sz="1800" dirty="0"/>
              <a:t>. Hence, our data analysis says that Spark Funds should invest in venture funding.</a:t>
            </a:r>
          </a:p>
          <a:p>
            <a:pPr fontAlgn="base"/>
            <a:r>
              <a:rPr lang="en-US" sz="1800" dirty="0"/>
              <a:t>Top 3 countries in which Spark Funds can think of investing in are as follows:</a:t>
            </a:r>
          </a:p>
          <a:p>
            <a:pPr marL="0" indent="0" fontAlgn="base">
              <a:buNone/>
            </a:pPr>
            <a:r>
              <a:rPr lang="en-US" sz="1800" dirty="0"/>
              <a:t>     Note: Top 9 list includes other countries too but below 3 are top English speaking countries as required by Spark     Funds)</a:t>
            </a:r>
          </a:p>
          <a:p>
            <a:pPr lvl="1" fontAlgn="base"/>
            <a:r>
              <a:rPr lang="en-US" sz="1800" dirty="0"/>
              <a:t>USA- United States</a:t>
            </a:r>
          </a:p>
          <a:p>
            <a:pPr lvl="1" fontAlgn="base"/>
            <a:r>
              <a:rPr lang="en-US" sz="1800" dirty="0"/>
              <a:t>GBR – United Kingdom</a:t>
            </a:r>
          </a:p>
          <a:p>
            <a:pPr lvl="1" fontAlgn="base"/>
            <a:r>
              <a:rPr lang="en-US" sz="1800" dirty="0"/>
              <a:t>IND – India </a:t>
            </a:r>
          </a:p>
          <a:p>
            <a:pPr fontAlgn="base"/>
            <a:r>
              <a:rPr lang="en-US" sz="1800" dirty="0"/>
              <a:t>Among the above mentioned countries, Spark Fund should also take into account the main sectors in which they want to invest in these countries. For this requirement, they can consider sectors in which </a:t>
            </a:r>
            <a:r>
              <a:rPr lang="en-US" sz="1800" dirty="0" err="1"/>
              <a:t>maxium</a:t>
            </a:r>
            <a:r>
              <a:rPr lang="en-US" sz="1800" dirty="0"/>
              <a:t> number of invest </a:t>
            </a:r>
            <a:r>
              <a:rPr lang="en-US" sz="1800" dirty="0" err="1"/>
              <a:t>ments</a:t>
            </a:r>
            <a:r>
              <a:rPr lang="en-US" sz="1800" dirty="0"/>
              <a:t> are being made. One the group of sectors for investment is decided, we can look forward to list of companies which are getting maximum number of investments within their corresponding main sectors.</a:t>
            </a:r>
          </a:p>
          <a:p>
            <a:pPr marL="0" indent="0">
              <a:buNone/>
            </a:pPr>
            <a:endParaRPr lang="en-IN" sz="18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Analysis</a:t>
            </a:r>
          </a:p>
        </p:txBody>
      </p:sp>
      <p:sp>
        <p:nvSpPr>
          <p:cNvPr id="3" name="Content Placeholder 2"/>
          <p:cNvSpPr>
            <a:spLocks noGrp="1"/>
          </p:cNvSpPr>
          <p:nvPr>
            <p:ph idx="1"/>
          </p:nvPr>
        </p:nvSpPr>
        <p:spPr/>
        <p:txBody>
          <a:bodyPr>
            <a:normAutofit/>
          </a:bodyPr>
          <a:lstStyle/>
          <a:p>
            <a:pPr marL="0" indent="0">
              <a:buNone/>
            </a:pPr>
            <a:r>
              <a:rPr lang="en-US" sz="1800" dirty="0"/>
              <a:t>Top 3 sectors in the above countries in which Spark Funds can think on investing in(Top 3 are found on the basis of number of investments in main sectors)</a:t>
            </a:r>
          </a:p>
          <a:p>
            <a:pPr marL="0" indent="0">
              <a:buNone/>
            </a:pPr>
            <a:r>
              <a:rPr lang="en-US" sz="1800" dirty="0"/>
              <a:t>USA – Unites States of America</a:t>
            </a:r>
          </a:p>
          <a:p>
            <a:pPr marL="0" indent="0">
              <a:buNone/>
            </a:pPr>
            <a:r>
              <a:rPr lang="en-US" sz="1800" dirty="0"/>
              <a:t>  </a:t>
            </a:r>
            <a:r>
              <a:rPr lang="en-IN" sz="1800" dirty="0"/>
              <a:t>Others , Social, Finance, Analytics, Advertising &amp; </a:t>
            </a:r>
            <a:r>
              <a:rPr lang="en-IN" sz="1800" dirty="0" err="1"/>
              <a:t>CleanTech</a:t>
            </a:r>
            <a:r>
              <a:rPr lang="en-IN" sz="1800" dirty="0"/>
              <a:t>/Semiconductors</a:t>
            </a:r>
          </a:p>
          <a:p>
            <a:pPr marL="0" indent="0">
              <a:buNone/>
            </a:pPr>
            <a:r>
              <a:rPr lang="en-IN" sz="1800" dirty="0"/>
              <a:t>  Company with Highest Number of </a:t>
            </a:r>
            <a:r>
              <a:rPr lang="en-IN" sz="1800" dirty="0" err="1"/>
              <a:t>investmest</a:t>
            </a:r>
            <a:r>
              <a:rPr lang="en-IN" sz="1800" dirty="0"/>
              <a:t> in Others sector – </a:t>
            </a:r>
            <a:r>
              <a:rPr lang="en-IN" sz="1800" dirty="0" err="1"/>
              <a:t>VirtuStream</a:t>
            </a:r>
            <a:endParaRPr lang="en-IN" sz="1800" dirty="0"/>
          </a:p>
          <a:p>
            <a:pPr marL="0" indent="0">
              <a:buNone/>
            </a:pPr>
            <a:r>
              <a:rPr lang="en-IN" sz="1800" dirty="0"/>
              <a:t>  Company with Highest Number of </a:t>
            </a:r>
            <a:r>
              <a:rPr lang="en-IN" sz="1800" dirty="0" err="1"/>
              <a:t>investmest</a:t>
            </a:r>
            <a:r>
              <a:rPr lang="en-IN" sz="1800" dirty="0"/>
              <a:t> in Social, Finance, Analytics, Advertising sector – </a:t>
            </a:r>
            <a:r>
              <a:rPr lang="en-IN" sz="1800" dirty="0" err="1"/>
              <a:t>Shotspotter</a:t>
            </a:r>
            <a:endParaRPr lang="en-IN" sz="1800" dirty="0"/>
          </a:p>
          <a:p>
            <a:pPr marL="0" indent="0">
              <a:buNone/>
            </a:pPr>
            <a:r>
              <a:rPr lang="en-IN" sz="1800" dirty="0"/>
              <a:t>  Company with Highest Number of </a:t>
            </a:r>
            <a:r>
              <a:rPr lang="en-IN" sz="1800" dirty="0" err="1"/>
              <a:t>investmest</a:t>
            </a:r>
            <a:r>
              <a:rPr lang="en-IN" sz="1800" dirty="0"/>
              <a:t> in </a:t>
            </a:r>
            <a:r>
              <a:rPr lang="en-IN" sz="1800" dirty="0" err="1"/>
              <a:t>CleanTech</a:t>
            </a:r>
            <a:r>
              <a:rPr lang="en-IN" sz="1800" dirty="0"/>
              <a:t>/Semiconductors - </a:t>
            </a:r>
            <a:r>
              <a:rPr lang="en-IN" sz="1800" dirty="0" err="1"/>
              <a:t>Biodesix</a:t>
            </a:r>
            <a:endParaRPr lang="en-IN" sz="1800" dirty="0"/>
          </a:p>
          <a:p>
            <a:pPr marL="0" indent="0">
              <a:buNone/>
            </a:pPr>
            <a:r>
              <a:rPr lang="en-IN" sz="1800" dirty="0"/>
              <a:t>GBR – United Kingdom</a:t>
            </a:r>
            <a:endParaRPr lang="en-US" sz="1800" dirty="0"/>
          </a:p>
          <a:p>
            <a:pPr marL="0" indent="0">
              <a:buNone/>
            </a:pPr>
            <a:r>
              <a:rPr lang="en-IN" sz="1800" dirty="0"/>
              <a:t>  Others , Social, Finance, Analytics, Advertising &amp; </a:t>
            </a:r>
            <a:r>
              <a:rPr lang="en-IN" sz="1800" dirty="0" err="1"/>
              <a:t>CleanTech</a:t>
            </a:r>
            <a:r>
              <a:rPr lang="en-IN" sz="1800" dirty="0"/>
              <a:t>/Semiconductors</a:t>
            </a:r>
          </a:p>
          <a:p>
            <a:pPr marL="0" indent="0">
              <a:buNone/>
            </a:pPr>
            <a:r>
              <a:rPr lang="en-IN" sz="1800" dirty="0"/>
              <a:t>  Company with Highest Number of </a:t>
            </a:r>
            <a:r>
              <a:rPr lang="en-IN" sz="1800" dirty="0" err="1"/>
              <a:t>investmest</a:t>
            </a:r>
            <a:r>
              <a:rPr lang="en-IN" sz="1800" dirty="0"/>
              <a:t> in Others sector – </a:t>
            </a:r>
            <a:r>
              <a:rPr lang="en-IN" sz="1800" dirty="0" err="1"/>
              <a:t>Electic</a:t>
            </a:r>
            <a:r>
              <a:rPr lang="en-IN" sz="1800" dirty="0"/>
              <a:t> Cloud</a:t>
            </a:r>
          </a:p>
          <a:p>
            <a:pPr marL="0" indent="0">
              <a:buNone/>
            </a:pPr>
            <a:r>
              <a:rPr lang="en-IN" sz="1800" dirty="0"/>
              <a:t>  Company with Highest Number of </a:t>
            </a:r>
            <a:r>
              <a:rPr lang="en-IN" sz="1800" dirty="0" err="1"/>
              <a:t>investmest</a:t>
            </a:r>
            <a:r>
              <a:rPr lang="en-IN" sz="1800" dirty="0"/>
              <a:t> in Social, Finance, Analytics, Advertising sector – </a:t>
            </a:r>
            <a:r>
              <a:rPr lang="en-IN" sz="1800" dirty="0" err="1"/>
              <a:t>CellTick</a:t>
            </a:r>
            <a:r>
              <a:rPr lang="en-IN" sz="1800" dirty="0"/>
              <a:t> Techno.</a:t>
            </a:r>
          </a:p>
          <a:p>
            <a:pPr marL="0" indent="0">
              <a:buNone/>
            </a:pPr>
            <a:r>
              <a:rPr lang="en-IN" sz="1800" dirty="0"/>
              <a:t>  Company with Highest Number of </a:t>
            </a:r>
            <a:r>
              <a:rPr lang="en-IN" sz="1800" dirty="0" err="1"/>
              <a:t>investmest</a:t>
            </a:r>
            <a:r>
              <a:rPr lang="en-IN" sz="1800" dirty="0"/>
              <a:t> in </a:t>
            </a:r>
            <a:r>
              <a:rPr lang="en-IN" sz="1800" dirty="0" err="1"/>
              <a:t>CleanTech</a:t>
            </a:r>
            <a:r>
              <a:rPr lang="en-IN" sz="1800" dirty="0"/>
              <a:t>/Semiconductors – </a:t>
            </a:r>
            <a:r>
              <a:rPr lang="en-IN" sz="1800" dirty="0" err="1"/>
              <a:t>Eusa</a:t>
            </a:r>
            <a:r>
              <a:rPr lang="en-IN" sz="1800" dirty="0"/>
              <a:t> Pharma</a:t>
            </a:r>
          </a:p>
          <a:p>
            <a:pPr marL="0" indent="0">
              <a:buNone/>
            </a:pPr>
            <a:endParaRPr lang="en-IN" sz="18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Analysis</a:t>
            </a:r>
          </a:p>
        </p:txBody>
      </p:sp>
      <p:sp>
        <p:nvSpPr>
          <p:cNvPr id="3" name="Content Placeholder 2"/>
          <p:cNvSpPr>
            <a:spLocks noGrp="1"/>
          </p:cNvSpPr>
          <p:nvPr>
            <p:ph idx="1"/>
          </p:nvPr>
        </p:nvSpPr>
        <p:spPr/>
        <p:txBody>
          <a:bodyPr>
            <a:normAutofit/>
          </a:bodyPr>
          <a:lstStyle/>
          <a:p>
            <a:pPr marL="0" indent="0">
              <a:buNone/>
            </a:pPr>
            <a:r>
              <a:rPr lang="en-US" sz="1800" dirty="0"/>
              <a:t>India –</a:t>
            </a:r>
          </a:p>
          <a:p>
            <a:pPr marL="0" indent="0">
              <a:buNone/>
            </a:pPr>
            <a:r>
              <a:rPr lang="en-US" sz="1800" dirty="0"/>
              <a:t>  </a:t>
            </a:r>
            <a:r>
              <a:rPr lang="en-IN" sz="1800" dirty="0"/>
              <a:t>Others , Social, Finance, Analytics, Advertising &amp; News, Search and Messaging</a:t>
            </a:r>
          </a:p>
          <a:p>
            <a:pPr marL="0" indent="0">
              <a:buNone/>
            </a:pPr>
            <a:r>
              <a:rPr lang="en-IN" sz="1800" dirty="0"/>
              <a:t>  Company with Highest Number of </a:t>
            </a:r>
            <a:r>
              <a:rPr lang="en-IN" sz="1800" dirty="0" err="1"/>
              <a:t>investmest</a:t>
            </a:r>
            <a:r>
              <a:rPr lang="en-IN" sz="1800" dirty="0"/>
              <a:t> in Others sector – </a:t>
            </a:r>
            <a:r>
              <a:rPr lang="en-IN" sz="1800" dirty="0" err="1"/>
              <a:t>FirstCry.com</a:t>
            </a:r>
            <a:endParaRPr lang="en-IN" sz="1800" dirty="0"/>
          </a:p>
          <a:p>
            <a:pPr marL="0" indent="0">
              <a:buNone/>
            </a:pPr>
            <a:r>
              <a:rPr lang="en-IN" sz="1800" dirty="0"/>
              <a:t>  Company with Highest Number of </a:t>
            </a:r>
            <a:r>
              <a:rPr lang="en-IN" sz="1800" dirty="0" err="1"/>
              <a:t>investmest</a:t>
            </a:r>
            <a:r>
              <a:rPr lang="en-IN" sz="1800" dirty="0"/>
              <a:t> in Social, Finance, Analytics, Advertising sector – Manthan Systems</a:t>
            </a:r>
          </a:p>
          <a:p>
            <a:pPr marL="0" indent="0">
              <a:buNone/>
            </a:pPr>
            <a:r>
              <a:rPr lang="en-IN" sz="1800" dirty="0"/>
              <a:t>  Company with Highest Number of </a:t>
            </a:r>
            <a:r>
              <a:rPr lang="en-IN" sz="1800" dirty="0" err="1"/>
              <a:t>investmest</a:t>
            </a:r>
            <a:r>
              <a:rPr lang="en-IN" sz="1800" dirty="0"/>
              <a:t> in News, Search and Messaging– </a:t>
            </a:r>
            <a:r>
              <a:rPr lang="en-IN" sz="1800" dirty="0" err="1"/>
              <a:t>GupShup</a:t>
            </a:r>
            <a:r>
              <a:rPr lang="en-IN" sz="1800" dirty="0"/>
              <a:t> Technologies </a:t>
            </a:r>
            <a:r>
              <a:rPr lang="en-IN" sz="1800" dirty="0" err="1"/>
              <a:t>Pvt.</a:t>
            </a:r>
            <a:r>
              <a:rPr lang="en-IN" sz="1800" dirty="0"/>
              <a:t> Ltd</a:t>
            </a:r>
          </a:p>
          <a:p>
            <a:pPr marL="0" indent="0">
              <a:buNone/>
            </a:pPr>
            <a:endParaRPr lang="en-IN" sz="1800" dirty="0"/>
          </a:p>
          <a:p>
            <a:pPr marL="0" indent="0">
              <a:buNone/>
            </a:pPr>
            <a:r>
              <a:rPr lang="en-IN" sz="1800" dirty="0"/>
              <a:t>Thus going by the analysis done above, Spark Fund should focus on investing in countries like USA, GBR, India and main sectors like Others, Social, Finance, Analytics, Advertising, </a:t>
            </a:r>
            <a:r>
              <a:rPr lang="en-IN" sz="1800" dirty="0" err="1"/>
              <a:t>CleanTech</a:t>
            </a:r>
            <a:r>
              <a:rPr lang="en-IN" sz="1800" dirty="0"/>
              <a:t> /Semiconductors and News, Search and Messaging.</a:t>
            </a:r>
          </a:p>
          <a:p>
            <a:pPr marL="0" indent="0">
              <a:buNone/>
            </a:pPr>
            <a:endParaRPr lang="en-IN" sz="1800" dirty="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1</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pic>
        <p:nvPicPr>
          <p:cNvPr id="2" name="Picture 1">
            <a:extLst>
              <a:ext uri="{FF2B5EF4-FFF2-40B4-BE49-F238E27FC236}">
                <a16:creationId xmlns:a16="http://schemas.microsoft.com/office/drawing/2014/main" id="{489D26DE-A250-BC46-BAE2-A9FB2D73F6E2}"/>
              </a:ext>
            </a:extLst>
          </p:cNvPr>
          <p:cNvPicPr>
            <a:picLocks noChangeAspect="1"/>
          </p:cNvPicPr>
          <p:nvPr/>
        </p:nvPicPr>
        <p:blipFill>
          <a:blip r:embed="rId2"/>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6A2322EC-C296-0548-9FC4-A2D4C3B18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294" y="829994"/>
            <a:ext cx="9994705" cy="5742256"/>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2</a:t>
            </a:r>
          </a:p>
        </p:txBody>
      </p:sp>
      <p:sp>
        <p:nvSpPr>
          <p:cNvPr id="6" name="Title 1"/>
          <p:cNvSpPr>
            <a:spLocks noGrp="1"/>
          </p:cNvSpPr>
          <p:nvPr>
            <p:ph type="title"/>
          </p:nvPr>
        </p:nvSpPr>
        <p:spPr>
          <a:xfrm flipV="1">
            <a:off x="1136469" y="1496218"/>
            <a:ext cx="9313817" cy="1683080"/>
          </a:xfrm>
        </p:spPr>
        <p:txBody>
          <a:bodyPr/>
          <a:lstStyle/>
          <a:p>
            <a:r>
              <a:rPr lang="en-IN" sz="2800" dirty="0" err="1"/>
              <a:t>esults</a:t>
            </a:r>
            <a:r>
              <a:rPr lang="en-IN" sz="2800" dirty="0"/>
              <a:t>&gt;</a:t>
            </a:r>
          </a:p>
        </p:txBody>
      </p:sp>
      <p:pic>
        <p:nvPicPr>
          <p:cNvPr id="7" name="Picture 6">
            <a:extLst>
              <a:ext uri="{FF2B5EF4-FFF2-40B4-BE49-F238E27FC236}">
                <a16:creationId xmlns:a16="http://schemas.microsoft.com/office/drawing/2014/main" id="{84BC2FD4-824C-6549-9599-06E2A5CDF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450" y="640080"/>
            <a:ext cx="9055100" cy="6167120"/>
          </a:xfrm>
          <a:prstGeom prst="rect">
            <a:avLst/>
          </a:prstGeom>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IN" sz="1800" dirty="0"/>
          </a:p>
        </p:txBody>
      </p:sp>
      <p:sp>
        <p:nvSpPr>
          <p:cNvPr id="6" name="Title 1"/>
          <p:cNvSpPr>
            <a:spLocks noGrp="1"/>
          </p:cNvSpPr>
          <p:nvPr>
            <p:ph type="title"/>
          </p:nvPr>
        </p:nvSpPr>
        <p:spPr>
          <a:xfrm>
            <a:off x="1136469" y="640080"/>
            <a:ext cx="9313817" cy="856138"/>
          </a:xfrm>
        </p:spPr>
        <p:txBody>
          <a:bodyPr/>
          <a:lstStyle/>
          <a:p>
            <a:endParaRPr lang="en-IN" sz="2800" dirty="0"/>
          </a:p>
        </p:txBody>
      </p:sp>
      <p:pic>
        <p:nvPicPr>
          <p:cNvPr id="4" name="Picture 3">
            <a:extLst>
              <a:ext uri="{FF2B5EF4-FFF2-40B4-BE49-F238E27FC236}">
                <a16:creationId xmlns:a16="http://schemas.microsoft.com/office/drawing/2014/main" id="{77C5760E-AA3A-474E-BED5-F3AC388C0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9" y="640080"/>
            <a:ext cx="10268728" cy="6217920"/>
          </a:xfrm>
          <a:prstGeom prst="rect">
            <a:avLst/>
          </a:prstGeo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1645</TotalTime>
  <Words>971</Words>
  <Application>Microsoft Macintosh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CASE STUDY   SUBMISSION </vt:lpstr>
      <vt:lpstr>Investment Case Study for Spark Funds </vt:lpstr>
      <vt:lpstr> Problem solving methodology</vt:lpstr>
      <vt:lpstr> Analysis</vt:lpstr>
      <vt:lpstr> Analysis</vt:lpstr>
      <vt:lpstr> Analysis</vt:lpstr>
      <vt:lpstr> &lt;Results&gt;</vt:lpstr>
      <vt:lpstr>esults&gt;</vt:lpstr>
      <vt:lpstr>PowerPoint Presentation</vt:lpstr>
      <vt:lpstr> &lt;Conclusions&gt;</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Kapil Tekwani</cp:lastModifiedBy>
  <cp:revision>50</cp:revision>
  <cp:lastPrinted>2018-05-06T17:46:57Z</cp:lastPrinted>
  <dcterms:created xsi:type="dcterms:W3CDTF">2016-06-09T08:16:28Z</dcterms:created>
  <dcterms:modified xsi:type="dcterms:W3CDTF">2018-05-06T18:07:33Z</dcterms:modified>
</cp:coreProperties>
</file>