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4" r:id="rId4"/>
    <p:sldId id="265" r:id="rId5"/>
    <p:sldId id="266" r:id="rId6"/>
    <p:sldId id="267" r:id="rId7"/>
    <p:sldId id="269" r:id="rId8"/>
    <p:sldId id="268" r:id="rId9"/>
    <p:sldId id="270" r:id="rId10"/>
    <p:sldId id="257" r:id="rId11"/>
    <p:sldId id="260" r:id="rId12"/>
    <p:sldId id="259" r:id="rId13"/>
    <p:sldId id="262" r:id="rId14"/>
    <p:sldId id="271" r:id="rId15"/>
    <p:sldId id="261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72" d="100"/>
          <a:sy n="72" d="100"/>
        </p:scale>
        <p:origin x="-1104" y="-7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8BEA0-3EDB-414A-804B-D1BCFB6A06BC}" type="datetimeFigureOut">
              <a:rPr lang="en-US" smtClean="0"/>
              <a:pPr/>
              <a:t>2/24/2015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4C3B2-3827-4BBC-AB49-7DBDA5A8F7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8BEA0-3EDB-414A-804B-D1BCFB6A06BC}" type="datetimeFigureOut">
              <a:rPr lang="en-US" smtClean="0"/>
              <a:pPr/>
              <a:t>2/24/2015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4C3B2-3827-4BBC-AB49-7DBDA5A8F7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8BEA0-3EDB-414A-804B-D1BCFB6A06BC}" type="datetimeFigureOut">
              <a:rPr lang="en-US" smtClean="0"/>
              <a:pPr/>
              <a:t>2/24/2015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4C3B2-3827-4BBC-AB49-7DBDA5A8F7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8BEA0-3EDB-414A-804B-D1BCFB6A06BC}" type="datetimeFigureOut">
              <a:rPr lang="en-US" smtClean="0"/>
              <a:pPr/>
              <a:t>2/24/2015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4C3B2-3827-4BBC-AB49-7DBDA5A8F7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8BEA0-3EDB-414A-804B-D1BCFB6A06BC}" type="datetimeFigureOut">
              <a:rPr lang="en-US" smtClean="0"/>
              <a:pPr/>
              <a:t>2/24/2015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4C3B2-3827-4BBC-AB49-7DBDA5A8F7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8BEA0-3EDB-414A-804B-D1BCFB6A06BC}" type="datetimeFigureOut">
              <a:rPr lang="en-US" smtClean="0"/>
              <a:pPr/>
              <a:t>2/24/2015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4C3B2-3827-4BBC-AB49-7DBDA5A8F7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8BEA0-3EDB-414A-804B-D1BCFB6A06BC}" type="datetimeFigureOut">
              <a:rPr lang="en-US" smtClean="0"/>
              <a:pPr/>
              <a:t>2/24/2015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4C3B2-3827-4BBC-AB49-7DBDA5A8F7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8BEA0-3EDB-414A-804B-D1BCFB6A06BC}" type="datetimeFigureOut">
              <a:rPr lang="en-US" smtClean="0"/>
              <a:pPr/>
              <a:t>2/24/2015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4C3B2-3827-4BBC-AB49-7DBDA5A8F7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8BEA0-3EDB-414A-804B-D1BCFB6A06BC}" type="datetimeFigureOut">
              <a:rPr lang="en-US" smtClean="0"/>
              <a:pPr/>
              <a:t>2/24/2015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4C3B2-3827-4BBC-AB49-7DBDA5A8F7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8BEA0-3EDB-414A-804B-D1BCFB6A06BC}" type="datetimeFigureOut">
              <a:rPr lang="en-US" smtClean="0"/>
              <a:pPr/>
              <a:t>2/24/2015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4C3B2-3827-4BBC-AB49-7DBDA5A8F7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8BEA0-3EDB-414A-804B-D1BCFB6A06BC}" type="datetimeFigureOut">
              <a:rPr lang="en-US" smtClean="0"/>
              <a:pPr/>
              <a:t>2/24/2015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4C3B2-3827-4BBC-AB49-7DBDA5A8F7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98BEA0-3EDB-414A-804B-D1BCFB6A06BC}" type="datetimeFigureOut">
              <a:rPr lang="en-US" smtClean="0"/>
              <a:pPr/>
              <a:t>2/24/2015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14C3B2-3827-4BBC-AB49-7DBDA5A8F7A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Understanding Information needs in commodity supply chain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362200"/>
          </a:xfrm>
        </p:spPr>
        <p:txBody>
          <a:bodyPr>
            <a:normAutofit fontScale="92500" lnSpcReduction="10000"/>
          </a:bodyPr>
          <a:lstStyle/>
          <a:p>
            <a:pPr>
              <a:buFontTx/>
              <a:buChar char="-"/>
            </a:pPr>
            <a:r>
              <a:rPr lang="en-US" dirty="0" err="1" smtClean="0"/>
              <a:t>Kapil</a:t>
            </a:r>
            <a:r>
              <a:rPr lang="en-US" dirty="0" smtClean="0"/>
              <a:t> </a:t>
            </a:r>
            <a:r>
              <a:rPr lang="en-US" dirty="0" err="1" smtClean="0"/>
              <a:t>Thakkar</a:t>
            </a:r>
            <a:r>
              <a:rPr lang="en-US" dirty="0" smtClean="0"/>
              <a:t> (2014MCS2124)</a:t>
            </a:r>
          </a:p>
          <a:p>
            <a:pPr>
              <a:buFontTx/>
              <a:buChar char="-"/>
            </a:pPr>
            <a:r>
              <a:rPr lang="en-US" dirty="0"/>
              <a:t> </a:t>
            </a:r>
            <a:r>
              <a:rPr lang="en-US" dirty="0" err="1" smtClean="0"/>
              <a:t>Reshma</a:t>
            </a:r>
            <a:r>
              <a:rPr lang="en-US" dirty="0" smtClean="0"/>
              <a:t> </a:t>
            </a:r>
            <a:r>
              <a:rPr lang="en-US" dirty="0" err="1" smtClean="0"/>
              <a:t>Kumari</a:t>
            </a:r>
            <a:r>
              <a:rPr lang="en-US" dirty="0" smtClean="0"/>
              <a:t> (2014MCS2134)</a:t>
            </a:r>
          </a:p>
          <a:p>
            <a:pPr>
              <a:buFontTx/>
              <a:buChar char="-"/>
            </a:pPr>
            <a:endParaRPr lang="en-US" dirty="0" smtClean="0"/>
          </a:p>
          <a:p>
            <a:r>
              <a:rPr lang="en-US" sz="2200" dirty="0" smtClean="0"/>
              <a:t>Under the guidance of </a:t>
            </a:r>
          </a:p>
          <a:p>
            <a:r>
              <a:rPr lang="en-US" dirty="0" smtClean="0"/>
              <a:t>Dr. </a:t>
            </a:r>
            <a:r>
              <a:rPr lang="en-US" smtClean="0"/>
              <a:t>Aaditeshwar</a:t>
            </a:r>
            <a:r>
              <a:rPr lang="en-US" dirty="0" smtClean="0"/>
              <a:t> Seth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71061" y="1981200"/>
            <a:ext cx="84582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 To design a decision support system for farmers to help them seek better prices for their produce by analyzing the available market conditions and other factors </a:t>
            </a:r>
            <a:r>
              <a:rPr lang="en-US" sz="3200" dirty="0" smtClean="0"/>
              <a:t>affecting production and cost determination </a:t>
            </a:r>
            <a:r>
              <a:rPr lang="en-US" sz="3200" dirty="0"/>
              <a:t>of </a:t>
            </a:r>
            <a:r>
              <a:rPr lang="en-US" sz="3200" dirty="0" smtClean="0"/>
              <a:t>crop</a:t>
            </a:r>
            <a:endParaRPr lang="en-IN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Information for farmers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Commodity prices in nearby </a:t>
            </a:r>
            <a:r>
              <a:rPr lang="en-US" dirty="0" err="1" smtClean="0"/>
              <a:t>mandi’s</a:t>
            </a:r>
            <a:r>
              <a:rPr lang="en-US" dirty="0" smtClean="0"/>
              <a:t> </a:t>
            </a:r>
          </a:p>
          <a:p>
            <a:r>
              <a:rPr lang="en-US" dirty="0" smtClean="0"/>
              <a:t>Retail Prices</a:t>
            </a:r>
          </a:p>
          <a:p>
            <a:r>
              <a:rPr lang="en-US" dirty="0" smtClean="0"/>
              <a:t>Spot Exchange Price</a:t>
            </a:r>
          </a:p>
          <a:p>
            <a:r>
              <a:rPr lang="en-US" dirty="0" smtClean="0"/>
              <a:t>Future Exchange Price</a:t>
            </a:r>
          </a:p>
          <a:p>
            <a:r>
              <a:rPr lang="en-US" dirty="0" smtClean="0"/>
              <a:t>Minimum Support Price (MSP) (if applicable)</a:t>
            </a:r>
          </a:p>
          <a:p>
            <a:r>
              <a:rPr lang="en-US" dirty="0" smtClean="0"/>
              <a:t>Trend in price of commodity over past years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 ahead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Collecting data about prices of commodities from web portals</a:t>
            </a:r>
          </a:p>
          <a:p>
            <a:r>
              <a:rPr lang="en-US" dirty="0" smtClean="0"/>
              <a:t>Historical data about previous </a:t>
            </a:r>
            <a:r>
              <a:rPr lang="en-US" dirty="0" err="1" smtClean="0"/>
              <a:t>mandi</a:t>
            </a:r>
            <a:r>
              <a:rPr lang="en-US" dirty="0" smtClean="0"/>
              <a:t> prices and retail prices</a:t>
            </a:r>
          </a:p>
          <a:p>
            <a:r>
              <a:rPr lang="en-US" dirty="0" smtClean="0"/>
              <a:t>Warehouse Information</a:t>
            </a:r>
          </a:p>
          <a:p>
            <a:r>
              <a:rPr lang="en-US" dirty="0" err="1" smtClean="0"/>
              <a:t>Mandi</a:t>
            </a:r>
            <a:r>
              <a:rPr lang="en-US" dirty="0" smtClean="0"/>
              <a:t> names and their geographical locations</a:t>
            </a:r>
          </a:p>
          <a:p>
            <a:r>
              <a:rPr lang="en-US" dirty="0" smtClean="0"/>
              <a:t>Data about possible factors affecting the price of commodity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Expectation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Dashboard suggesting prices through various possible alternatives</a:t>
            </a:r>
          </a:p>
          <a:p>
            <a:r>
              <a:rPr lang="en-US" dirty="0" smtClean="0"/>
              <a:t>Data Visualization to indicate price trend of commodity</a:t>
            </a:r>
          </a:p>
          <a:p>
            <a:pPr lvl="1"/>
            <a:r>
              <a:rPr lang="en-US" dirty="0" smtClean="0"/>
              <a:t>Comparison of Production, Market Prices and Retail Prices over the years</a:t>
            </a:r>
          </a:p>
          <a:p>
            <a:pPr lvl="1"/>
            <a:r>
              <a:rPr lang="en-US" dirty="0" smtClean="0"/>
              <a:t>Comparison of prices with possible factors affecting them such as rain </a:t>
            </a:r>
            <a:r>
              <a:rPr lang="en-US" dirty="0" smtClean="0"/>
              <a:t>fall, </a:t>
            </a:r>
            <a:r>
              <a:rPr lang="en-US" dirty="0" smtClean="0"/>
              <a:t>amount </a:t>
            </a:r>
            <a:r>
              <a:rPr lang="en-US" dirty="0" smtClean="0"/>
              <a:t>exported/imported etc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Project benefits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Answering following questions of farmers with this solution </a:t>
            </a:r>
          </a:p>
          <a:p>
            <a:pPr lvl="1"/>
            <a:r>
              <a:rPr lang="en-US" dirty="0" smtClean="0"/>
              <a:t>What price can I expect?</a:t>
            </a:r>
          </a:p>
          <a:p>
            <a:pPr lvl="1"/>
            <a:r>
              <a:rPr lang="en-US" dirty="0" smtClean="0"/>
              <a:t>Which crop will I plant given my known input costs and expected harvest time prices?</a:t>
            </a:r>
          </a:p>
          <a:p>
            <a:pPr lvl="1"/>
            <a:r>
              <a:rPr lang="en-US" dirty="0" smtClean="0"/>
              <a:t>Should I sell now or sell forward or store my crop?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67000"/>
            <a:ext cx="8229600" cy="1143000"/>
          </a:xfrm>
        </p:spPr>
        <p:txBody>
          <a:bodyPr/>
          <a:lstStyle/>
          <a:p>
            <a:r>
              <a:rPr lang="en-US" dirty="0" smtClean="0"/>
              <a:t>Thank You!!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Supply chain- set of buy-sell interactions as goods flow from raw materials through production to the final retailer where consumers can buy them. </a:t>
            </a:r>
          </a:p>
          <a:p>
            <a:r>
              <a:rPr lang="en-US" dirty="0" smtClean="0"/>
              <a:t>Value chain- whole ecosystem of players involved moving from the retailer backward to the producer.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IN" dirty="0" smtClean="0"/>
              <a:t>Supply Chain : Example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106266"/>
            <a:ext cx="6934200" cy="557509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Possible options for farmers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APMC based </a:t>
            </a:r>
            <a:r>
              <a:rPr lang="en-US" dirty="0" err="1" smtClean="0"/>
              <a:t>mandi</a:t>
            </a:r>
            <a:endParaRPr lang="en-US" dirty="0" smtClean="0"/>
          </a:p>
          <a:p>
            <a:r>
              <a:rPr lang="en-US" dirty="0" smtClean="0"/>
              <a:t>Village level traders</a:t>
            </a:r>
          </a:p>
          <a:p>
            <a:r>
              <a:rPr lang="en-US" dirty="0" smtClean="0"/>
              <a:t>Mega food parks</a:t>
            </a:r>
          </a:p>
          <a:p>
            <a:r>
              <a:rPr lang="en-US" dirty="0" err="1" smtClean="0"/>
              <a:t>Rythu</a:t>
            </a:r>
            <a:r>
              <a:rPr lang="en-US" dirty="0" smtClean="0"/>
              <a:t> </a:t>
            </a:r>
            <a:r>
              <a:rPr lang="en-US" dirty="0" err="1" smtClean="0"/>
              <a:t>Baazar</a:t>
            </a:r>
            <a:r>
              <a:rPr lang="en-US" dirty="0" smtClean="0"/>
              <a:t> </a:t>
            </a:r>
          </a:p>
          <a:p>
            <a:r>
              <a:rPr lang="en-US" dirty="0" smtClean="0"/>
              <a:t>Contract farming</a:t>
            </a:r>
          </a:p>
          <a:p>
            <a:r>
              <a:rPr lang="en-US" dirty="0" smtClean="0"/>
              <a:t>Store in warehouse</a:t>
            </a:r>
          </a:p>
          <a:p>
            <a:r>
              <a:rPr lang="en-US" dirty="0" smtClean="0"/>
              <a:t>Commodity exchanges(Spot/Future)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04801"/>
            <a:ext cx="8382000" cy="63246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Lack of proper formal means to obtain price information</a:t>
            </a:r>
          </a:p>
          <a:p>
            <a:pPr marL="742950" lvl="2" indent="-342900"/>
            <a:r>
              <a:rPr lang="en-IN" sz="3200" dirty="0" smtClean="0"/>
              <a:t>60.8 % of onion farmers in Karnataka depends on commission agents for price discovery</a:t>
            </a:r>
            <a:endParaRPr lang="en-US" sz="3200" dirty="0" smtClean="0"/>
          </a:p>
          <a:p>
            <a:r>
              <a:rPr lang="en-US" dirty="0" smtClean="0"/>
              <a:t>Low returns on produce for farmers</a:t>
            </a:r>
          </a:p>
          <a:p>
            <a:r>
              <a:rPr lang="en-US" dirty="0" smtClean="0"/>
              <a:t>Price dispersion </a:t>
            </a:r>
          </a:p>
          <a:p>
            <a:pPr lvl="1">
              <a:buFont typeface="Arial" pitchFamily="34" charset="0"/>
              <a:buChar char="•"/>
            </a:pPr>
            <a:r>
              <a:rPr lang="en-US" sz="3200" dirty="0" smtClean="0"/>
              <a:t>Prices for Shankar 6 (B) 30MM variety during Mar-Jun, 06 for Rajkot &amp; </a:t>
            </a:r>
            <a:r>
              <a:rPr lang="en-US" sz="3200" dirty="0" err="1" smtClean="0"/>
              <a:t>Chotila</a:t>
            </a:r>
            <a:r>
              <a:rPr lang="en-US" sz="3200" dirty="0" smtClean="0"/>
              <a:t> markets differs in the range of Rs 150-180/Quintal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971800"/>
            <a:ext cx="8229600" cy="1143000"/>
          </a:xfrm>
        </p:spPr>
        <p:txBody>
          <a:bodyPr/>
          <a:lstStyle/>
          <a:p>
            <a:r>
              <a:rPr lang="en-US" dirty="0" smtClean="0"/>
              <a:t>Existing ICTD Solutions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e-</a:t>
            </a:r>
            <a:r>
              <a:rPr lang="en-US" dirty="0" err="1" smtClean="0"/>
              <a:t>Choupal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e-</a:t>
            </a:r>
            <a:r>
              <a:rPr lang="en-US" dirty="0" err="1" smtClean="0"/>
              <a:t>Choupal</a:t>
            </a:r>
            <a:r>
              <a:rPr lang="en-US" dirty="0" smtClean="0"/>
              <a:t> by ITC</a:t>
            </a:r>
          </a:p>
          <a:p>
            <a:pPr lvl="1"/>
            <a:r>
              <a:rPr lang="en-IN" dirty="0" smtClean="0"/>
              <a:t>Provide information about 60 </a:t>
            </a:r>
            <a:r>
              <a:rPr lang="en-IN" dirty="0" err="1" smtClean="0"/>
              <a:t>mandi</a:t>
            </a:r>
            <a:r>
              <a:rPr lang="en-IN" dirty="0" smtClean="0"/>
              <a:t> prices to soy farmers in the state</a:t>
            </a:r>
          </a:p>
          <a:p>
            <a:pPr lvl="1"/>
            <a:r>
              <a:rPr lang="en-IN" dirty="0" smtClean="0"/>
              <a:t>ITC’s own offer price at its 45 hubs</a:t>
            </a:r>
          </a:p>
          <a:p>
            <a:pPr lvl="1"/>
            <a:r>
              <a:rPr lang="en-IN" dirty="0" smtClean="0"/>
              <a:t>Increase in monthly </a:t>
            </a:r>
            <a:r>
              <a:rPr lang="en-IN" dirty="0" err="1" smtClean="0"/>
              <a:t>mandi</a:t>
            </a:r>
            <a:r>
              <a:rPr lang="en-IN" dirty="0" smtClean="0"/>
              <a:t> price of soybean by 1-3%</a:t>
            </a:r>
          </a:p>
          <a:p>
            <a:pPr lvl="1"/>
            <a:r>
              <a:rPr lang="en-IN" dirty="0" smtClean="0"/>
              <a:t>Dispersion of soybean prices across the affected </a:t>
            </a:r>
            <a:r>
              <a:rPr lang="en-IN" dirty="0" err="1" smtClean="0"/>
              <a:t>mandis</a:t>
            </a:r>
            <a:r>
              <a:rPr lang="en-IN" dirty="0" smtClean="0"/>
              <a:t> in Madhya Pradesh decreased after the intervention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RML (Reuters Market Light)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Provides price information to farmers across various </a:t>
            </a:r>
            <a:r>
              <a:rPr lang="en-US" dirty="0" err="1" smtClean="0"/>
              <a:t>mandis</a:t>
            </a:r>
            <a:r>
              <a:rPr lang="en-US" dirty="0" smtClean="0"/>
              <a:t> via text messages</a:t>
            </a:r>
          </a:p>
          <a:p>
            <a:r>
              <a:rPr lang="en-US" dirty="0" smtClean="0"/>
              <a:t>80% farmers changed information sourcing behavior</a:t>
            </a:r>
          </a:p>
          <a:p>
            <a:r>
              <a:rPr lang="en-US" dirty="0" smtClean="0"/>
              <a:t>5.2% reduction in price dispersion</a:t>
            </a:r>
          </a:p>
          <a:p>
            <a:r>
              <a:rPr lang="en-IN" dirty="0" smtClean="0"/>
              <a:t>During </a:t>
            </a:r>
            <a:r>
              <a:rPr lang="en-IN" dirty="0" err="1" smtClean="0"/>
              <a:t>Ayodhaya</a:t>
            </a:r>
            <a:r>
              <a:rPr lang="en-IN" dirty="0" smtClean="0"/>
              <a:t> verdict, when bulk SMS were banned ,a study showed that price dispersion went as high as about 12%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</TotalTime>
  <Words>454</Words>
  <Application>Microsoft Office PowerPoint</Application>
  <PresentationFormat>On-screen Show (4:3)</PresentationFormat>
  <Paragraphs>63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Understanding Information needs in commodity supply chain</vt:lpstr>
      <vt:lpstr>Introduction</vt:lpstr>
      <vt:lpstr>Supply Chain : Example</vt:lpstr>
      <vt:lpstr>Possible options for farmers</vt:lpstr>
      <vt:lpstr>Slide 5</vt:lpstr>
      <vt:lpstr>Problems</vt:lpstr>
      <vt:lpstr>Existing ICTD Solutions</vt:lpstr>
      <vt:lpstr>e-Choupal</vt:lpstr>
      <vt:lpstr>RML (Reuters Market Light)</vt:lpstr>
      <vt:lpstr>Objective</vt:lpstr>
      <vt:lpstr>Information for farmers</vt:lpstr>
      <vt:lpstr>Plan ahead</vt:lpstr>
      <vt:lpstr>Project Expectation</vt:lpstr>
      <vt:lpstr>Project benefits</vt:lpstr>
      <vt:lpstr>Thank You!!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sit</dc:creator>
  <cp:lastModifiedBy>sit</cp:lastModifiedBy>
  <cp:revision>41</cp:revision>
  <dcterms:created xsi:type="dcterms:W3CDTF">2015-02-23T09:07:17Z</dcterms:created>
  <dcterms:modified xsi:type="dcterms:W3CDTF">2015-02-24T13:33:22Z</dcterms:modified>
</cp:coreProperties>
</file>