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58" r:id="rId5"/>
    <p:sldId id="259" r:id="rId6"/>
    <p:sldId id="261" r:id="rId7"/>
    <p:sldId id="263" r:id="rId8"/>
    <p:sldId id="262" r:id="rId9"/>
    <p:sldId id="274" r:id="rId10"/>
    <p:sldId id="269" r:id="rId11"/>
    <p:sldId id="270" r:id="rId12"/>
    <p:sldId id="271" r:id="rId13"/>
    <p:sldId id="277" r:id="rId14"/>
    <p:sldId id="278" r:id="rId15"/>
    <p:sldId id="279" r:id="rId16"/>
    <p:sldId id="272" r:id="rId17"/>
    <p:sldId id="260"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fcainfoweb.nic.in/PMSver2/Reports/Report_Menu_web.aspx" TargetMode="External"/><Relationship Id="rId2" Type="http://schemas.openxmlformats.org/officeDocument/2006/relationships/hyperlink" Target="http://agmarknet.nic.in/agnew/NationalBEnglish/CommodityWiseDailyReport.aspx?ss=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Analysis of Commodity Prices</a:t>
            </a:r>
            <a:endParaRPr lang="en-IN" dirty="0"/>
          </a:p>
        </p:txBody>
      </p:sp>
      <p:sp>
        <p:nvSpPr>
          <p:cNvPr id="3" name="Subtitle 2"/>
          <p:cNvSpPr>
            <a:spLocks noGrp="1"/>
          </p:cNvSpPr>
          <p:nvPr>
            <p:ph type="subTitle" idx="1"/>
          </p:nvPr>
        </p:nvSpPr>
        <p:spPr>
          <a:xfrm>
            <a:off x="1507067" y="4050833"/>
            <a:ext cx="7766936" cy="1950722"/>
          </a:xfrm>
        </p:spPr>
        <p:txBody>
          <a:bodyPr>
            <a:normAutofit/>
          </a:bodyPr>
          <a:lstStyle/>
          <a:p>
            <a:r>
              <a:rPr lang="en-IN" dirty="0" smtClean="0"/>
              <a:t>BY</a:t>
            </a:r>
          </a:p>
          <a:p>
            <a:r>
              <a:rPr lang="en-IN" dirty="0" err="1" smtClean="0"/>
              <a:t>Kapil</a:t>
            </a:r>
            <a:r>
              <a:rPr lang="en-IN" dirty="0" smtClean="0"/>
              <a:t> Thakkar &amp; </a:t>
            </a:r>
            <a:r>
              <a:rPr lang="en-IN" dirty="0" err="1" smtClean="0"/>
              <a:t>Reshma</a:t>
            </a:r>
            <a:r>
              <a:rPr lang="en-IN" dirty="0" smtClean="0"/>
              <a:t> </a:t>
            </a:r>
            <a:r>
              <a:rPr lang="en-IN" dirty="0" err="1" smtClean="0"/>
              <a:t>Kumari</a:t>
            </a:r>
            <a:endParaRPr lang="en-IN" dirty="0" smtClean="0"/>
          </a:p>
          <a:p>
            <a:r>
              <a:rPr lang="en-IN" dirty="0" smtClean="0"/>
              <a:t>UNDER THE GUIDANCE OF</a:t>
            </a:r>
          </a:p>
          <a:p>
            <a:r>
              <a:rPr lang="en-IN" dirty="0" err="1" smtClean="0"/>
              <a:t>Dr.</a:t>
            </a:r>
            <a:r>
              <a:rPr lang="en-IN" dirty="0" smtClean="0"/>
              <a:t> </a:t>
            </a:r>
            <a:r>
              <a:rPr lang="en-IN" dirty="0" err="1" smtClean="0"/>
              <a:t>Aaditeshwar</a:t>
            </a:r>
            <a:r>
              <a:rPr lang="en-IN" dirty="0" smtClean="0"/>
              <a:t> Seth</a:t>
            </a:r>
          </a:p>
          <a:p>
            <a:endParaRPr lang="en-IN" dirty="0"/>
          </a:p>
        </p:txBody>
      </p:sp>
    </p:spTree>
    <p:extLst>
      <p:ext uri="{BB962C8B-B14F-4D97-AF65-F5344CB8AC3E}">
        <p14:creationId xmlns:p14="http://schemas.microsoft.com/office/powerpoint/2010/main" val="3878337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a:t>
            </a:r>
            <a:r>
              <a:rPr lang="en-IN" dirty="0"/>
              <a:t>- </a:t>
            </a:r>
            <a:r>
              <a:rPr lang="en-IN" dirty="0" smtClean="0"/>
              <a:t>2</a:t>
            </a:r>
            <a:endParaRPr lang="en-IN" dirty="0"/>
          </a:p>
        </p:txBody>
      </p:sp>
      <p:sp>
        <p:nvSpPr>
          <p:cNvPr id="3" name="Content Placeholder 2"/>
          <p:cNvSpPr>
            <a:spLocks noGrp="1"/>
          </p:cNvSpPr>
          <p:nvPr>
            <p:ph idx="1"/>
          </p:nvPr>
        </p:nvSpPr>
        <p:spPr/>
        <p:txBody>
          <a:bodyPr/>
          <a:lstStyle/>
          <a:p>
            <a:r>
              <a:rPr lang="en-IN" dirty="0" smtClean="0"/>
              <a:t>Calculate </a:t>
            </a:r>
            <a:r>
              <a:rPr lang="en-IN" dirty="0"/>
              <a:t>difference between Retail and wholesale price </a:t>
            </a:r>
            <a:r>
              <a:rPr lang="en-IN" dirty="0" err="1"/>
              <a:t>wrt</a:t>
            </a:r>
            <a:r>
              <a:rPr lang="en-IN" dirty="0"/>
              <a:t> wholesale price for every centre for everyday yearly.</a:t>
            </a:r>
          </a:p>
          <a:p>
            <a:r>
              <a:rPr lang="en-IN" dirty="0"/>
              <a:t>Plot PDF/histogram for calculated values over year</a:t>
            </a:r>
          </a:p>
          <a:p>
            <a:r>
              <a:rPr lang="en-IN" dirty="0"/>
              <a:t>Study type </a:t>
            </a:r>
            <a:r>
              <a:rPr lang="en-IN" dirty="0" smtClean="0"/>
              <a:t>of distribution and its parameters</a:t>
            </a:r>
          </a:p>
          <a:p>
            <a:r>
              <a:rPr lang="en-IN" dirty="0" smtClean="0"/>
              <a:t>Find defaulter values based on distribution of values</a:t>
            </a:r>
            <a:endParaRPr lang="en-IN" dirty="0"/>
          </a:p>
          <a:p>
            <a:endParaRPr lang="en-IN" dirty="0"/>
          </a:p>
        </p:txBody>
      </p:sp>
    </p:spTree>
    <p:extLst>
      <p:ext uri="{BB962C8B-B14F-4D97-AF65-F5344CB8AC3E}">
        <p14:creationId xmlns:p14="http://schemas.microsoft.com/office/powerpoint/2010/main" val="2743565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- 2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344" y="1209903"/>
            <a:ext cx="7103406" cy="5648097"/>
          </a:xfrm>
        </p:spPr>
      </p:pic>
      <p:sp>
        <p:nvSpPr>
          <p:cNvPr id="5" name="TextBox 4"/>
          <p:cNvSpPr txBox="1"/>
          <p:nvPr/>
        </p:nvSpPr>
        <p:spPr>
          <a:xfrm>
            <a:off x="3757876" y="6488668"/>
            <a:ext cx="1422184" cy="369332"/>
          </a:xfrm>
          <a:prstGeom prst="rect">
            <a:avLst/>
          </a:prstGeom>
          <a:noFill/>
        </p:spPr>
        <p:txBody>
          <a:bodyPr wrap="none" rtlCol="0">
            <a:spAutoFit/>
          </a:bodyPr>
          <a:lstStyle/>
          <a:p>
            <a:r>
              <a:rPr lang="en-IN" dirty="0" smtClean="0"/>
              <a:t>Delhi - 2013</a:t>
            </a:r>
            <a:endParaRPr lang="en-IN" dirty="0"/>
          </a:p>
        </p:txBody>
      </p:sp>
    </p:spTree>
    <p:extLst>
      <p:ext uri="{BB962C8B-B14F-4D97-AF65-F5344CB8AC3E}">
        <p14:creationId xmlns:p14="http://schemas.microsoft.com/office/powerpoint/2010/main" val="4178402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07"/>
            <a:ext cx="8596668" cy="1320800"/>
          </a:xfrm>
        </p:spPr>
        <p:txBody>
          <a:bodyPr/>
          <a:lstStyle/>
          <a:p>
            <a:r>
              <a:rPr lang="en-IN" dirty="0"/>
              <a:t>Approach - </a:t>
            </a:r>
            <a:r>
              <a:rPr lang="en-IN" dirty="0" smtClean="0"/>
              <a:t>3</a:t>
            </a:r>
            <a:endParaRPr lang="en-IN" dirty="0"/>
          </a:p>
        </p:txBody>
      </p:sp>
      <p:sp>
        <p:nvSpPr>
          <p:cNvPr id="3" name="Content Placeholder 2"/>
          <p:cNvSpPr>
            <a:spLocks noGrp="1"/>
          </p:cNvSpPr>
          <p:nvPr>
            <p:ph idx="1"/>
          </p:nvPr>
        </p:nvSpPr>
        <p:spPr>
          <a:xfrm>
            <a:off x="677334" y="1270000"/>
            <a:ext cx="8596668" cy="3880773"/>
          </a:xfrm>
        </p:spPr>
        <p:txBody>
          <a:bodyPr/>
          <a:lstStyle/>
          <a:p>
            <a:r>
              <a:rPr lang="en-IN" dirty="0" smtClean="0"/>
              <a:t>Prepare series of values taking difference between retail prices over two weeks</a:t>
            </a:r>
          </a:p>
          <a:p>
            <a:r>
              <a:rPr lang="en-IN" dirty="0" smtClean="0"/>
              <a:t>Try to find the spike in this series</a:t>
            </a:r>
          </a:p>
          <a:p>
            <a:r>
              <a:rPr lang="en-IN" dirty="0" smtClean="0"/>
              <a:t>Report this period as anomaly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70" y="2764508"/>
            <a:ext cx="5118681" cy="3864892"/>
          </a:xfrm>
          <a:prstGeom prst="rect">
            <a:avLst/>
          </a:prstGeom>
        </p:spPr>
      </p:pic>
      <p:sp>
        <p:nvSpPr>
          <p:cNvPr id="5" name="TextBox 4"/>
          <p:cNvSpPr txBox="1"/>
          <p:nvPr/>
        </p:nvSpPr>
        <p:spPr>
          <a:xfrm>
            <a:off x="6741415" y="4208172"/>
            <a:ext cx="2235160" cy="646331"/>
          </a:xfrm>
          <a:prstGeom prst="rect">
            <a:avLst/>
          </a:prstGeom>
          <a:noFill/>
        </p:spPr>
        <p:txBody>
          <a:bodyPr wrap="square" rtlCol="0">
            <a:spAutoFit/>
          </a:bodyPr>
          <a:lstStyle/>
          <a:p>
            <a:r>
              <a:rPr lang="en-IN" dirty="0" smtClean="0"/>
              <a:t>Centre: Mumbai</a:t>
            </a:r>
          </a:p>
          <a:p>
            <a:r>
              <a:rPr lang="en-IN" dirty="0" smtClean="0"/>
              <a:t>Year : 2010</a:t>
            </a:r>
            <a:endParaRPr lang="en-IN" dirty="0"/>
          </a:p>
        </p:txBody>
      </p:sp>
    </p:spTree>
    <p:extLst>
      <p:ext uri="{BB962C8B-B14F-4D97-AF65-F5344CB8AC3E}">
        <p14:creationId xmlns:p14="http://schemas.microsoft.com/office/powerpoint/2010/main" val="2137430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 done till now</a:t>
            </a:r>
            <a:endParaRPr lang="en-IN" dirty="0"/>
          </a:p>
        </p:txBody>
      </p:sp>
      <p:sp>
        <p:nvSpPr>
          <p:cNvPr id="3" name="Content Placeholder 2"/>
          <p:cNvSpPr>
            <a:spLocks noGrp="1"/>
          </p:cNvSpPr>
          <p:nvPr>
            <p:ph idx="1"/>
          </p:nvPr>
        </p:nvSpPr>
        <p:spPr/>
        <p:txBody>
          <a:bodyPr>
            <a:normAutofit/>
          </a:bodyPr>
          <a:lstStyle/>
          <a:p>
            <a:r>
              <a:rPr lang="en-IN" dirty="0" smtClean="0"/>
              <a:t>Wholesale Price is inversely proportional to arrivals </a:t>
            </a:r>
          </a:p>
          <a:p>
            <a:r>
              <a:rPr lang="en-IN" dirty="0" smtClean="0"/>
              <a:t>Find the similarity between arrival pattern of this year and last year</a:t>
            </a:r>
          </a:p>
          <a:p>
            <a:r>
              <a:rPr lang="en-IN" dirty="0" smtClean="0"/>
              <a:t>To find similarity we have used lagged correlation with lag value of -15 to +14 days.</a:t>
            </a:r>
          </a:p>
          <a:p>
            <a:r>
              <a:rPr lang="en-IN" dirty="0" smtClean="0"/>
              <a:t>If arrival patterns are found similar, it is expected to have similar pattern for wholesale price</a:t>
            </a:r>
          </a:p>
          <a:p>
            <a:r>
              <a:rPr lang="en-IN" dirty="0" smtClean="0"/>
              <a:t>Locate the cases where wholesale price pattern varied despite having similar arrival patterns</a:t>
            </a:r>
            <a:endParaRPr lang="en-IN" dirty="0"/>
          </a:p>
        </p:txBody>
      </p:sp>
    </p:spTree>
    <p:extLst>
      <p:ext uri="{BB962C8B-B14F-4D97-AF65-F5344CB8AC3E}">
        <p14:creationId xmlns:p14="http://schemas.microsoft.com/office/powerpoint/2010/main" val="2235645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908" y="1197735"/>
            <a:ext cx="7566441" cy="6016267"/>
          </a:xfrm>
        </p:spPr>
      </p:pic>
      <p:pic>
        <p:nvPicPr>
          <p:cNvPr id="9" name="Picture 8"/>
          <p:cNvPicPr>
            <a:picLocks noChangeAspect="1"/>
          </p:cNvPicPr>
          <p:nvPr/>
        </p:nvPicPr>
        <p:blipFill>
          <a:blip r:embed="rId3"/>
          <a:stretch>
            <a:fillRect/>
          </a:stretch>
        </p:blipFill>
        <p:spPr>
          <a:xfrm>
            <a:off x="3467604" y="1197736"/>
            <a:ext cx="2080004" cy="521865"/>
          </a:xfrm>
          <a:prstGeom prst="rect">
            <a:avLst/>
          </a:prstGeom>
        </p:spPr>
      </p:pic>
      <p:pic>
        <p:nvPicPr>
          <p:cNvPr id="10" name="Picture 9"/>
          <p:cNvPicPr>
            <a:picLocks noChangeAspect="1"/>
          </p:cNvPicPr>
          <p:nvPr/>
        </p:nvPicPr>
        <p:blipFill>
          <a:blip r:embed="rId4"/>
          <a:stretch>
            <a:fillRect/>
          </a:stretch>
        </p:blipFill>
        <p:spPr>
          <a:xfrm>
            <a:off x="5586242" y="1197735"/>
            <a:ext cx="1754047" cy="521865"/>
          </a:xfrm>
          <a:prstGeom prst="rect">
            <a:avLst/>
          </a:prstGeom>
        </p:spPr>
      </p:pic>
      <p:sp>
        <p:nvSpPr>
          <p:cNvPr id="11" name="TextBox 10"/>
          <p:cNvSpPr txBox="1"/>
          <p:nvPr/>
        </p:nvSpPr>
        <p:spPr>
          <a:xfrm>
            <a:off x="7856113" y="3837904"/>
            <a:ext cx="2247731" cy="923330"/>
          </a:xfrm>
          <a:prstGeom prst="rect">
            <a:avLst/>
          </a:prstGeom>
          <a:noFill/>
        </p:spPr>
        <p:txBody>
          <a:bodyPr wrap="none" rtlCol="0">
            <a:spAutoFit/>
          </a:bodyPr>
          <a:lstStyle/>
          <a:p>
            <a:r>
              <a:rPr lang="en-IN" dirty="0" smtClean="0"/>
              <a:t>Centre: Ahmedabad</a:t>
            </a:r>
          </a:p>
          <a:p>
            <a:r>
              <a:rPr lang="en-IN" dirty="0" smtClean="0"/>
              <a:t>Date: 07-11-2011 to</a:t>
            </a:r>
          </a:p>
          <a:p>
            <a:r>
              <a:rPr lang="en-IN" dirty="0"/>
              <a:t> </a:t>
            </a:r>
            <a:r>
              <a:rPr lang="en-IN" dirty="0" smtClean="0"/>
              <a:t>        07-01-2012</a:t>
            </a:r>
            <a:endParaRPr lang="en-IN" dirty="0"/>
          </a:p>
        </p:txBody>
      </p:sp>
    </p:spTree>
    <p:extLst>
      <p:ext uri="{BB962C8B-B14F-4D97-AF65-F5344CB8AC3E}">
        <p14:creationId xmlns:p14="http://schemas.microsoft.com/office/powerpoint/2010/main" val="3834358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760" y="1257121"/>
            <a:ext cx="7469747" cy="5939384"/>
          </a:xfrm>
        </p:spPr>
      </p:pic>
      <p:sp>
        <p:nvSpPr>
          <p:cNvPr id="5" name="TextBox 4"/>
          <p:cNvSpPr txBox="1"/>
          <p:nvPr/>
        </p:nvSpPr>
        <p:spPr>
          <a:xfrm>
            <a:off x="7473389" y="3765148"/>
            <a:ext cx="2247731" cy="923330"/>
          </a:xfrm>
          <a:prstGeom prst="rect">
            <a:avLst/>
          </a:prstGeom>
          <a:noFill/>
        </p:spPr>
        <p:txBody>
          <a:bodyPr wrap="none" rtlCol="0">
            <a:spAutoFit/>
          </a:bodyPr>
          <a:lstStyle/>
          <a:p>
            <a:r>
              <a:rPr lang="en-IN" dirty="0" smtClean="0"/>
              <a:t>Centre: Mumbai</a:t>
            </a:r>
          </a:p>
          <a:p>
            <a:r>
              <a:rPr lang="en-IN" dirty="0" smtClean="0"/>
              <a:t>Date: 07-11-2012 to</a:t>
            </a:r>
          </a:p>
          <a:p>
            <a:r>
              <a:rPr lang="en-IN" dirty="0"/>
              <a:t>	 </a:t>
            </a:r>
            <a:r>
              <a:rPr lang="en-IN" dirty="0" smtClean="0"/>
              <a:t>  07-1-2013</a:t>
            </a:r>
          </a:p>
        </p:txBody>
      </p:sp>
      <p:pic>
        <p:nvPicPr>
          <p:cNvPr id="6" name="Picture 5"/>
          <p:cNvPicPr>
            <a:picLocks noChangeAspect="1"/>
          </p:cNvPicPr>
          <p:nvPr/>
        </p:nvPicPr>
        <p:blipFill>
          <a:blip r:embed="rId3"/>
          <a:stretch>
            <a:fillRect/>
          </a:stretch>
        </p:blipFill>
        <p:spPr>
          <a:xfrm>
            <a:off x="3325937" y="1270000"/>
            <a:ext cx="2080004" cy="521865"/>
          </a:xfrm>
          <a:prstGeom prst="rect">
            <a:avLst/>
          </a:prstGeom>
        </p:spPr>
      </p:pic>
      <p:pic>
        <p:nvPicPr>
          <p:cNvPr id="7" name="Picture 6"/>
          <p:cNvPicPr>
            <a:picLocks noChangeAspect="1"/>
          </p:cNvPicPr>
          <p:nvPr/>
        </p:nvPicPr>
        <p:blipFill>
          <a:blip r:embed="rId4"/>
          <a:stretch>
            <a:fillRect/>
          </a:stretch>
        </p:blipFill>
        <p:spPr>
          <a:xfrm>
            <a:off x="5444575" y="1269999"/>
            <a:ext cx="1754047" cy="521865"/>
          </a:xfrm>
          <a:prstGeom prst="rect">
            <a:avLst/>
          </a:prstGeom>
        </p:spPr>
      </p:pic>
    </p:spTree>
    <p:extLst>
      <p:ext uri="{BB962C8B-B14F-4D97-AF65-F5344CB8AC3E}">
        <p14:creationId xmlns:p14="http://schemas.microsoft.com/office/powerpoint/2010/main" val="1210975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	</a:t>
            </a:r>
            <a:endParaRPr lang="en-IN" dirty="0"/>
          </a:p>
        </p:txBody>
      </p:sp>
      <p:sp>
        <p:nvSpPr>
          <p:cNvPr id="3" name="Content Placeholder 2"/>
          <p:cNvSpPr>
            <a:spLocks noGrp="1"/>
          </p:cNvSpPr>
          <p:nvPr>
            <p:ph idx="1"/>
          </p:nvPr>
        </p:nvSpPr>
        <p:spPr/>
        <p:txBody>
          <a:bodyPr/>
          <a:lstStyle/>
          <a:p>
            <a:r>
              <a:rPr lang="en-IN" dirty="0" smtClean="0"/>
              <a:t>To detect anti-competitive practices in setting up prices of commodities</a:t>
            </a:r>
          </a:p>
          <a:p>
            <a:r>
              <a:rPr lang="en-IN" dirty="0" smtClean="0"/>
              <a:t>To understand how external factors apart from supply demand like election influence prices of commodity</a:t>
            </a:r>
            <a:endParaRPr lang="en-IN" dirty="0"/>
          </a:p>
        </p:txBody>
      </p:sp>
    </p:spTree>
    <p:extLst>
      <p:ext uri="{BB962C8B-B14F-4D97-AF65-F5344CB8AC3E}">
        <p14:creationId xmlns:p14="http://schemas.microsoft.com/office/powerpoint/2010/main" val="324231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a:buFont typeface="+mj-lt"/>
              <a:buAutoNum type="arabicPeriod"/>
            </a:pPr>
            <a:r>
              <a:rPr lang="en-IN" dirty="0" smtClean="0">
                <a:hlinkClick r:id="rId2"/>
              </a:rPr>
              <a:t>http</a:t>
            </a:r>
            <a:r>
              <a:rPr lang="en-IN" dirty="0">
                <a:hlinkClick r:id="rId2"/>
              </a:rPr>
              <a:t>://</a:t>
            </a:r>
            <a:r>
              <a:rPr lang="en-IN" dirty="0" smtClean="0">
                <a:hlinkClick r:id="rId2"/>
              </a:rPr>
              <a:t>agmarknet.nic.in/agnew/NationalBEnglish/CommodityWiseDailyReport.aspx?ss=2</a:t>
            </a:r>
            <a:endParaRPr lang="en-IN" dirty="0" smtClean="0"/>
          </a:p>
          <a:p>
            <a:pPr>
              <a:buFont typeface="+mj-lt"/>
              <a:buAutoNum type="arabicPeriod"/>
            </a:pPr>
            <a:r>
              <a:rPr lang="en-IN" dirty="0">
                <a:hlinkClick r:id="rId3"/>
              </a:rPr>
              <a:t>http://</a:t>
            </a:r>
            <a:r>
              <a:rPr lang="en-IN" dirty="0" smtClean="0">
                <a:hlinkClick r:id="rId3"/>
              </a:rPr>
              <a:t>fcainfoweb.nic.in/PMSver2/Reports/Report_Menu_web.aspx</a:t>
            </a:r>
            <a:endParaRPr lang="en-IN" dirty="0" smtClean="0"/>
          </a:p>
          <a:p>
            <a:pPr>
              <a:buFont typeface="+mj-lt"/>
              <a:buAutoNum type="arabicPeriod"/>
            </a:pPr>
            <a:endParaRPr lang="en-IN" dirty="0"/>
          </a:p>
        </p:txBody>
      </p:sp>
    </p:spTree>
    <p:extLst>
      <p:ext uri="{BB962C8B-B14F-4D97-AF65-F5344CB8AC3E}">
        <p14:creationId xmlns:p14="http://schemas.microsoft.com/office/powerpoint/2010/main" val="2739566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Text Placeholder 2"/>
          <p:cNvSpPr>
            <a:spLocks noGrp="1"/>
          </p:cNvSpPr>
          <p:nvPr>
            <p:ph type="body" idx="1"/>
          </p:nvPr>
        </p:nvSpPr>
        <p:spPr/>
        <p:txBody>
          <a:bodyPr/>
          <a:lstStyle/>
          <a:p>
            <a:r>
              <a:rPr lang="en-IN" dirty="0" smtClean="0"/>
              <a:t>Any Questions?</a:t>
            </a:r>
            <a:endParaRPr lang="en-IN" dirty="0"/>
          </a:p>
        </p:txBody>
      </p:sp>
    </p:spTree>
    <p:extLst>
      <p:ext uri="{BB962C8B-B14F-4D97-AF65-F5344CB8AC3E}">
        <p14:creationId xmlns:p14="http://schemas.microsoft.com/office/powerpoint/2010/main" val="1751928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a:bodyPr>
          <a:lstStyle/>
          <a:p>
            <a:r>
              <a:rPr lang="en-IN" dirty="0"/>
              <a:t>Supply demand imbalance, natural calamities etc. may not always be the reason behind </a:t>
            </a:r>
            <a:r>
              <a:rPr lang="en-IN" dirty="0" smtClean="0"/>
              <a:t>the rise in the price of a commodity. </a:t>
            </a:r>
          </a:p>
          <a:p>
            <a:r>
              <a:rPr lang="en-IN" dirty="0" smtClean="0"/>
              <a:t>It </a:t>
            </a:r>
            <a:r>
              <a:rPr lang="en-IN" dirty="0"/>
              <a:t>may be a consequence of artificial supply deficit planned </a:t>
            </a:r>
            <a:r>
              <a:rPr lang="en-IN" dirty="0" smtClean="0"/>
              <a:t>intelligently </a:t>
            </a:r>
            <a:r>
              <a:rPr lang="en-IN" dirty="0"/>
              <a:t>by traders’ nexus for profiteering through manipulation of supply of commodity and hence indirectly controlling their prices. </a:t>
            </a:r>
            <a:endParaRPr lang="en-IN" dirty="0" smtClean="0"/>
          </a:p>
          <a:p>
            <a:r>
              <a:rPr lang="en-IN" dirty="0" smtClean="0"/>
              <a:t>Our </a:t>
            </a:r>
            <a:r>
              <a:rPr lang="en-IN" dirty="0"/>
              <a:t>attempt is to locate such hikes in prices which seem suspicious (we call them anomalies).</a:t>
            </a:r>
          </a:p>
          <a:p>
            <a:r>
              <a:rPr lang="en-IN" dirty="0" smtClean="0"/>
              <a:t>To detect and analyse the characteristics of anomalies in the prices of commodities, currently only onion</a:t>
            </a:r>
          </a:p>
        </p:txBody>
      </p:sp>
    </p:spTree>
    <p:extLst>
      <p:ext uri="{BB962C8B-B14F-4D97-AF65-F5344CB8AC3E}">
        <p14:creationId xmlns:p14="http://schemas.microsoft.com/office/powerpoint/2010/main" val="35917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What is Anomaly?</a:t>
            </a:r>
          </a:p>
          <a:p>
            <a:r>
              <a:rPr lang="en-IN" dirty="0"/>
              <a:t>Reasons for </a:t>
            </a:r>
            <a:r>
              <a:rPr lang="en-IN" dirty="0" smtClean="0"/>
              <a:t>hike in </a:t>
            </a:r>
            <a:r>
              <a:rPr lang="en-IN" dirty="0"/>
              <a:t>the prices:</a:t>
            </a:r>
          </a:p>
          <a:p>
            <a:pPr lvl="1"/>
            <a:r>
              <a:rPr lang="en-IN" dirty="0" smtClean="0"/>
              <a:t>Supply Shortage</a:t>
            </a:r>
          </a:p>
          <a:p>
            <a:pPr lvl="1"/>
            <a:r>
              <a:rPr lang="en-IN" dirty="0" smtClean="0"/>
              <a:t>Government </a:t>
            </a:r>
            <a:r>
              <a:rPr lang="en-IN" dirty="0"/>
              <a:t>Policies</a:t>
            </a:r>
          </a:p>
          <a:p>
            <a:pPr lvl="1"/>
            <a:r>
              <a:rPr lang="en-IN" dirty="0"/>
              <a:t>Hoarding</a:t>
            </a:r>
          </a:p>
          <a:p>
            <a:pPr lvl="1"/>
            <a:r>
              <a:rPr lang="en-IN" dirty="0" smtClean="0"/>
              <a:t>Political impact</a:t>
            </a:r>
            <a:endParaRPr lang="en-IN" dirty="0"/>
          </a:p>
          <a:p>
            <a:endParaRPr lang="en-IN" dirty="0"/>
          </a:p>
        </p:txBody>
      </p:sp>
    </p:spTree>
    <p:extLst>
      <p:ext uri="{BB962C8B-B14F-4D97-AF65-F5344CB8AC3E}">
        <p14:creationId xmlns:p14="http://schemas.microsoft.com/office/powerpoint/2010/main" val="4011367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we have</a:t>
            </a:r>
            <a:endParaRPr lang="en-IN" dirty="0"/>
          </a:p>
        </p:txBody>
      </p:sp>
      <p:sp>
        <p:nvSpPr>
          <p:cNvPr id="3" name="Content Placeholder 2"/>
          <p:cNvSpPr>
            <a:spLocks noGrp="1"/>
          </p:cNvSpPr>
          <p:nvPr>
            <p:ph idx="1"/>
          </p:nvPr>
        </p:nvSpPr>
        <p:spPr/>
        <p:txBody>
          <a:bodyPr/>
          <a:lstStyle/>
          <a:p>
            <a:r>
              <a:rPr lang="en-IN" dirty="0" smtClean="0"/>
              <a:t>Structured Data (mostly 2006 onwards)</a:t>
            </a:r>
          </a:p>
          <a:p>
            <a:pPr lvl="1"/>
            <a:r>
              <a:rPr lang="en-IN" dirty="0" smtClean="0"/>
              <a:t>Daily Wholesale Price (WP) of Onion for 1514 </a:t>
            </a:r>
            <a:r>
              <a:rPr lang="en-IN" dirty="0" err="1" smtClean="0"/>
              <a:t>Mandis</a:t>
            </a:r>
            <a:r>
              <a:rPr lang="en-IN" dirty="0" smtClean="0"/>
              <a:t> </a:t>
            </a:r>
          </a:p>
          <a:p>
            <a:pPr lvl="1"/>
            <a:r>
              <a:rPr lang="en-IN" dirty="0" smtClean="0"/>
              <a:t>Daily Arrival of Onion information for 1514 </a:t>
            </a:r>
            <a:r>
              <a:rPr lang="en-IN" dirty="0" err="1" smtClean="0"/>
              <a:t>Mandis</a:t>
            </a:r>
            <a:endParaRPr lang="en-IN" dirty="0" smtClean="0"/>
          </a:p>
          <a:p>
            <a:pPr lvl="1"/>
            <a:r>
              <a:rPr lang="en-IN" dirty="0" smtClean="0"/>
              <a:t>Daily Retail Price (RP) of Onion for 76 Centres (Major cities in India)</a:t>
            </a:r>
          </a:p>
          <a:p>
            <a:r>
              <a:rPr lang="en-IN" dirty="0" smtClean="0"/>
              <a:t>Unstructured Data</a:t>
            </a:r>
          </a:p>
          <a:p>
            <a:pPr lvl="1"/>
            <a:r>
              <a:rPr lang="en-IN" dirty="0" smtClean="0"/>
              <a:t>Dates and Location for hoarding reports from news articles</a:t>
            </a:r>
            <a:endParaRPr lang="en-IN" dirty="0"/>
          </a:p>
        </p:txBody>
      </p:sp>
    </p:spTree>
    <p:extLst>
      <p:ext uri="{BB962C8B-B14F-4D97-AF65-F5344CB8AC3E}">
        <p14:creationId xmlns:p14="http://schemas.microsoft.com/office/powerpoint/2010/main" val="4184735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Used for Data Collection and Usage</a:t>
            </a:r>
            <a:endParaRPr lang="en-IN" dirty="0"/>
          </a:p>
        </p:txBody>
      </p:sp>
      <p:sp>
        <p:nvSpPr>
          <p:cNvPr id="3" name="Content Placeholder 2"/>
          <p:cNvSpPr>
            <a:spLocks noGrp="1"/>
          </p:cNvSpPr>
          <p:nvPr>
            <p:ph idx="1"/>
          </p:nvPr>
        </p:nvSpPr>
        <p:spPr/>
        <p:txBody>
          <a:bodyPr/>
          <a:lstStyle/>
          <a:p>
            <a:r>
              <a:rPr lang="en-IN" dirty="0" smtClean="0"/>
              <a:t>Crawlers were written to fetch the prices (WP [1] &amp; RP [2] ) and arrivals from 2006 onwards from government websites</a:t>
            </a:r>
          </a:p>
          <a:p>
            <a:r>
              <a:rPr lang="en-IN" dirty="0" smtClean="0"/>
              <a:t>Use of </a:t>
            </a:r>
            <a:r>
              <a:rPr lang="en-IN" dirty="0" err="1"/>
              <a:t>V</a:t>
            </a:r>
            <a:r>
              <a:rPr lang="en-IN" dirty="0" err="1" smtClean="0"/>
              <a:t>oronoi</a:t>
            </a:r>
            <a:r>
              <a:rPr lang="en-IN" dirty="0" smtClean="0"/>
              <a:t> Diagram to map </a:t>
            </a:r>
            <a:r>
              <a:rPr lang="en-IN" dirty="0" err="1" smtClean="0"/>
              <a:t>Mandis</a:t>
            </a:r>
            <a:r>
              <a:rPr lang="en-IN" dirty="0" smtClean="0"/>
              <a:t> to Centres</a:t>
            </a:r>
          </a:p>
          <a:p>
            <a:pPr lvl="1"/>
            <a:r>
              <a:rPr lang="en-IN" dirty="0" smtClean="0"/>
              <a:t>Average of WP of all </a:t>
            </a:r>
            <a:r>
              <a:rPr lang="en-IN" dirty="0" err="1" smtClean="0"/>
              <a:t>Mandis</a:t>
            </a:r>
            <a:r>
              <a:rPr lang="en-IN" dirty="0" smtClean="0"/>
              <a:t> in its region</a:t>
            </a:r>
          </a:p>
          <a:p>
            <a:pPr lvl="1"/>
            <a:r>
              <a:rPr lang="en-IN" dirty="0" smtClean="0"/>
              <a:t>Sum of Arrivals of all </a:t>
            </a:r>
            <a:r>
              <a:rPr lang="en-IN" dirty="0" err="1" smtClean="0"/>
              <a:t>Mandis</a:t>
            </a:r>
            <a:r>
              <a:rPr lang="en-IN" dirty="0" smtClean="0"/>
              <a:t> in its region</a:t>
            </a:r>
          </a:p>
          <a:p>
            <a:endParaRPr lang="en-IN" dirty="0"/>
          </a:p>
        </p:txBody>
      </p:sp>
    </p:spTree>
    <p:extLst>
      <p:ext uri="{BB962C8B-B14F-4D97-AF65-F5344CB8AC3E}">
        <p14:creationId xmlns:p14="http://schemas.microsoft.com/office/powerpoint/2010/main" val="498128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Voronoi</a:t>
            </a:r>
            <a:r>
              <a:rPr lang="en-IN" dirty="0" smtClean="0"/>
              <a:t> Diagram</a:t>
            </a:r>
            <a:endParaRPr lang="en-IN" dirty="0"/>
          </a:p>
        </p:txBody>
      </p:sp>
      <p:pic>
        <p:nvPicPr>
          <p:cNvPr id="6" name="Picture 5"/>
          <p:cNvPicPr>
            <a:picLocks noChangeAspect="1"/>
          </p:cNvPicPr>
          <p:nvPr/>
        </p:nvPicPr>
        <p:blipFill>
          <a:blip r:embed="rId2"/>
          <a:stretch>
            <a:fillRect/>
          </a:stretch>
        </p:blipFill>
        <p:spPr>
          <a:xfrm>
            <a:off x="2101188" y="1270000"/>
            <a:ext cx="6238095" cy="5457143"/>
          </a:xfrm>
          <a:prstGeom prst="rect">
            <a:avLst/>
          </a:prstGeom>
        </p:spPr>
      </p:pic>
    </p:spTree>
    <p:extLst>
      <p:ext uri="{BB962C8B-B14F-4D97-AF65-F5344CB8AC3E}">
        <p14:creationId xmlns:p14="http://schemas.microsoft.com/office/powerpoint/2010/main" val="1314413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a:t>
            </a:r>
            <a:endParaRPr lang="en-IN" dirty="0"/>
          </a:p>
        </p:txBody>
      </p:sp>
      <p:sp>
        <p:nvSpPr>
          <p:cNvPr id="3" name="Content Placeholder 2"/>
          <p:cNvSpPr>
            <a:spLocks noGrp="1"/>
          </p:cNvSpPr>
          <p:nvPr>
            <p:ph idx="1"/>
          </p:nvPr>
        </p:nvSpPr>
        <p:spPr/>
        <p:txBody>
          <a:bodyPr/>
          <a:lstStyle/>
          <a:p>
            <a:r>
              <a:rPr lang="en-IN" dirty="0" smtClean="0"/>
              <a:t>Retail price at centre is dependent on arrival and wholesale price of </a:t>
            </a:r>
            <a:r>
              <a:rPr lang="en-IN" dirty="0" err="1" smtClean="0"/>
              <a:t>mandis</a:t>
            </a:r>
            <a:r>
              <a:rPr lang="en-IN" dirty="0" smtClean="0"/>
              <a:t> in the region and has no effect from the other </a:t>
            </a:r>
            <a:r>
              <a:rPr lang="en-IN" dirty="0" err="1" smtClean="0"/>
              <a:t>mandis</a:t>
            </a:r>
            <a:r>
              <a:rPr lang="en-IN" dirty="0" smtClean="0"/>
              <a:t> not in region.</a:t>
            </a:r>
          </a:p>
          <a:p>
            <a:r>
              <a:rPr lang="en-IN" dirty="0" err="1" smtClean="0"/>
              <a:t>Mandis</a:t>
            </a:r>
            <a:r>
              <a:rPr lang="en-IN" dirty="0" smtClean="0"/>
              <a:t> in the region of the centre don’t transact within themselves.</a:t>
            </a:r>
          </a:p>
          <a:p>
            <a:r>
              <a:rPr lang="en-IN" dirty="0" smtClean="0"/>
              <a:t>While calculating the wholesale price for a centre, distance between centre and </a:t>
            </a:r>
            <a:r>
              <a:rPr lang="en-IN" dirty="0" err="1" smtClean="0"/>
              <a:t>mandi</a:t>
            </a:r>
            <a:r>
              <a:rPr lang="en-IN" dirty="0" smtClean="0"/>
              <a:t> was not considered.</a:t>
            </a:r>
          </a:p>
          <a:p>
            <a:r>
              <a:rPr lang="en-IN" dirty="0"/>
              <a:t>Smoothing of data was done over </a:t>
            </a:r>
            <a:r>
              <a:rPr lang="en-IN" dirty="0" smtClean="0"/>
              <a:t>one </a:t>
            </a:r>
            <a:r>
              <a:rPr lang="en-IN" dirty="0"/>
              <a:t>week, for some of the </a:t>
            </a:r>
            <a:r>
              <a:rPr lang="en-IN" dirty="0" smtClean="0"/>
              <a:t>methods</a:t>
            </a:r>
          </a:p>
          <a:p>
            <a:r>
              <a:rPr lang="en-IN" dirty="0" smtClean="0"/>
              <a:t>Modal wholesale prices are considered for calculations. </a:t>
            </a:r>
            <a:endParaRPr lang="en-IN" dirty="0"/>
          </a:p>
          <a:p>
            <a:endParaRPr lang="en-IN" dirty="0"/>
          </a:p>
        </p:txBody>
      </p:sp>
    </p:spTree>
    <p:extLst>
      <p:ext uri="{BB962C8B-B14F-4D97-AF65-F5344CB8AC3E}">
        <p14:creationId xmlns:p14="http://schemas.microsoft.com/office/powerpoint/2010/main" val="3750337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anomaly found from News Articles: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Large Difference between Retail and Wholesale Prices</a:t>
            </a:r>
          </a:p>
          <a:p>
            <a:pPr>
              <a:buFont typeface="Wingdings" panose="05000000000000000000" pitchFamily="2" charset="2"/>
              <a:buChar char="Ø"/>
            </a:pPr>
            <a:r>
              <a:rPr lang="en-IN" dirty="0" smtClean="0"/>
              <a:t>Comparison of (Wholesale price, Arrivals) this year against last year at the same time period of year</a:t>
            </a:r>
          </a:p>
          <a:p>
            <a:pPr>
              <a:buFont typeface="Wingdings" panose="05000000000000000000" pitchFamily="2" charset="2"/>
              <a:buChar char="Ø"/>
            </a:pPr>
            <a:r>
              <a:rPr lang="en-IN" dirty="0" smtClean="0"/>
              <a:t>Large Spike in the Retail Prices over duration of 2 weeks</a:t>
            </a:r>
          </a:p>
          <a:p>
            <a:pPr>
              <a:buFont typeface="Wingdings" panose="05000000000000000000" pitchFamily="2" charset="2"/>
              <a:buChar char="Ø"/>
            </a:pPr>
            <a:r>
              <a:rPr lang="en-IN" dirty="0" smtClean="0"/>
              <a:t>All of the above parameters were calculated for every news article, some of the parameters deviated from the reported values. This may be because retail prices are reported for the lowest quality of commodity.</a:t>
            </a:r>
            <a:endParaRPr lang="en-IN" dirty="0"/>
          </a:p>
        </p:txBody>
      </p:sp>
    </p:spTree>
    <p:extLst>
      <p:ext uri="{BB962C8B-B14F-4D97-AF65-F5344CB8AC3E}">
        <p14:creationId xmlns:p14="http://schemas.microsoft.com/office/powerpoint/2010/main" val="678756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 </a:t>
            </a:r>
            <a:r>
              <a:rPr lang="en-IN" dirty="0" smtClean="0"/>
              <a:t>1</a:t>
            </a:r>
            <a:endParaRPr lang="en-IN" dirty="0"/>
          </a:p>
        </p:txBody>
      </p:sp>
      <p:sp>
        <p:nvSpPr>
          <p:cNvPr id="3" name="Content Placeholder 2"/>
          <p:cNvSpPr>
            <a:spLocks noGrp="1"/>
          </p:cNvSpPr>
          <p:nvPr>
            <p:ph idx="1"/>
          </p:nvPr>
        </p:nvSpPr>
        <p:spPr/>
        <p:txBody>
          <a:bodyPr/>
          <a:lstStyle/>
          <a:p>
            <a:r>
              <a:rPr lang="en-IN" dirty="0" smtClean="0"/>
              <a:t>Rise in arrival and wholesale price is computed </a:t>
            </a:r>
            <a:r>
              <a:rPr lang="en-IN" dirty="0" err="1" smtClean="0"/>
              <a:t>wrt</a:t>
            </a:r>
            <a:r>
              <a:rPr lang="en-IN" dirty="0" smtClean="0"/>
              <a:t> last year</a:t>
            </a:r>
          </a:p>
          <a:p>
            <a:r>
              <a:rPr lang="en-IN" dirty="0" smtClean="0"/>
              <a:t>If wholesale price rises despite increase in arrival, possible anomaly</a:t>
            </a:r>
          </a:p>
          <a:p>
            <a:r>
              <a:rPr lang="en-IN" dirty="0" err="1" smtClean="0"/>
              <a:t>Eg</a:t>
            </a:r>
            <a:r>
              <a:rPr lang="en-IN" dirty="0" smtClean="0"/>
              <a:t>. In January 2009,at centre Mumbai, rise in arrival was reported to be 116.26% and rise in wholesale price was reported as 202.64%  as compared to January 2008 </a:t>
            </a:r>
            <a:endParaRPr lang="en-IN" dirty="0"/>
          </a:p>
        </p:txBody>
      </p:sp>
    </p:spTree>
    <p:extLst>
      <p:ext uri="{BB962C8B-B14F-4D97-AF65-F5344CB8AC3E}">
        <p14:creationId xmlns:p14="http://schemas.microsoft.com/office/powerpoint/2010/main" val="3781894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238</TotalTime>
  <Words>682</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Wingdings</vt:lpstr>
      <vt:lpstr>Wingdings 3</vt:lpstr>
      <vt:lpstr>Facet</vt:lpstr>
      <vt:lpstr>Data Analysis of Commodity Prices</vt:lpstr>
      <vt:lpstr>Objective</vt:lpstr>
      <vt:lpstr>Introduction</vt:lpstr>
      <vt:lpstr>Data we have</vt:lpstr>
      <vt:lpstr>Method Used for Data Collection and Usage</vt:lpstr>
      <vt:lpstr>Voronoi Diagram</vt:lpstr>
      <vt:lpstr>Assumptions</vt:lpstr>
      <vt:lpstr>Characteristics of anomaly found from News Articles:</vt:lpstr>
      <vt:lpstr>Approach - 1</vt:lpstr>
      <vt:lpstr>Approach - 2</vt:lpstr>
      <vt:lpstr>Approach - 2</vt:lpstr>
      <vt:lpstr>Approach - 3</vt:lpstr>
      <vt:lpstr>Work done till now</vt:lpstr>
      <vt:lpstr>Example 1</vt:lpstr>
      <vt:lpstr>Example 2</vt:lpstr>
      <vt:lpstr>Future Scope </vt:lpstr>
      <vt:lpstr>References</vt:lpstr>
      <vt:lpstr>Thank You!!!</vt:lpstr>
    </vt:vector>
  </TitlesOfParts>
  <Company>Windows 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Commodity Prices</dc:title>
  <dc:creator>Kapil Thakkar</dc:creator>
  <cp:lastModifiedBy>Kapil Thakkar</cp:lastModifiedBy>
  <cp:revision>34</cp:revision>
  <dcterms:created xsi:type="dcterms:W3CDTF">2015-07-26T10:30:38Z</dcterms:created>
  <dcterms:modified xsi:type="dcterms:W3CDTF">2015-07-27T06:16:59Z</dcterms:modified>
</cp:coreProperties>
</file>