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7" r:id="rId3"/>
    <p:sldId id="265" r:id="rId4"/>
    <p:sldId id="257" r:id="rId5"/>
    <p:sldId id="258" r:id="rId6"/>
    <p:sldId id="260" r:id="rId7"/>
    <p:sldId id="261" r:id="rId8"/>
    <p:sldId id="262" r:id="rId9"/>
    <p:sldId id="279" r:id="rId10"/>
    <p:sldId id="281" r:id="rId11"/>
    <p:sldId id="280" r:id="rId12"/>
    <p:sldId id="264" r:id="rId13"/>
    <p:sldId id="269" r:id="rId14"/>
    <p:sldId id="274" r:id="rId15"/>
    <p:sldId id="275" r:id="rId16"/>
    <p:sldId id="276"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85546A-6B62-4693-91E8-E0C6F7C9E97A}" type="datetimeFigureOut">
              <a:rPr lang="en-US"/>
              <a:t>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32405-2111-4779-B4FE-69CFDD31E0CE}" type="slidenum">
              <a:rPr lang="en-US"/>
              <a:t>‹#›</a:t>
            </a:fld>
            <a:endParaRPr lang="en-US"/>
          </a:p>
        </p:txBody>
      </p:sp>
    </p:spTree>
    <p:extLst>
      <p:ext uri="{BB962C8B-B14F-4D97-AF65-F5344CB8AC3E}">
        <p14:creationId xmlns:p14="http://schemas.microsoft.com/office/powerpoint/2010/main" val="1258674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1</a:t>
            </a:fld>
            <a:endParaRPr lang="en-US"/>
          </a:p>
        </p:txBody>
      </p:sp>
    </p:spTree>
    <p:extLst>
      <p:ext uri="{BB962C8B-B14F-4D97-AF65-F5344CB8AC3E}">
        <p14:creationId xmlns:p14="http://schemas.microsoft.com/office/powerpoint/2010/main" val="594857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10</a:t>
            </a:fld>
            <a:endParaRPr lang="en-US"/>
          </a:p>
        </p:txBody>
      </p:sp>
    </p:spTree>
    <p:extLst>
      <p:ext uri="{BB962C8B-B14F-4D97-AF65-F5344CB8AC3E}">
        <p14:creationId xmlns:p14="http://schemas.microsoft.com/office/powerpoint/2010/main" val="544355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11</a:t>
            </a:fld>
            <a:endParaRPr lang="en-US"/>
          </a:p>
        </p:txBody>
      </p:sp>
    </p:spTree>
    <p:extLst>
      <p:ext uri="{BB962C8B-B14F-4D97-AF65-F5344CB8AC3E}">
        <p14:creationId xmlns:p14="http://schemas.microsoft.com/office/powerpoint/2010/main" val="1453176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12</a:t>
            </a:fld>
            <a:endParaRPr lang="en-US"/>
          </a:p>
        </p:txBody>
      </p:sp>
    </p:spTree>
    <p:extLst>
      <p:ext uri="{BB962C8B-B14F-4D97-AF65-F5344CB8AC3E}">
        <p14:creationId xmlns:p14="http://schemas.microsoft.com/office/powerpoint/2010/main" val="3257104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13</a:t>
            </a:fld>
            <a:endParaRPr lang="en-US"/>
          </a:p>
        </p:txBody>
      </p:sp>
    </p:spTree>
    <p:extLst>
      <p:ext uri="{BB962C8B-B14F-4D97-AF65-F5344CB8AC3E}">
        <p14:creationId xmlns:p14="http://schemas.microsoft.com/office/powerpoint/2010/main" val="2049182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14</a:t>
            </a:fld>
            <a:endParaRPr lang="en-US"/>
          </a:p>
        </p:txBody>
      </p:sp>
    </p:spTree>
    <p:extLst>
      <p:ext uri="{BB962C8B-B14F-4D97-AF65-F5344CB8AC3E}">
        <p14:creationId xmlns:p14="http://schemas.microsoft.com/office/powerpoint/2010/main" val="553875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15</a:t>
            </a:fld>
            <a:endParaRPr lang="en-US"/>
          </a:p>
        </p:txBody>
      </p:sp>
    </p:spTree>
    <p:extLst>
      <p:ext uri="{BB962C8B-B14F-4D97-AF65-F5344CB8AC3E}">
        <p14:creationId xmlns:p14="http://schemas.microsoft.com/office/powerpoint/2010/main" val="2690405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16</a:t>
            </a:fld>
            <a:endParaRPr lang="en-US"/>
          </a:p>
        </p:txBody>
      </p:sp>
    </p:spTree>
    <p:extLst>
      <p:ext uri="{BB962C8B-B14F-4D97-AF65-F5344CB8AC3E}">
        <p14:creationId xmlns:p14="http://schemas.microsoft.com/office/powerpoint/2010/main" val="583984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17</a:t>
            </a:fld>
            <a:endParaRPr lang="en-US"/>
          </a:p>
        </p:txBody>
      </p:sp>
    </p:spTree>
    <p:extLst>
      <p:ext uri="{BB962C8B-B14F-4D97-AF65-F5344CB8AC3E}">
        <p14:creationId xmlns:p14="http://schemas.microsoft.com/office/powerpoint/2010/main" val="3080227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18</a:t>
            </a:fld>
            <a:endParaRPr lang="en-US"/>
          </a:p>
        </p:txBody>
      </p:sp>
    </p:spTree>
    <p:extLst>
      <p:ext uri="{BB962C8B-B14F-4D97-AF65-F5344CB8AC3E}">
        <p14:creationId xmlns:p14="http://schemas.microsoft.com/office/powerpoint/2010/main" val="371710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2</a:t>
            </a:fld>
            <a:endParaRPr lang="en-US"/>
          </a:p>
        </p:txBody>
      </p:sp>
    </p:spTree>
    <p:extLst>
      <p:ext uri="{BB962C8B-B14F-4D97-AF65-F5344CB8AC3E}">
        <p14:creationId xmlns:p14="http://schemas.microsoft.com/office/powerpoint/2010/main" val="806506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3</a:t>
            </a:fld>
            <a:endParaRPr lang="en-US"/>
          </a:p>
        </p:txBody>
      </p:sp>
    </p:spTree>
    <p:extLst>
      <p:ext uri="{BB962C8B-B14F-4D97-AF65-F5344CB8AC3E}">
        <p14:creationId xmlns:p14="http://schemas.microsoft.com/office/powerpoint/2010/main" val="3197243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4</a:t>
            </a:fld>
            <a:endParaRPr lang="en-US"/>
          </a:p>
        </p:txBody>
      </p:sp>
    </p:spTree>
    <p:extLst>
      <p:ext uri="{BB962C8B-B14F-4D97-AF65-F5344CB8AC3E}">
        <p14:creationId xmlns:p14="http://schemas.microsoft.com/office/powerpoint/2010/main" val="3457317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5</a:t>
            </a:fld>
            <a:endParaRPr lang="en-US"/>
          </a:p>
        </p:txBody>
      </p:sp>
    </p:spTree>
    <p:extLst>
      <p:ext uri="{BB962C8B-B14F-4D97-AF65-F5344CB8AC3E}">
        <p14:creationId xmlns:p14="http://schemas.microsoft.com/office/powerpoint/2010/main" val="3576209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6</a:t>
            </a:fld>
            <a:endParaRPr lang="en-US"/>
          </a:p>
        </p:txBody>
      </p:sp>
    </p:spTree>
    <p:extLst>
      <p:ext uri="{BB962C8B-B14F-4D97-AF65-F5344CB8AC3E}">
        <p14:creationId xmlns:p14="http://schemas.microsoft.com/office/powerpoint/2010/main" val="1062385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7</a:t>
            </a:fld>
            <a:endParaRPr lang="en-US"/>
          </a:p>
        </p:txBody>
      </p:sp>
    </p:spTree>
    <p:extLst>
      <p:ext uri="{BB962C8B-B14F-4D97-AF65-F5344CB8AC3E}">
        <p14:creationId xmlns:p14="http://schemas.microsoft.com/office/powerpoint/2010/main" val="1308406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8</a:t>
            </a:fld>
            <a:endParaRPr lang="en-US"/>
          </a:p>
        </p:txBody>
      </p:sp>
    </p:spTree>
    <p:extLst>
      <p:ext uri="{BB962C8B-B14F-4D97-AF65-F5344CB8AC3E}">
        <p14:creationId xmlns:p14="http://schemas.microsoft.com/office/powerpoint/2010/main" val="1272186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32405-2111-4779-B4FE-69CFDD31E0CE}" type="slidenum">
              <a:rPr lang="en-US"/>
              <a:t>9</a:t>
            </a:fld>
            <a:endParaRPr lang="en-US"/>
          </a:p>
        </p:txBody>
      </p:sp>
    </p:spTree>
    <p:extLst>
      <p:ext uri="{BB962C8B-B14F-4D97-AF65-F5344CB8AC3E}">
        <p14:creationId xmlns:p14="http://schemas.microsoft.com/office/powerpoint/2010/main" val="3119631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1/6/2016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entury Gothic" charset="0"/>
              </a:rPr>
              <a:t>Data Analysis of Commodity Prices</a:t>
            </a:r>
          </a:p>
        </p:txBody>
      </p:sp>
      <p:sp>
        <p:nvSpPr>
          <p:cNvPr id="3" name="Subtitle 2"/>
          <p:cNvSpPr>
            <a:spLocks noGrp="1"/>
          </p:cNvSpPr>
          <p:nvPr>
            <p:ph type="subTitle" idx="1"/>
          </p:nvPr>
        </p:nvSpPr>
        <p:spPr>
          <a:xfrm>
            <a:off x="2589213" y="4776788"/>
            <a:ext cx="8915400" cy="1967308"/>
          </a:xfrm>
        </p:spPr>
        <p:txBody>
          <a:bodyPr>
            <a:normAutofit/>
          </a:bodyPr>
          <a:lstStyle/>
          <a:p>
            <a:pPr algn="r"/>
            <a:r>
              <a:rPr lang="en-US" dirty="0">
                <a:latin typeface="Century Gothic" charset="0"/>
              </a:rPr>
              <a:t>BY</a:t>
            </a:r>
            <a:br>
              <a:rPr lang="en-US" dirty="0">
                <a:latin typeface="Century Gothic" charset="0"/>
              </a:rPr>
            </a:br>
            <a:r>
              <a:rPr lang="en-US" dirty="0">
                <a:latin typeface="Century Gothic" charset="0"/>
              </a:rPr>
              <a:t>Kapil Thakkar &amp; Reshma Kumari</a:t>
            </a:r>
          </a:p>
          <a:p>
            <a:pPr algn="r"/>
            <a:r>
              <a:rPr lang="en-US" dirty="0">
                <a:latin typeface="Century Gothic" charset="0"/>
              </a:rPr>
              <a:t/>
            </a:r>
            <a:br>
              <a:rPr lang="en-US" dirty="0">
                <a:latin typeface="Century Gothic" charset="0"/>
              </a:rPr>
            </a:br>
            <a:r>
              <a:rPr lang="en-US" dirty="0">
                <a:latin typeface="Century Gothic" charset="0"/>
              </a:rPr>
              <a:t>UNDER THE GUIDANCE OF</a:t>
            </a:r>
            <a:br>
              <a:rPr lang="en-US" dirty="0">
                <a:latin typeface="Century Gothic" charset="0"/>
              </a:rPr>
            </a:br>
            <a:r>
              <a:rPr lang="en-US" dirty="0">
                <a:latin typeface="Century Gothic" charset="0"/>
              </a:rPr>
              <a:t>Dr. Aaditeshwar Seth</a:t>
            </a:r>
          </a:p>
        </p:txBody>
      </p:sp>
    </p:spTree>
    <p:extLst>
      <p:ext uri="{BB962C8B-B14F-4D97-AF65-F5344CB8AC3E}">
        <p14:creationId xmlns:p14="http://schemas.microsoft.com/office/powerpoint/2010/main" val="3622625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results: Linear Regression</a:t>
            </a:r>
            <a:br>
              <a:rPr lang="en-US" dirty="0"/>
            </a:br>
            <a:r>
              <a:rPr lang="en-US" dirty="0"/>
              <a:t/>
            </a:r>
            <a:br>
              <a:rPr lang="en-US" dirty="0"/>
            </a:br>
            <a:endParaRPr lang="en-US" dirty="0"/>
          </a:p>
        </p:txBody>
      </p:sp>
      <p:pic>
        <p:nvPicPr>
          <p:cNvPr id="4" name="Content Placeholder 3" descr="figure_1.png"/>
          <p:cNvPicPr>
            <a:picLocks noGrp="1" noChangeAspect="1"/>
          </p:cNvPicPr>
          <p:nvPr>
            <p:ph idx="1"/>
          </p:nvPr>
        </p:nvPicPr>
        <p:blipFill>
          <a:blip r:embed="rId3"/>
          <a:stretch>
            <a:fillRect/>
          </a:stretch>
        </p:blipFill>
        <p:spPr>
          <a:xfrm>
            <a:off x="2538413" y="1755775"/>
            <a:ext cx="6358674" cy="4788225"/>
          </a:xfrm>
        </p:spPr>
      </p:pic>
      <p:sp>
        <p:nvSpPr>
          <p:cNvPr id="5" name="TextBox 4"/>
          <p:cNvSpPr txBox="1"/>
          <p:nvPr/>
        </p:nvSpPr>
        <p:spPr>
          <a:xfrm>
            <a:off x="4429079" y="6137120"/>
            <a:ext cx="2743200" cy="369332"/>
          </a:xfrm>
          <a:prstGeom prst="rect">
            <a:avLst/>
          </a:prstGeom>
        </p:spPr>
        <p:txBody>
          <a:bodyPr rtlCol="0">
            <a:spAutoFit/>
          </a:bodyPr>
          <a:lstStyle/>
          <a:p>
            <a:pPr algn="ctr"/>
            <a:r>
              <a:rPr lang="en-US" dirty="0"/>
              <a:t>Wholesale Price</a:t>
            </a:r>
          </a:p>
        </p:txBody>
      </p:sp>
      <p:sp>
        <p:nvSpPr>
          <p:cNvPr id="6" name="TextBox 5"/>
          <p:cNvSpPr txBox="1"/>
          <p:nvPr/>
        </p:nvSpPr>
        <p:spPr>
          <a:xfrm rot="5400000">
            <a:off x="1640305" y="4041335"/>
            <a:ext cx="2743200" cy="369332"/>
          </a:xfrm>
          <a:prstGeom prst="rect">
            <a:avLst/>
          </a:prstGeom>
        </p:spPr>
        <p:txBody>
          <a:bodyPr rtlCol="0">
            <a:spAutoFit/>
          </a:bodyPr>
          <a:lstStyle/>
          <a:p>
            <a:pPr algn="ctr"/>
            <a:r>
              <a:rPr lang="en-US" dirty="0"/>
              <a:t>Retail Price</a:t>
            </a:r>
          </a:p>
        </p:txBody>
      </p:sp>
      <p:sp>
        <p:nvSpPr>
          <p:cNvPr id="7" name="TextBox 6"/>
          <p:cNvSpPr txBox="1"/>
          <p:nvPr/>
        </p:nvSpPr>
        <p:spPr>
          <a:xfrm>
            <a:off x="8760812" y="2236977"/>
            <a:ext cx="2743200" cy="2339102"/>
          </a:xfrm>
          <a:prstGeom prst="rect">
            <a:avLst/>
          </a:prstGeom>
        </p:spPr>
        <p:style>
          <a:lnRef idx="2">
            <a:schemeClr val="dk1"/>
          </a:lnRef>
          <a:fillRef idx="1">
            <a:schemeClr val="lt1"/>
          </a:fillRef>
          <a:effectRef idx="0">
            <a:schemeClr val="dk1"/>
          </a:effectRef>
          <a:fontRef idx="minor">
            <a:schemeClr val="dk1"/>
          </a:fontRef>
        </p:style>
        <p:txBody>
          <a:bodyPr rtlCol="0">
            <a:spAutoFit/>
          </a:bodyPr>
          <a:lstStyle/>
          <a:p>
            <a:pPr algn="ctr"/>
            <a:r>
              <a:rPr lang="en-US" dirty="0">
                <a:solidFill>
                  <a:srgbClr val="263238"/>
                </a:solidFill>
                <a:latin typeface="Arial" charset="0"/>
              </a:rPr>
              <a:t/>
            </a:r>
            <a:br>
              <a:rPr lang="en-US" dirty="0">
                <a:solidFill>
                  <a:srgbClr val="263238"/>
                </a:solidFill>
                <a:latin typeface="Arial" charset="0"/>
              </a:rPr>
            </a:br>
            <a:endParaRPr lang="en-US" dirty="0">
              <a:solidFill>
                <a:srgbClr val="263238"/>
              </a:solidFill>
              <a:latin typeface="Arial" charset="0"/>
            </a:endParaRPr>
          </a:p>
          <a:p>
            <a:pPr algn="ctr"/>
            <a:r>
              <a:rPr lang="en-US" dirty="0">
                <a:solidFill>
                  <a:srgbClr val="263238"/>
                </a:solidFill>
                <a:latin typeface="Arial" charset="0"/>
              </a:rPr>
              <a:t>Residual sum of squares: 82.97</a:t>
            </a:r>
          </a:p>
          <a:p>
            <a:pPr algn="ctr"/>
            <a:endParaRPr lang="en-US" dirty="0">
              <a:solidFill>
                <a:srgbClr val="263238"/>
              </a:solidFill>
              <a:latin typeface="Arial" charset="0"/>
            </a:endParaRPr>
          </a:p>
          <a:p>
            <a:pPr algn="ctr"/>
            <a:r>
              <a:rPr lang="en-US" sz="2000" b="1" dirty="0">
                <a:solidFill>
                  <a:srgbClr val="263238"/>
                </a:solidFill>
                <a:latin typeface="Arial"/>
              </a:rPr>
              <a:t>Tolerable</a:t>
            </a:r>
            <a:r>
              <a:rPr lang="en-US" dirty="0"/>
              <a:t/>
            </a:r>
            <a:br>
              <a:rPr lang="en-US" dirty="0"/>
            </a:br>
            <a:endParaRPr lang="en-US" dirty="0"/>
          </a:p>
          <a:p>
            <a:pPr algn="ctr"/>
            <a:endParaRPr lang="en-US" dirty="0"/>
          </a:p>
        </p:txBody>
      </p:sp>
    </p:spTree>
    <p:extLst>
      <p:ext uri="{BB962C8B-B14F-4D97-AF65-F5344CB8AC3E}">
        <p14:creationId xmlns:p14="http://schemas.microsoft.com/office/powerpoint/2010/main" val="88592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results: Linear Regression</a:t>
            </a:r>
            <a:br>
              <a:rPr lang="en-US" dirty="0"/>
            </a:br>
            <a:endParaRPr lang="en-US" dirty="0"/>
          </a:p>
        </p:txBody>
      </p:sp>
      <p:pic>
        <p:nvPicPr>
          <p:cNvPr id="4" name="Content Placeholder 3" descr="Expected Vs Reality Reatil price diff .png"/>
          <p:cNvPicPr>
            <a:picLocks noGrp="1" noChangeAspect="1"/>
          </p:cNvPicPr>
          <p:nvPr>
            <p:ph idx="1"/>
          </p:nvPr>
        </p:nvPicPr>
        <p:blipFill>
          <a:blip r:embed="rId3"/>
          <a:stretch>
            <a:fillRect/>
          </a:stretch>
        </p:blipFill>
        <p:spPr>
          <a:xfrm>
            <a:off x="2636838" y="1690688"/>
            <a:ext cx="5719382" cy="4549712"/>
          </a:xfrm>
        </p:spPr>
      </p:pic>
      <p:sp>
        <p:nvSpPr>
          <p:cNvPr id="5" name="TextBox 4"/>
          <p:cNvSpPr txBox="1"/>
          <p:nvPr/>
        </p:nvSpPr>
        <p:spPr>
          <a:xfrm>
            <a:off x="8359027" y="2199512"/>
            <a:ext cx="2743200" cy="1200329"/>
          </a:xfrm>
          <a:prstGeom prst="rect">
            <a:avLst/>
          </a:prstGeom>
        </p:spPr>
        <p:style>
          <a:lnRef idx="2">
            <a:schemeClr val="dk1"/>
          </a:lnRef>
          <a:fillRef idx="1">
            <a:schemeClr val="lt1"/>
          </a:fillRef>
          <a:effectRef idx="0">
            <a:schemeClr val="dk1"/>
          </a:effectRef>
          <a:fontRef idx="minor">
            <a:schemeClr val="dk1"/>
          </a:fontRef>
        </p:style>
        <p:txBody>
          <a:bodyPr rtlCol="0">
            <a:spAutoFit/>
          </a:bodyPr>
          <a:lstStyle/>
          <a:p>
            <a:pPr algn="ctr"/>
            <a:r>
              <a:rPr lang="en-US" dirty="0"/>
              <a:t>Distribution of Prediction Error for Wholesale Price Vs Retail Price</a:t>
            </a:r>
          </a:p>
        </p:txBody>
      </p:sp>
      <p:sp>
        <p:nvSpPr>
          <p:cNvPr id="6" name="Oval 5"/>
          <p:cNvSpPr/>
          <p:nvPr/>
        </p:nvSpPr>
        <p:spPr>
          <a:xfrm>
            <a:off x="6278661" y="5179515"/>
            <a:ext cx="914400" cy="914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359027" y="4410326"/>
            <a:ext cx="2743200" cy="923330"/>
          </a:xfrm>
          <a:prstGeom prst="rect">
            <a:avLst/>
          </a:prstGeom>
        </p:spPr>
        <p:txBody>
          <a:bodyPr rtlCol="0">
            <a:spAutoFit/>
          </a:bodyPr>
          <a:lstStyle/>
          <a:p>
            <a:pPr algn="ctr"/>
            <a:r>
              <a:rPr lang="en-US" dirty="0"/>
              <a:t>Threshold can be determined using MAD test to detect outliers</a:t>
            </a:r>
          </a:p>
        </p:txBody>
      </p:sp>
    </p:spTree>
    <p:extLst>
      <p:ext uri="{BB962C8B-B14F-4D97-AF65-F5344CB8AC3E}">
        <p14:creationId xmlns:p14="http://schemas.microsoft.com/office/powerpoint/2010/main" val="3954577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charset="0"/>
              </a:rPr>
              <a:t>Some Results: Graph Based Anomaly Detection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Performed in R</a:t>
            </a:r>
          </a:p>
        </p:txBody>
      </p:sp>
      <p:pic>
        <p:nvPicPr>
          <p:cNvPr id="4" name="Picture 3" descr="retail 2013.JPG"/>
          <p:cNvPicPr>
            <a:picLocks noChangeAspect="1"/>
          </p:cNvPicPr>
          <p:nvPr/>
        </p:nvPicPr>
        <p:blipFill>
          <a:blip r:embed="rId3"/>
          <a:stretch>
            <a:fillRect/>
          </a:stretch>
        </p:blipFill>
        <p:spPr>
          <a:xfrm>
            <a:off x="2590800" y="2703513"/>
            <a:ext cx="8897938" cy="2384978"/>
          </a:xfrm>
          <a:prstGeom prst="rect">
            <a:avLst/>
          </a:prstGeom>
        </p:spPr>
      </p:pic>
    </p:spTree>
    <p:extLst>
      <p:ext uri="{BB962C8B-B14F-4D97-AF65-F5344CB8AC3E}">
        <p14:creationId xmlns:p14="http://schemas.microsoft.com/office/powerpoint/2010/main" val="4160648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a:xfrm>
            <a:off x="1635360" y="2133600"/>
            <a:ext cx="8915400" cy="3777622"/>
          </a:xfrm>
        </p:spPr>
        <p:txBody>
          <a:bodyPr/>
          <a:lstStyle/>
          <a:p>
            <a:r>
              <a:rPr lang="en-IN" dirty="0"/>
              <a:t> </a:t>
            </a:r>
            <a:endParaRPr lang="en-US" dirty="0"/>
          </a:p>
        </p:txBody>
      </p:sp>
      <p:sp>
        <p:nvSpPr>
          <p:cNvPr id="5" name="Rounded Rectangle 4"/>
          <p:cNvSpPr/>
          <p:nvPr/>
        </p:nvSpPr>
        <p:spPr>
          <a:xfrm>
            <a:off x="1337107" y="1790700"/>
            <a:ext cx="1635616"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Time-series</a:t>
            </a:r>
            <a:endParaRPr lang="en-US" dirty="0"/>
          </a:p>
        </p:txBody>
      </p:sp>
      <p:sp>
        <p:nvSpPr>
          <p:cNvPr id="7" name="Rounded Rectangle 6"/>
          <p:cNvSpPr/>
          <p:nvPr/>
        </p:nvSpPr>
        <p:spPr>
          <a:xfrm>
            <a:off x="2395471" y="2819400"/>
            <a:ext cx="2588118"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Relation Between Time-series (Hypothesis)</a:t>
            </a:r>
            <a:endParaRPr lang="en-US" dirty="0"/>
          </a:p>
        </p:txBody>
      </p:sp>
      <p:sp>
        <p:nvSpPr>
          <p:cNvPr id="12" name="Rounded Rectangle 11"/>
          <p:cNvSpPr/>
          <p:nvPr/>
        </p:nvSpPr>
        <p:spPr>
          <a:xfrm>
            <a:off x="4983588" y="3733800"/>
            <a:ext cx="2984603"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Automatic Selection of Functions and Processing Time series</a:t>
            </a:r>
            <a:endParaRPr lang="en-US" dirty="0"/>
          </a:p>
        </p:txBody>
      </p:sp>
      <p:sp>
        <p:nvSpPr>
          <p:cNvPr id="8" name="Rounded Rectangle 7"/>
          <p:cNvSpPr/>
          <p:nvPr/>
        </p:nvSpPr>
        <p:spPr>
          <a:xfrm>
            <a:off x="7968190" y="4648200"/>
            <a:ext cx="2582569"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Highlight Anomalies</a:t>
            </a:r>
            <a:endParaRPr lang="en-US" dirty="0"/>
          </a:p>
        </p:txBody>
      </p:sp>
      <p:cxnSp>
        <p:nvCxnSpPr>
          <p:cNvPr id="10" name="Straight Connector 9"/>
          <p:cNvCxnSpPr/>
          <p:nvPr/>
        </p:nvCxnSpPr>
        <p:spPr>
          <a:xfrm>
            <a:off x="2972723" y="2246827"/>
            <a:ext cx="1174274" cy="1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146997" y="2246827"/>
            <a:ext cx="0" cy="572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983588" y="3257281"/>
            <a:ext cx="736264"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719852" y="3244402"/>
            <a:ext cx="0" cy="48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968190" y="4130363"/>
            <a:ext cx="736264"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704454" y="4117484"/>
            <a:ext cx="0" cy="48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115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a:xfrm>
            <a:off x="1635360" y="2133600"/>
            <a:ext cx="8915400" cy="3777622"/>
          </a:xfrm>
        </p:spPr>
        <p:txBody>
          <a:bodyPr/>
          <a:lstStyle/>
          <a:p>
            <a:r>
              <a:rPr lang="en-IN" dirty="0"/>
              <a:t> </a:t>
            </a:r>
            <a:endParaRPr lang="en-US" dirty="0"/>
          </a:p>
        </p:txBody>
      </p:sp>
      <p:sp>
        <p:nvSpPr>
          <p:cNvPr id="5" name="Rounded Rectangle 4"/>
          <p:cNvSpPr/>
          <p:nvPr/>
        </p:nvSpPr>
        <p:spPr>
          <a:xfrm>
            <a:off x="1337107" y="1790700"/>
            <a:ext cx="1635616"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Time-series</a:t>
            </a:r>
            <a:endParaRPr lang="en-US" dirty="0"/>
          </a:p>
        </p:txBody>
      </p:sp>
      <p:sp>
        <p:nvSpPr>
          <p:cNvPr id="7" name="Rounded Rectangle 6"/>
          <p:cNvSpPr/>
          <p:nvPr/>
        </p:nvSpPr>
        <p:spPr>
          <a:xfrm>
            <a:off x="2395471" y="2819400"/>
            <a:ext cx="2588118"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Relation Between Time-series (Hypothesis)</a:t>
            </a:r>
            <a:endParaRPr lang="en-US" dirty="0"/>
          </a:p>
        </p:txBody>
      </p:sp>
      <p:sp>
        <p:nvSpPr>
          <p:cNvPr id="12" name="Rounded Rectangle 11"/>
          <p:cNvSpPr/>
          <p:nvPr/>
        </p:nvSpPr>
        <p:spPr>
          <a:xfrm>
            <a:off x="4983588" y="3733800"/>
            <a:ext cx="2984603"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Automatic Selection of Functions and Processing Time series</a:t>
            </a:r>
            <a:endParaRPr lang="en-US" dirty="0"/>
          </a:p>
        </p:txBody>
      </p:sp>
      <p:sp>
        <p:nvSpPr>
          <p:cNvPr id="8" name="Rounded Rectangle 7"/>
          <p:cNvSpPr/>
          <p:nvPr/>
        </p:nvSpPr>
        <p:spPr>
          <a:xfrm>
            <a:off x="7968190" y="4648200"/>
            <a:ext cx="2582569"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Highlight Anomalies</a:t>
            </a:r>
            <a:endParaRPr lang="en-US" dirty="0"/>
          </a:p>
        </p:txBody>
      </p:sp>
      <p:cxnSp>
        <p:nvCxnSpPr>
          <p:cNvPr id="10" name="Straight Connector 9"/>
          <p:cNvCxnSpPr/>
          <p:nvPr/>
        </p:nvCxnSpPr>
        <p:spPr>
          <a:xfrm>
            <a:off x="2972723" y="2246827"/>
            <a:ext cx="1174274" cy="1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146997" y="2246827"/>
            <a:ext cx="0" cy="572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983588" y="3257281"/>
            <a:ext cx="736264"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719852" y="3244402"/>
            <a:ext cx="0" cy="48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968190" y="4130363"/>
            <a:ext cx="736264"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704454" y="4117484"/>
            <a:ext cx="0" cy="48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Callout 17"/>
          <p:cNvSpPr/>
          <p:nvPr/>
        </p:nvSpPr>
        <p:spPr>
          <a:xfrm>
            <a:off x="6456116" y="624110"/>
            <a:ext cx="5179475" cy="2761068"/>
          </a:xfrm>
          <a:prstGeom prst="wedgeEllipseCallout">
            <a:avLst>
              <a:gd name="adj1" fmla="val -117310"/>
              <a:gd name="adj2" fmla="val -409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r>
              <a:rPr lang="en-IN" dirty="0" smtClean="0"/>
              <a:t>Number of time </a:t>
            </a:r>
            <a:r>
              <a:rPr lang="en-IN" dirty="0"/>
              <a:t>s</a:t>
            </a:r>
            <a:r>
              <a:rPr lang="en-IN" dirty="0" smtClean="0"/>
              <a:t>eries</a:t>
            </a:r>
          </a:p>
          <a:p>
            <a:pPr marL="285750" indent="-285750" algn="ctr">
              <a:buFont typeface="Wingdings" panose="05000000000000000000" pitchFamily="2" charset="2"/>
              <a:buChar char="q"/>
            </a:pPr>
            <a:r>
              <a:rPr lang="en-IN" dirty="0" smtClean="0"/>
              <a:t>Option to input each time </a:t>
            </a:r>
            <a:r>
              <a:rPr lang="en-IN" dirty="0"/>
              <a:t>s</a:t>
            </a:r>
            <a:r>
              <a:rPr lang="en-IN" dirty="0" smtClean="0"/>
              <a:t>eries</a:t>
            </a:r>
          </a:p>
          <a:p>
            <a:pPr marL="285750" indent="-285750" algn="ctr">
              <a:buFont typeface="Wingdings" panose="05000000000000000000" pitchFamily="2" charset="2"/>
              <a:buChar char="q"/>
            </a:pPr>
            <a:r>
              <a:rPr lang="en-IN" dirty="0" smtClean="0"/>
              <a:t>Option to smooth time series</a:t>
            </a:r>
            <a:endParaRPr lang="en-IN" dirty="0"/>
          </a:p>
        </p:txBody>
      </p:sp>
    </p:spTree>
    <p:extLst>
      <p:ext uri="{BB962C8B-B14F-4D97-AF65-F5344CB8AC3E}">
        <p14:creationId xmlns:p14="http://schemas.microsoft.com/office/powerpoint/2010/main" val="4150412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a:xfrm>
            <a:off x="1635360" y="2133600"/>
            <a:ext cx="8915400" cy="3777622"/>
          </a:xfrm>
        </p:spPr>
        <p:txBody>
          <a:bodyPr/>
          <a:lstStyle/>
          <a:p>
            <a:r>
              <a:rPr lang="en-IN" dirty="0"/>
              <a:t> </a:t>
            </a:r>
            <a:endParaRPr lang="en-US" dirty="0"/>
          </a:p>
        </p:txBody>
      </p:sp>
      <p:sp>
        <p:nvSpPr>
          <p:cNvPr id="5" name="Rounded Rectangle 4"/>
          <p:cNvSpPr/>
          <p:nvPr/>
        </p:nvSpPr>
        <p:spPr>
          <a:xfrm>
            <a:off x="1337107" y="1790700"/>
            <a:ext cx="1635616"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Time-series</a:t>
            </a:r>
            <a:endParaRPr lang="en-US" dirty="0"/>
          </a:p>
        </p:txBody>
      </p:sp>
      <p:sp>
        <p:nvSpPr>
          <p:cNvPr id="7" name="Rounded Rectangle 6"/>
          <p:cNvSpPr/>
          <p:nvPr/>
        </p:nvSpPr>
        <p:spPr>
          <a:xfrm>
            <a:off x="2395471" y="2819400"/>
            <a:ext cx="2588118"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Relation Between Time-series (Hypothesis)</a:t>
            </a:r>
            <a:endParaRPr lang="en-US" dirty="0"/>
          </a:p>
        </p:txBody>
      </p:sp>
      <p:sp>
        <p:nvSpPr>
          <p:cNvPr id="12" name="Rounded Rectangle 11"/>
          <p:cNvSpPr/>
          <p:nvPr/>
        </p:nvSpPr>
        <p:spPr>
          <a:xfrm>
            <a:off x="4983588" y="3733800"/>
            <a:ext cx="2984603"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Automatic Selection of Functions and Processing Time series</a:t>
            </a:r>
            <a:endParaRPr lang="en-US" dirty="0"/>
          </a:p>
        </p:txBody>
      </p:sp>
      <p:sp>
        <p:nvSpPr>
          <p:cNvPr id="8" name="Rounded Rectangle 7"/>
          <p:cNvSpPr/>
          <p:nvPr/>
        </p:nvSpPr>
        <p:spPr>
          <a:xfrm>
            <a:off x="7968190" y="4648200"/>
            <a:ext cx="2582569"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Highlight Anomalies</a:t>
            </a:r>
            <a:endParaRPr lang="en-US" dirty="0"/>
          </a:p>
        </p:txBody>
      </p:sp>
      <p:cxnSp>
        <p:nvCxnSpPr>
          <p:cNvPr id="10" name="Straight Connector 9"/>
          <p:cNvCxnSpPr/>
          <p:nvPr/>
        </p:nvCxnSpPr>
        <p:spPr>
          <a:xfrm>
            <a:off x="2972723" y="2246827"/>
            <a:ext cx="1174274" cy="1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146997" y="2246827"/>
            <a:ext cx="0" cy="572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983588" y="3257281"/>
            <a:ext cx="736264"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719852" y="3244402"/>
            <a:ext cx="0" cy="48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968190" y="4130363"/>
            <a:ext cx="736264"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704454" y="4117484"/>
            <a:ext cx="0" cy="48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Callout 17"/>
          <p:cNvSpPr/>
          <p:nvPr/>
        </p:nvSpPr>
        <p:spPr>
          <a:xfrm>
            <a:off x="6456116" y="624110"/>
            <a:ext cx="5179475" cy="2761068"/>
          </a:xfrm>
          <a:prstGeom prst="wedgeEllipseCallout">
            <a:avLst>
              <a:gd name="adj1" fmla="val -78023"/>
              <a:gd name="adj2" fmla="val 3462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r>
              <a:rPr lang="en-IN" dirty="0" smtClean="0"/>
              <a:t>Matrix with n*n options with some default values</a:t>
            </a:r>
          </a:p>
          <a:p>
            <a:pPr marL="285750" indent="-285750" algn="ctr">
              <a:buFont typeface="Wingdings" panose="05000000000000000000" pitchFamily="2" charset="2"/>
              <a:buChar char="q"/>
            </a:pPr>
            <a:r>
              <a:rPr lang="en-IN" dirty="0" smtClean="0"/>
              <a:t>Option to state positive lag/ negative lag/ both/ maximum lag values</a:t>
            </a:r>
          </a:p>
          <a:p>
            <a:pPr marL="285750" indent="-285750" algn="ctr">
              <a:buFont typeface="Wingdings" panose="05000000000000000000" pitchFamily="2" charset="2"/>
              <a:buChar char="q"/>
            </a:pPr>
            <a:r>
              <a:rPr lang="en-IN" dirty="0" smtClean="0"/>
              <a:t>If user doesn’t not know relation and want to find one</a:t>
            </a:r>
            <a:endParaRPr lang="en-IN" dirty="0"/>
          </a:p>
        </p:txBody>
      </p:sp>
    </p:spTree>
    <p:extLst>
      <p:ext uri="{BB962C8B-B14F-4D97-AF65-F5344CB8AC3E}">
        <p14:creationId xmlns:p14="http://schemas.microsoft.com/office/powerpoint/2010/main" val="144908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a:xfrm>
            <a:off x="1635360" y="2133600"/>
            <a:ext cx="8915400" cy="3777622"/>
          </a:xfrm>
        </p:spPr>
        <p:txBody>
          <a:bodyPr/>
          <a:lstStyle/>
          <a:p>
            <a:r>
              <a:rPr lang="en-IN" dirty="0"/>
              <a:t> </a:t>
            </a:r>
            <a:endParaRPr lang="en-US" dirty="0"/>
          </a:p>
        </p:txBody>
      </p:sp>
      <p:sp>
        <p:nvSpPr>
          <p:cNvPr id="5" name="Rounded Rectangle 4"/>
          <p:cNvSpPr/>
          <p:nvPr/>
        </p:nvSpPr>
        <p:spPr>
          <a:xfrm>
            <a:off x="1337107" y="1790700"/>
            <a:ext cx="1635616"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Time-series</a:t>
            </a:r>
            <a:endParaRPr lang="en-US" dirty="0"/>
          </a:p>
        </p:txBody>
      </p:sp>
      <p:sp>
        <p:nvSpPr>
          <p:cNvPr id="7" name="Rounded Rectangle 6"/>
          <p:cNvSpPr/>
          <p:nvPr/>
        </p:nvSpPr>
        <p:spPr>
          <a:xfrm>
            <a:off x="2395471" y="2819400"/>
            <a:ext cx="2588118"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Relation Between Time-series (Hypothesis)</a:t>
            </a:r>
            <a:endParaRPr lang="en-US" dirty="0"/>
          </a:p>
        </p:txBody>
      </p:sp>
      <p:sp>
        <p:nvSpPr>
          <p:cNvPr id="12" name="Rounded Rectangle 11"/>
          <p:cNvSpPr/>
          <p:nvPr/>
        </p:nvSpPr>
        <p:spPr>
          <a:xfrm>
            <a:off x="4983588" y="3733800"/>
            <a:ext cx="2984603"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Automatic Selection of Functions and Processing Time series</a:t>
            </a:r>
            <a:endParaRPr lang="en-US" dirty="0"/>
          </a:p>
        </p:txBody>
      </p:sp>
      <p:sp>
        <p:nvSpPr>
          <p:cNvPr id="8" name="Rounded Rectangle 7"/>
          <p:cNvSpPr/>
          <p:nvPr/>
        </p:nvSpPr>
        <p:spPr>
          <a:xfrm>
            <a:off x="7968190" y="4648200"/>
            <a:ext cx="2582569"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Highlight Anomalies</a:t>
            </a:r>
            <a:endParaRPr lang="en-US" dirty="0"/>
          </a:p>
        </p:txBody>
      </p:sp>
      <p:cxnSp>
        <p:nvCxnSpPr>
          <p:cNvPr id="10" name="Straight Connector 9"/>
          <p:cNvCxnSpPr/>
          <p:nvPr/>
        </p:nvCxnSpPr>
        <p:spPr>
          <a:xfrm>
            <a:off x="2972723" y="2246827"/>
            <a:ext cx="1174274" cy="1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146997" y="2246827"/>
            <a:ext cx="0" cy="572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983588" y="3257281"/>
            <a:ext cx="736264"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719852" y="3244402"/>
            <a:ext cx="0" cy="48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968190" y="4130363"/>
            <a:ext cx="736264"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704454" y="4117484"/>
            <a:ext cx="0" cy="48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Callout 17"/>
          <p:cNvSpPr/>
          <p:nvPr/>
        </p:nvSpPr>
        <p:spPr>
          <a:xfrm>
            <a:off x="6456116" y="624110"/>
            <a:ext cx="5179475" cy="2761068"/>
          </a:xfrm>
          <a:prstGeom prst="wedgeEllipseCallout">
            <a:avLst>
              <a:gd name="adj1" fmla="val -22076"/>
              <a:gd name="adj2" fmla="val 6260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r>
              <a:rPr lang="en-IN" dirty="0" smtClean="0"/>
              <a:t>Execute appropriate algorithms for given input</a:t>
            </a:r>
            <a:endParaRPr lang="en-IN" dirty="0"/>
          </a:p>
        </p:txBody>
      </p:sp>
    </p:spTree>
    <p:extLst>
      <p:ext uri="{BB962C8B-B14F-4D97-AF65-F5344CB8AC3E}">
        <p14:creationId xmlns:p14="http://schemas.microsoft.com/office/powerpoint/2010/main" val="231283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a:xfrm>
            <a:off x="1635360" y="2133600"/>
            <a:ext cx="8915400" cy="3777622"/>
          </a:xfrm>
        </p:spPr>
        <p:txBody>
          <a:bodyPr/>
          <a:lstStyle/>
          <a:p>
            <a:r>
              <a:rPr lang="en-IN" dirty="0"/>
              <a:t> </a:t>
            </a:r>
            <a:endParaRPr lang="en-US" dirty="0"/>
          </a:p>
        </p:txBody>
      </p:sp>
      <p:sp>
        <p:nvSpPr>
          <p:cNvPr id="5" name="Rounded Rectangle 4"/>
          <p:cNvSpPr/>
          <p:nvPr/>
        </p:nvSpPr>
        <p:spPr>
          <a:xfrm>
            <a:off x="1337107" y="1790700"/>
            <a:ext cx="1635616"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Time-series</a:t>
            </a:r>
            <a:endParaRPr lang="en-US" dirty="0"/>
          </a:p>
        </p:txBody>
      </p:sp>
      <p:sp>
        <p:nvSpPr>
          <p:cNvPr id="7" name="Rounded Rectangle 6"/>
          <p:cNvSpPr/>
          <p:nvPr/>
        </p:nvSpPr>
        <p:spPr>
          <a:xfrm>
            <a:off x="2395471" y="2819400"/>
            <a:ext cx="2588118"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Relation Between Time-series (Hypothesis)</a:t>
            </a:r>
            <a:endParaRPr lang="en-US" dirty="0"/>
          </a:p>
        </p:txBody>
      </p:sp>
      <p:sp>
        <p:nvSpPr>
          <p:cNvPr id="12" name="Rounded Rectangle 11"/>
          <p:cNvSpPr/>
          <p:nvPr/>
        </p:nvSpPr>
        <p:spPr>
          <a:xfrm>
            <a:off x="4983588" y="3733800"/>
            <a:ext cx="2984603"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Automatic Selection of Functions and Processing Time series</a:t>
            </a:r>
            <a:endParaRPr lang="en-US" dirty="0"/>
          </a:p>
        </p:txBody>
      </p:sp>
      <p:sp>
        <p:nvSpPr>
          <p:cNvPr id="8" name="Rounded Rectangle 7"/>
          <p:cNvSpPr/>
          <p:nvPr/>
        </p:nvSpPr>
        <p:spPr>
          <a:xfrm>
            <a:off x="7968190" y="4648200"/>
            <a:ext cx="2582569" cy="914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Highlight Anomalies</a:t>
            </a:r>
            <a:endParaRPr lang="en-US" dirty="0"/>
          </a:p>
        </p:txBody>
      </p:sp>
      <p:cxnSp>
        <p:nvCxnSpPr>
          <p:cNvPr id="10" name="Straight Connector 9"/>
          <p:cNvCxnSpPr/>
          <p:nvPr/>
        </p:nvCxnSpPr>
        <p:spPr>
          <a:xfrm>
            <a:off x="2972723" y="2246827"/>
            <a:ext cx="1174274" cy="1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146997" y="2246827"/>
            <a:ext cx="0" cy="572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983588" y="3257281"/>
            <a:ext cx="736264"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719852" y="3244402"/>
            <a:ext cx="0" cy="48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968190" y="4130363"/>
            <a:ext cx="736264"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704454" y="4117484"/>
            <a:ext cx="0" cy="48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Callout 17"/>
          <p:cNvSpPr/>
          <p:nvPr/>
        </p:nvSpPr>
        <p:spPr>
          <a:xfrm>
            <a:off x="6456116" y="624110"/>
            <a:ext cx="5179475" cy="2761068"/>
          </a:xfrm>
          <a:prstGeom prst="wedgeEllipseCallout">
            <a:avLst>
              <a:gd name="adj1" fmla="val 11243"/>
              <a:gd name="adj2" fmla="val 95726"/>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r>
              <a:rPr lang="en-IN" dirty="0" smtClean="0"/>
              <a:t>Display test conducted and their results, detailed values</a:t>
            </a:r>
          </a:p>
          <a:p>
            <a:pPr marL="285750" indent="-285750" algn="ctr">
              <a:buFont typeface="Wingdings" panose="05000000000000000000" pitchFamily="2" charset="2"/>
              <a:buChar char="q"/>
            </a:pPr>
            <a:r>
              <a:rPr lang="en-IN" dirty="0" smtClean="0"/>
              <a:t>Different graphs/chart if possible on user demand</a:t>
            </a:r>
          </a:p>
          <a:p>
            <a:pPr marL="285750" indent="-285750" algn="ctr">
              <a:buFont typeface="Wingdings" panose="05000000000000000000" pitchFamily="2" charset="2"/>
              <a:buChar char="q"/>
            </a:pPr>
            <a:r>
              <a:rPr lang="en-IN" dirty="0" smtClean="0"/>
              <a:t>Option to run tests again with some different threshold values</a:t>
            </a:r>
            <a:endParaRPr lang="en-IN" dirty="0"/>
          </a:p>
        </p:txBody>
      </p:sp>
    </p:spTree>
    <p:extLst>
      <p:ext uri="{BB962C8B-B14F-4D97-AF65-F5344CB8AC3E}">
        <p14:creationId xmlns:p14="http://schemas.microsoft.com/office/powerpoint/2010/main" val="519358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
        <p:nvSpPr>
          <p:cNvPr id="5" name="Text Placeholder 4"/>
          <p:cNvSpPr>
            <a:spLocks noGrp="1"/>
          </p:cNvSpPr>
          <p:nvPr>
            <p:ph type="body" idx="1"/>
          </p:nvPr>
        </p:nvSpPr>
        <p:spPr/>
        <p:txBody>
          <a:bodyPr/>
          <a:lstStyle/>
          <a:p>
            <a:r>
              <a:rPr lang="en-US" dirty="0"/>
              <a:t>Any Questions?</a:t>
            </a:r>
          </a:p>
        </p:txBody>
      </p:sp>
    </p:spTree>
    <p:extLst>
      <p:ext uri="{BB962C8B-B14F-4D97-AF65-F5344CB8AC3E}">
        <p14:creationId xmlns:p14="http://schemas.microsoft.com/office/powerpoint/2010/main" val="421609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News Reports!!</a:t>
            </a:r>
          </a:p>
        </p:txBody>
      </p:sp>
      <p:pic>
        <p:nvPicPr>
          <p:cNvPr id="4" name="Content Placeholder 3"/>
          <p:cNvPicPr>
            <a:picLocks noGrp="1" noChangeAspect="1"/>
          </p:cNvPicPr>
          <p:nvPr>
            <p:ph idx="1"/>
          </p:nvPr>
        </p:nvPicPr>
        <p:blipFill>
          <a:blip r:embed="rId3"/>
          <a:stretch>
            <a:fillRect/>
          </a:stretch>
        </p:blipFill>
        <p:spPr>
          <a:xfrm>
            <a:off x="2658552" y="1492287"/>
            <a:ext cx="8915400" cy="1319115"/>
          </a:xfrm>
        </p:spPr>
      </p:pic>
      <p:pic>
        <p:nvPicPr>
          <p:cNvPr id="5" name="Picture 4"/>
          <p:cNvPicPr>
            <a:picLocks noChangeAspect="1"/>
          </p:cNvPicPr>
          <p:nvPr/>
        </p:nvPicPr>
        <p:blipFill>
          <a:blip r:embed="rId4"/>
          <a:stretch>
            <a:fillRect/>
          </a:stretch>
        </p:blipFill>
        <p:spPr>
          <a:xfrm>
            <a:off x="2651125" y="2827458"/>
            <a:ext cx="4465638" cy="1499207"/>
          </a:xfrm>
          <a:prstGeom prst="rect">
            <a:avLst/>
          </a:prstGeom>
        </p:spPr>
      </p:pic>
      <p:pic>
        <p:nvPicPr>
          <p:cNvPr id="6" name="Picture 5"/>
          <p:cNvPicPr>
            <a:picLocks noChangeAspect="1"/>
          </p:cNvPicPr>
          <p:nvPr/>
        </p:nvPicPr>
        <p:blipFill>
          <a:blip r:embed="rId5"/>
          <a:stretch>
            <a:fillRect/>
          </a:stretch>
        </p:blipFill>
        <p:spPr>
          <a:xfrm>
            <a:off x="7015403" y="2841835"/>
            <a:ext cx="4532312" cy="1473252"/>
          </a:xfrm>
          <a:prstGeom prst="rect">
            <a:avLst/>
          </a:prstGeom>
        </p:spPr>
      </p:pic>
      <p:pic>
        <p:nvPicPr>
          <p:cNvPr id="7" name="Picture 6"/>
          <p:cNvPicPr>
            <a:picLocks noChangeAspect="1"/>
          </p:cNvPicPr>
          <p:nvPr/>
        </p:nvPicPr>
        <p:blipFill>
          <a:blip r:embed="rId6"/>
          <a:stretch>
            <a:fillRect/>
          </a:stretch>
        </p:blipFill>
        <p:spPr>
          <a:xfrm>
            <a:off x="2655888" y="4308475"/>
            <a:ext cx="4381515" cy="1279525"/>
          </a:xfrm>
          <a:prstGeom prst="rect">
            <a:avLst/>
          </a:prstGeom>
        </p:spPr>
      </p:pic>
      <p:pic>
        <p:nvPicPr>
          <p:cNvPr id="8" name="Picture 7"/>
          <p:cNvPicPr>
            <a:picLocks noChangeAspect="1"/>
          </p:cNvPicPr>
          <p:nvPr/>
        </p:nvPicPr>
        <p:blipFill>
          <a:blip r:embed="rId7"/>
          <a:stretch>
            <a:fillRect/>
          </a:stretch>
        </p:blipFill>
        <p:spPr>
          <a:xfrm>
            <a:off x="7101156" y="4237732"/>
            <a:ext cx="4483100" cy="1615581"/>
          </a:xfrm>
          <a:prstGeom prst="rect">
            <a:avLst/>
          </a:prstGeom>
        </p:spPr>
      </p:pic>
      <p:pic>
        <p:nvPicPr>
          <p:cNvPr id="9" name="Picture 8"/>
          <p:cNvPicPr>
            <a:picLocks noChangeAspect="1"/>
          </p:cNvPicPr>
          <p:nvPr/>
        </p:nvPicPr>
        <p:blipFill>
          <a:blip r:embed="rId8"/>
          <a:stretch>
            <a:fillRect/>
          </a:stretch>
        </p:blipFill>
        <p:spPr>
          <a:xfrm>
            <a:off x="2659063" y="5502792"/>
            <a:ext cx="4351337" cy="872608"/>
          </a:xfrm>
          <a:prstGeom prst="rect">
            <a:avLst/>
          </a:prstGeom>
        </p:spPr>
      </p:pic>
      <p:pic>
        <p:nvPicPr>
          <p:cNvPr id="11" name="Picture 10"/>
          <p:cNvPicPr>
            <a:picLocks noChangeAspect="1"/>
          </p:cNvPicPr>
          <p:nvPr/>
        </p:nvPicPr>
        <p:blipFill>
          <a:blip r:embed="rId9"/>
          <a:stretch>
            <a:fillRect/>
          </a:stretch>
        </p:blipFill>
        <p:spPr>
          <a:xfrm>
            <a:off x="7015163" y="5862638"/>
            <a:ext cx="4597203" cy="641350"/>
          </a:xfrm>
          <a:prstGeom prst="rect">
            <a:avLst/>
          </a:prstGeom>
        </p:spPr>
      </p:pic>
    </p:spTree>
    <p:extLst>
      <p:ext uri="{BB962C8B-B14F-4D97-AF65-F5344CB8AC3E}">
        <p14:creationId xmlns:p14="http://schemas.microsoft.com/office/powerpoint/2010/main" val="3773183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entury Gothic" charset="0"/>
              </a:rPr>
              <a:t>Supply demand imbalance, natural calamities etc. may not always be the reason behind the rise in the price of a commodity. </a:t>
            </a:r>
          </a:p>
          <a:p>
            <a:r>
              <a:rPr lang="en-US" dirty="0">
                <a:latin typeface="Century Gothic" charset="0"/>
              </a:rPr>
              <a:t>It may be a consequence of artificial supply deficit planned intelligently by traders’ </a:t>
            </a:r>
            <a:r>
              <a:rPr lang="en-US" dirty="0" err="1">
                <a:latin typeface="Century Gothic" charset="0"/>
              </a:rPr>
              <a:t>nexus</a:t>
            </a:r>
            <a:r>
              <a:rPr lang="en-US" dirty="0">
                <a:latin typeface="Century Gothic" charset="0"/>
              </a:rPr>
              <a:t> for profiteering through manipulation of supply of commodity and hence indirectly controlling their prices. </a:t>
            </a:r>
          </a:p>
          <a:p>
            <a:r>
              <a:rPr lang="en-US" dirty="0">
                <a:latin typeface="Century Gothic" charset="0"/>
              </a:rPr>
              <a:t>Our attempt is to locate such hikes in prices which seem suspicious (we call them anomalies).</a:t>
            </a:r>
          </a:p>
          <a:p>
            <a:r>
              <a:rPr lang="en-US" dirty="0">
                <a:latin typeface="Century Gothic" charset="0"/>
              </a:rPr>
              <a:t>To detect and </a:t>
            </a:r>
            <a:r>
              <a:rPr lang="en-US" dirty="0" err="1">
                <a:latin typeface="Century Gothic" charset="0"/>
              </a:rPr>
              <a:t>analyse</a:t>
            </a:r>
            <a:r>
              <a:rPr lang="en-US" dirty="0">
                <a:latin typeface="Century Gothic" charset="0"/>
              </a:rPr>
              <a:t> the characteristics of anomalies in the prices of commodities, currently only onion</a:t>
            </a:r>
          </a:p>
        </p:txBody>
      </p:sp>
    </p:spTree>
    <p:extLst>
      <p:ext uri="{BB962C8B-B14F-4D97-AF65-F5344CB8AC3E}">
        <p14:creationId xmlns:p14="http://schemas.microsoft.com/office/powerpoint/2010/main" val="2206149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entury Gothic" charset="0"/>
              </a:rPr>
              <a:t>To develop an automated system which signal suspicious activities in given time series</a:t>
            </a:r>
          </a:p>
          <a:p>
            <a:r>
              <a:rPr lang="en-US" dirty="0">
                <a:latin typeface="Century Gothic" charset="0"/>
              </a:rPr>
              <a:t>Create library with set of methodologies to detect anomalies in the give input time series when provided with the behavior of time series</a:t>
            </a:r>
          </a:p>
          <a:p>
            <a:r>
              <a:rPr lang="en-US" dirty="0">
                <a:latin typeface="Century Gothic" charset="0"/>
              </a:rPr>
              <a:t>Anomalies will be based on the hypothesis stated by the user</a:t>
            </a:r>
          </a:p>
          <a:p>
            <a:r>
              <a:rPr lang="en-US" dirty="0">
                <a:latin typeface="Century Gothic" charset="0"/>
              </a:rPr>
              <a:t>For particular scenario stated by user, execute appropriate algorithms and report the anomalies in the time series </a:t>
            </a:r>
          </a:p>
        </p:txBody>
      </p:sp>
    </p:spTree>
    <p:extLst>
      <p:ext uri="{BB962C8B-B14F-4D97-AF65-F5344CB8AC3E}">
        <p14:creationId xmlns:p14="http://schemas.microsoft.com/office/powerpoint/2010/main" val="3738070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for Onion Time Series(1)</a:t>
            </a:r>
          </a:p>
        </p:txBody>
      </p:sp>
      <p:sp>
        <p:nvSpPr>
          <p:cNvPr id="3" name="Content Placeholder 2"/>
          <p:cNvSpPr>
            <a:spLocks noGrp="1"/>
          </p:cNvSpPr>
          <p:nvPr>
            <p:ph idx="1"/>
          </p:nvPr>
        </p:nvSpPr>
        <p:spPr>
          <a:xfrm>
            <a:off x="2589213" y="2133600"/>
            <a:ext cx="8915400" cy="4204804"/>
          </a:xfrm>
        </p:spPr>
        <p:txBody>
          <a:bodyPr vert="horz" lIns="91440" tIns="45720" rIns="91440" bIns="45720" rtlCol="0" anchor="t">
            <a:normAutofit/>
          </a:bodyPr>
          <a:lstStyle/>
          <a:p>
            <a:r>
              <a:rPr lang="en-US" b="1" i="1" dirty="0">
                <a:solidFill>
                  <a:srgbClr val="00000A"/>
                </a:solidFill>
                <a:latin typeface="Arial" charset="0"/>
              </a:rPr>
              <a:t>H1: In the absence of market abuse phenomena, there is a negative correlation between arrival and wholesale prices. i.e. If there is increase in arrival pattern, there should be decrease in the wholesale price and if there is decrease in arrival pattern, there should be increase in the wholesale price considering a lag factor of 15 days.</a:t>
            </a:r>
          </a:p>
          <a:p>
            <a:r>
              <a:rPr lang="en-US" dirty="0"/>
              <a:t>Assumption: farmers do not hoard which we can support as per our literature review</a:t>
            </a:r>
          </a:p>
          <a:p>
            <a:r>
              <a:rPr lang="en-US" dirty="0"/>
              <a:t>Test </a:t>
            </a:r>
            <a:r>
              <a:rPr lang="en-US" dirty="0">
                <a:latin typeface="Century Gothic" charset="0"/>
              </a:rPr>
              <a:t>Criterion:</a:t>
            </a:r>
          </a:p>
          <a:p>
            <a:pPr lvl="1"/>
            <a:r>
              <a:rPr lang="en-US" dirty="0">
                <a:latin typeface="Century Gothic" charset="0"/>
              </a:rPr>
              <a:t>Cross correlation between arrival and wholesale price considering lag factor</a:t>
            </a:r>
          </a:p>
          <a:p>
            <a:pPr lvl="2"/>
            <a:r>
              <a:rPr lang="en-US" dirty="0">
                <a:latin typeface="Century Gothic" charset="0"/>
              </a:rPr>
              <a:t>Use of sliding window for calculating correlation with different window </a:t>
            </a:r>
            <a:r>
              <a:rPr lang="en-US" dirty="0" smtClean="0">
                <a:latin typeface="Century Gothic" charset="0"/>
              </a:rPr>
              <a:t>size</a:t>
            </a:r>
          </a:p>
          <a:p>
            <a:pPr lvl="1"/>
            <a:r>
              <a:rPr lang="en-US" dirty="0" smtClean="0">
                <a:latin typeface="Century Gothic" charset="0"/>
              </a:rPr>
              <a:t>Slope </a:t>
            </a:r>
            <a:r>
              <a:rPr lang="en-US" dirty="0">
                <a:latin typeface="Century Gothic" charset="0"/>
              </a:rPr>
              <a:t>based </a:t>
            </a:r>
            <a:r>
              <a:rPr lang="en-US" dirty="0" smtClean="0">
                <a:latin typeface="Century Gothic" charset="0"/>
              </a:rPr>
              <a:t>method</a:t>
            </a:r>
          </a:p>
          <a:p>
            <a:pPr lvl="1"/>
            <a:r>
              <a:rPr lang="en-US" dirty="0" smtClean="0">
                <a:latin typeface="Century Gothic" charset="0"/>
              </a:rPr>
              <a:t>Linear Regression</a:t>
            </a:r>
            <a:endParaRPr lang="en-US" dirty="0">
              <a:latin typeface="Century Gothic" charset="0"/>
            </a:endParaRPr>
          </a:p>
        </p:txBody>
      </p:sp>
    </p:spTree>
    <p:extLst>
      <p:ext uri="{BB962C8B-B14F-4D97-AF65-F5344CB8AC3E}">
        <p14:creationId xmlns:p14="http://schemas.microsoft.com/office/powerpoint/2010/main" val="703774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charset="0"/>
              </a:rPr>
              <a:t>Hypothesis for Onion Time Series(2)</a:t>
            </a:r>
          </a:p>
        </p:txBody>
      </p:sp>
      <p:sp>
        <p:nvSpPr>
          <p:cNvPr id="3" name="Content Placeholder 2"/>
          <p:cNvSpPr>
            <a:spLocks noGrp="1"/>
          </p:cNvSpPr>
          <p:nvPr>
            <p:ph idx="1"/>
          </p:nvPr>
        </p:nvSpPr>
        <p:spPr>
          <a:xfrm>
            <a:off x="2589213" y="2133600"/>
            <a:ext cx="8915400" cy="4527952"/>
          </a:xfrm>
        </p:spPr>
        <p:txBody>
          <a:bodyPr vert="horz" lIns="91440" tIns="45720" rIns="91440" bIns="45720" rtlCol="0" anchor="t">
            <a:normAutofit/>
          </a:bodyPr>
          <a:lstStyle/>
          <a:p>
            <a:r>
              <a:rPr lang="en-US" b="1" i="1" dirty="0">
                <a:solidFill>
                  <a:srgbClr val="00000A"/>
                </a:solidFill>
                <a:latin typeface="Arial" charset="0"/>
              </a:rPr>
              <a:t>H2: In the absence of market abuse phenomena, there is positive correlation between wholesale price and retail price. i.e.  If there is increase in the wholesale price of onion, then there will be corresponding increase in the retail price and vice-versa </a:t>
            </a:r>
          </a:p>
          <a:p>
            <a:r>
              <a:rPr lang="en-US" dirty="0">
                <a:solidFill>
                  <a:srgbClr val="404040"/>
                </a:solidFill>
                <a:latin typeface="Arial" charset="0"/>
              </a:rPr>
              <a:t>Assuming, demand remains constant and there is no supply shock created because of excessive export of onion</a:t>
            </a:r>
          </a:p>
          <a:p>
            <a:r>
              <a:rPr lang="en-US" dirty="0">
                <a:solidFill>
                  <a:srgbClr val="404040"/>
                </a:solidFill>
                <a:latin typeface="Arial" charset="0"/>
              </a:rPr>
              <a:t>Test Criterion: </a:t>
            </a:r>
          </a:p>
          <a:p>
            <a:pPr lvl="1"/>
            <a:r>
              <a:rPr lang="en-US" dirty="0">
                <a:solidFill>
                  <a:srgbClr val="404040"/>
                </a:solidFill>
                <a:latin typeface="Arial" charset="0"/>
              </a:rPr>
              <a:t>Cross correlation between wholesale and retail price considering lag factor </a:t>
            </a:r>
          </a:p>
          <a:p>
            <a:pPr lvl="2"/>
            <a:r>
              <a:rPr lang="en-US" dirty="0">
                <a:solidFill>
                  <a:srgbClr val="404040"/>
                </a:solidFill>
                <a:latin typeface="Arial" charset="0"/>
              </a:rPr>
              <a:t>Use of sliding window for calculating correlation with different window </a:t>
            </a:r>
            <a:r>
              <a:rPr lang="en-US">
                <a:solidFill>
                  <a:srgbClr val="404040"/>
                </a:solidFill>
                <a:latin typeface="Arial" charset="0"/>
              </a:rPr>
              <a:t>size </a:t>
            </a:r>
            <a:endParaRPr lang="en-US" smtClean="0">
              <a:solidFill>
                <a:srgbClr val="404040"/>
              </a:solidFill>
              <a:latin typeface="Arial" charset="0"/>
            </a:endParaRPr>
          </a:p>
          <a:p>
            <a:pPr lvl="1"/>
            <a:r>
              <a:rPr lang="en-US" smtClean="0">
                <a:solidFill>
                  <a:srgbClr val="404040"/>
                </a:solidFill>
                <a:latin typeface="Arial" charset="0"/>
              </a:rPr>
              <a:t>Slope </a:t>
            </a:r>
            <a:r>
              <a:rPr lang="en-US" dirty="0">
                <a:solidFill>
                  <a:srgbClr val="404040"/>
                </a:solidFill>
                <a:latin typeface="Arial" charset="0"/>
              </a:rPr>
              <a:t>based method</a:t>
            </a:r>
          </a:p>
          <a:p>
            <a:pPr lvl="1"/>
            <a:r>
              <a:rPr lang="en-US" dirty="0">
                <a:solidFill>
                  <a:srgbClr val="404040"/>
                </a:solidFill>
                <a:latin typeface="Arial" charset="0"/>
              </a:rPr>
              <a:t>Spike Detection in relative difference between retail and wholesale price</a:t>
            </a:r>
          </a:p>
          <a:p>
            <a:pPr lvl="1"/>
            <a:r>
              <a:rPr lang="en-US" dirty="0">
                <a:solidFill>
                  <a:srgbClr val="404040"/>
                </a:solidFill>
                <a:latin typeface="Arial" charset="0"/>
              </a:rPr>
              <a:t>Linear regression</a:t>
            </a:r>
          </a:p>
        </p:txBody>
      </p:sp>
    </p:spTree>
    <p:extLst>
      <p:ext uri="{BB962C8B-B14F-4D97-AF65-F5344CB8AC3E}">
        <p14:creationId xmlns:p14="http://schemas.microsoft.com/office/powerpoint/2010/main" val="2523712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charset="0"/>
              </a:rPr>
              <a:t>Hypothesis for Onion Time Series(3) </a:t>
            </a:r>
            <a:br>
              <a:rPr lang="en-US" dirty="0">
                <a:latin typeface="Century Gothic" charset="0"/>
              </a:rPr>
            </a:b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b="1" i="1" dirty="0">
                <a:solidFill>
                  <a:srgbClr val="00000A"/>
                </a:solidFill>
                <a:latin typeface="Arial" charset="0"/>
              </a:rPr>
              <a:t>H3: The deviation between arrival - wholesale and wholesale- retail should not vary much compared to values for same time in past years.(Considering Seasonality within data)</a:t>
            </a:r>
          </a:p>
          <a:p>
            <a:r>
              <a:rPr lang="en-US" dirty="0"/>
              <a:t>This states that even if it is following H1 and H2, the variation should not be very large as compared to past years</a:t>
            </a:r>
          </a:p>
          <a:p>
            <a:r>
              <a:rPr lang="en-US" dirty="0">
                <a:latin typeface="Arial" charset="0"/>
              </a:rPr>
              <a:t>Test Criterion:</a:t>
            </a:r>
          </a:p>
          <a:p>
            <a:pPr lvl="1"/>
            <a:r>
              <a:rPr lang="en-US" dirty="0"/>
              <a:t>Compare the difference generated by prediction based model like ARIMA and real value</a:t>
            </a:r>
          </a:p>
          <a:p>
            <a:pPr lvl="1"/>
            <a:r>
              <a:rPr lang="en-US" dirty="0"/>
              <a:t>Graph based Anomaly Detection Technique</a:t>
            </a:r>
          </a:p>
        </p:txBody>
      </p:sp>
    </p:spTree>
    <p:extLst>
      <p:ext uri="{BB962C8B-B14F-4D97-AF65-F5344CB8AC3E}">
        <p14:creationId xmlns:p14="http://schemas.microsoft.com/office/powerpoint/2010/main" val="732222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charset="0"/>
              </a:rPr>
              <a:t>Hypothesis for Onion Time Series(4) </a:t>
            </a:r>
            <a:br>
              <a:rPr lang="en-US" dirty="0">
                <a:latin typeface="Century Gothic" charset="0"/>
              </a:rPr>
            </a:b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b="1" i="1" dirty="0">
                <a:solidFill>
                  <a:srgbClr val="00000A"/>
                </a:solidFill>
                <a:latin typeface="Arial" charset="0"/>
              </a:rPr>
              <a:t>H4: Mandis in the same region should follow the same relationship between arrival and wholesale price, as that of, taken whole region combinely.</a:t>
            </a:r>
            <a:r>
              <a:rPr lang="en-US" dirty="0">
                <a:solidFill>
                  <a:srgbClr val="00000A"/>
                </a:solidFill>
                <a:latin typeface="Arial" charset="0"/>
              </a:rPr>
              <a:t> </a:t>
            </a:r>
          </a:p>
          <a:p>
            <a:r>
              <a:rPr lang="en-US" dirty="0">
                <a:latin typeface="Century Gothic" charset="0"/>
              </a:rPr>
              <a:t>Here, we assume that mandis in the same region will behave in similar manner, because production and effect of other factors will be same in one region</a:t>
            </a:r>
          </a:p>
          <a:p>
            <a:r>
              <a:rPr lang="en-US" dirty="0">
                <a:latin typeface="Arial" charset="0"/>
              </a:rPr>
              <a:t>Test Criterion:</a:t>
            </a:r>
          </a:p>
          <a:p>
            <a:pPr lvl="1"/>
            <a:r>
              <a:rPr lang="en-US" dirty="0"/>
              <a:t>First generate combined time series from all Mandis</a:t>
            </a:r>
          </a:p>
          <a:p>
            <a:pPr lvl="2"/>
            <a:r>
              <a:rPr lang="en-US" dirty="0"/>
              <a:t>One method is using sum of arrivals and average of prices</a:t>
            </a:r>
          </a:p>
          <a:p>
            <a:pPr lvl="2"/>
            <a:r>
              <a:rPr lang="en-US" dirty="0"/>
              <a:t>Other method is </a:t>
            </a:r>
            <a:r>
              <a:rPr lang="en-US" dirty="0">
                <a:latin typeface="Century Gothic" charset="0"/>
              </a:rPr>
              <a:t>subspace based transformation</a:t>
            </a:r>
          </a:p>
          <a:p>
            <a:pPr lvl="1"/>
            <a:r>
              <a:rPr lang="en-US" dirty="0">
                <a:solidFill>
                  <a:srgbClr val="000000"/>
                </a:solidFill>
                <a:latin typeface="Century Gothic" charset="0"/>
              </a:rPr>
              <a:t>Then compare each Mandi's time series with combined one, using methods stated in H1 and H2</a:t>
            </a:r>
          </a:p>
        </p:txBody>
      </p:sp>
    </p:spTree>
    <p:extLst>
      <p:ext uri="{BB962C8B-B14F-4D97-AF65-F5344CB8AC3E}">
        <p14:creationId xmlns:p14="http://schemas.microsoft.com/office/powerpoint/2010/main" val="269130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results: Linear Regression</a:t>
            </a:r>
            <a:br>
              <a:rPr lang="en-US" dirty="0"/>
            </a:br>
            <a:endParaRPr lang="en-US" dirty="0"/>
          </a:p>
        </p:txBody>
      </p:sp>
      <p:pic>
        <p:nvPicPr>
          <p:cNvPr id="9" name="Content Placeholder 8" descr="figure_2.png"/>
          <p:cNvPicPr>
            <a:picLocks noGrp="1" noChangeAspect="1"/>
          </p:cNvPicPr>
          <p:nvPr>
            <p:ph idx="1"/>
          </p:nvPr>
        </p:nvPicPr>
        <p:blipFill>
          <a:blip r:embed="rId3"/>
          <a:stretch>
            <a:fillRect/>
          </a:stretch>
        </p:blipFill>
        <p:spPr>
          <a:xfrm>
            <a:off x="2592388" y="1336675"/>
            <a:ext cx="6801442" cy="5127536"/>
          </a:xfrm>
        </p:spPr>
      </p:pic>
      <p:sp>
        <p:nvSpPr>
          <p:cNvPr id="10" name="TextBox 9"/>
          <p:cNvSpPr txBox="1"/>
          <p:nvPr/>
        </p:nvSpPr>
        <p:spPr>
          <a:xfrm>
            <a:off x="4619596" y="6005866"/>
            <a:ext cx="2743200" cy="369332"/>
          </a:xfrm>
          <a:prstGeom prst="rect">
            <a:avLst/>
          </a:prstGeom>
        </p:spPr>
        <p:txBody>
          <a:bodyPr rtlCol="0">
            <a:spAutoFit/>
          </a:bodyPr>
          <a:lstStyle/>
          <a:p>
            <a:pPr algn="ctr"/>
            <a:r>
              <a:rPr lang="en-US" dirty="0"/>
              <a:t>Arrival</a:t>
            </a:r>
          </a:p>
        </p:txBody>
      </p:sp>
      <p:sp>
        <p:nvSpPr>
          <p:cNvPr id="11" name="TextBox 10"/>
          <p:cNvSpPr txBox="1"/>
          <p:nvPr/>
        </p:nvSpPr>
        <p:spPr>
          <a:xfrm rot="5400000">
            <a:off x="1639018" y="4040037"/>
            <a:ext cx="2743200" cy="369332"/>
          </a:xfrm>
          <a:prstGeom prst="rect">
            <a:avLst/>
          </a:prstGeom>
        </p:spPr>
        <p:txBody>
          <a:bodyPr rtlCol="0">
            <a:spAutoFit/>
          </a:bodyPr>
          <a:lstStyle/>
          <a:p>
            <a:pPr algn="ctr"/>
            <a:r>
              <a:rPr lang="en-US" dirty="0"/>
              <a:t>Wholesale Price</a:t>
            </a:r>
          </a:p>
        </p:txBody>
      </p:sp>
      <p:sp>
        <p:nvSpPr>
          <p:cNvPr id="13" name="TextBox 12"/>
          <p:cNvSpPr txBox="1"/>
          <p:nvPr/>
        </p:nvSpPr>
        <p:spPr>
          <a:xfrm>
            <a:off x="9280825" y="2376150"/>
            <a:ext cx="2743200" cy="2062103"/>
          </a:xfrm>
          <a:prstGeom prst="rect">
            <a:avLst/>
          </a:prstGeom>
        </p:spPr>
        <p:style>
          <a:lnRef idx="2">
            <a:schemeClr val="dk1"/>
          </a:lnRef>
          <a:fillRef idx="1">
            <a:schemeClr val="lt1"/>
          </a:fillRef>
          <a:effectRef idx="0">
            <a:schemeClr val="dk1"/>
          </a:effectRef>
          <a:fontRef idx="minor">
            <a:schemeClr val="dk1"/>
          </a:fontRef>
        </p:style>
        <p:txBody>
          <a:bodyPr rtlCol="0">
            <a:spAutoFit/>
          </a:bodyPr>
          <a:lstStyle/>
          <a:p>
            <a:pPr algn="ctr"/>
            <a:r>
              <a:rPr lang="en-US" dirty="0">
                <a:solidFill>
                  <a:srgbClr val="263238"/>
                </a:solidFill>
                <a:latin typeface="Arial" charset="0"/>
              </a:rPr>
              <a:t/>
            </a:r>
            <a:br>
              <a:rPr lang="en-US" dirty="0">
                <a:solidFill>
                  <a:srgbClr val="263238"/>
                </a:solidFill>
                <a:latin typeface="Arial" charset="0"/>
              </a:rPr>
            </a:br>
            <a:endParaRPr lang="en-US" dirty="0">
              <a:solidFill>
                <a:srgbClr val="263238"/>
              </a:solidFill>
              <a:latin typeface="Arial" charset="0"/>
            </a:endParaRPr>
          </a:p>
          <a:p>
            <a:pPr algn="ctr"/>
            <a:r>
              <a:rPr lang="en-US" dirty="0">
                <a:solidFill>
                  <a:srgbClr val="263238"/>
                </a:solidFill>
                <a:latin typeface="Arial" charset="0"/>
              </a:rPr>
              <a:t>Residual sum of squares: 158.98</a:t>
            </a:r>
            <a:br>
              <a:rPr lang="en-US" dirty="0">
                <a:solidFill>
                  <a:srgbClr val="263238"/>
                </a:solidFill>
                <a:latin typeface="Arial" charset="0"/>
              </a:rPr>
            </a:br>
            <a:endParaRPr lang="en-US" dirty="0">
              <a:solidFill>
                <a:srgbClr val="263238"/>
              </a:solidFill>
              <a:latin typeface="Arial" charset="0"/>
            </a:endParaRPr>
          </a:p>
          <a:p>
            <a:pPr algn="ctr"/>
            <a:r>
              <a:rPr lang="en-US" sz="2000" b="1" dirty="0">
                <a:solidFill>
                  <a:srgbClr val="263238"/>
                </a:solidFill>
                <a:latin typeface="Arial"/>
              </a:rPr>
              <a:t>Too Much...</a:t>
            </a:r>
            <a:endParaRPr lang="en-US" sz="2000" dirty="0">
              <a:solidFill>
                <a:srgbClr val="263238"/>
              </a:solidFill>
              <a:latin typeface="Arial"/>
            </a:endParaRPr>
          </a:p>
          <a:p>
            <a:pPr algn="ctr"/>
            <a:endParaRPr lang="en-US" dirty="0"/>
          </a:p>
        </p:txBody>
      </p:sp>
    </p:spTree>
    <p:extLst>
      <p:ext uri="{BB962C8B-B14F-4D97-AF65-F5344CB8AC3E}">
        <p14:creationId xmlns:p14="http://schemas.microsoft.com/office/powerpoint/2010/main" val="5624356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42</TotalTime>
  <Words>833</Words>
  <Application>Microsoft Office PowerPoint</Application>
  <PresentationFormat>Widescreen</PresentationFormat>
  <Paragraphs>123</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Wingdings</vt:lpstr>
      <vt:lpstr>Wingdings 3</vt:lpstr>
      <vt:lpstr>Wisp</vt:lpstr>
      <vt:lpstr>Data Analysis of Commodity Prices</vt:lpstr>
      <vt:lpstr>What News Reports!!</vt:lpstr>
      <vt:lpstr>Motivation</vt:lpstr>
      <vt:lpstr>Objective</vt:lpstr>
      <vt:lpstr>Hypothesis for Onion Time Series(1)</vt:lpstr>
      <vt:lpstr>Hypothesis for Onion Time Series(2)</vt:lpstr>
      <vt:lpstr>Hypothesis for Onion Time Series(3)  </vt:lpstr>
      <vt:lpstr>Hypothesis for Onion Time Series(4)  </vt:lpstr>
      <vt:lpstr>Some results: Linear Regression </vt:lpstr>
      <vt:lpstr>Some results: Linear Regression  </vt:lpstr>
      <vt:lpstr>Some results: Linear Regression </vt:lpstr>
      <vt:lpstr>Some Results: Graph Based Anomaly Detection</vt:lpstr>
      <vt:lpstr>System Design</vt:lpstr>
      <vt:lpstr>System Design</vt:lpstr>
      <vt:lpstr>System Design</vt:lpstr>
      <vt:lpstr>System Design</vt:lpstr>
      <vt:lpstr>System Design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Kapil Thakkar</cp:lastModifiedBy>
  <cp:revision>32</cp:revision>
  <dcterms:created xsi:type="dcterms:W3CDTF">2014-09-12T02:13:59Z</dcterms:created>
  <dcterms:modified xsi:type="dcterms:W3CDTF">2016-01-06T06:02:18Z</dcterms:modified>
</cp:coreProperties>
</file>