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Innovative Approach: </a:t>
            </a:r>
            <a:r>
              <a:rPr lang="en"/>
              <a:t>Introduce the paper's cutting-edge method in object tracking,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highlighting the novel use of fully-convolutional Siamese networks.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Training from Scratch:</a:t>
            </a:r>
            <a:r>
              <a:rPr lang="en"/>
              <a:t> Mention the significance of training the network from the ground up using the ImageNet Video dataset,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emphasizing its potential for learning robust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Real-time Tracking: </a:t>
            </a:r>
            <a:r>
              <a:rPr lang="en"/>
              <a:t>Discuss the relevance of the network's ability to track objects in real-time,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is crucial for applications in </a:t>
            </a:r>
            <a:r>
              <a:rPr b="1" i="1" lang="en"/>
              <a:t>surveillance, autonomous vehicles, and augmented reality.</a:t>
            </a:r>
            <a:endParaRPr b="1"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Robustness without Updates: </a:t>
            </a:r>
            <a:r>
              <a:rPr lang="en"/>
              <a:t>Point out the network's robustness in tracking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despite not performing any model updates after the initial frame,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substantial deviation from traditional methods that may require frequent updates.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Challenging Scenarios:</a:t>
            </a:r>
            <a:r>
              <a:rPr lang="en"/>
              <a:t> Prepare to delve into the paper's exploration of the network's performance in challenging tracking scenarios,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such as dealing with motion blur and drastic appearance changes, which are common in real-world settings.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cb6655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cb6655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Input Processing: </a:t>
            </a:r>
            <a:r>
              <a:rPr lang="en"/>
              <a:t>The network takes dual inputs, a </a:t>
            </a:r>
            <a:r>
              <a:rPr b="1" lang="en"/>
              <a:t>reference image 'z' and a search image 'x',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are processed through a shared network 'ϕ',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resulting in </a:t>
            </a:r>
            <a:r>
              <a:rPr b="1" lang="en"/>
              <a:t>feature maps</a:t>
            </a:r>
            <a:r>
              <a:rPr lang="en"/>
              <a:t> of 6x6x128 for 'z' and 22x22x128 for 'x'.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Feature Comparison: </a:t>
            </a:r>
            <a:r>
              <a:rPr lang="en"/>
              <a:t>These feature maps undergo cross-correlation to generate a 17x17x1 </a:t>
            </a:r>
            <a:r>
              <a:rPr b="1" lang="en"/>
              <a:t>score map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that indicates the similarity between the reference and the search image,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color-coding to highlight similar regions.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Adaptive Architecture: </a:t>
            </a:r>
            <a:r>
              <a:rPr lang="en"/>
              <a:t>The fully convolutional design of the network allows it to handle varying input sizes,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directly influencing the dimensions of the output score map.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Efficient Similarity Evaluation: </a:t>
            </a:r>
            <a:r>
              <a:rPr lang="en"/>
              <a:t>The network performs a single-pass evaluation to compute similarities for all sub-windows,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outputting a scalar-valued 2D map that scales with the search image size.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Visual Similarity Indication: </a:t>
            </a:r>
            <a:r>
              <a:rPr lang="en"/>
              <a:t>The score map uses color coding, such as red and blue,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visually denote levels of similarity, aiding in rapid identification of the object's location.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cb6655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cb6655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Training Pairs:</a:t>
            </a:r>
            <a:r>
              <a:rPr lang="en"/>
              <a:t> The images depict pairs used for training a tracking algorithm,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one being an </a:t>
            </a:r>
            <a:r>
              <a:rPr b="1" lang="en"/>
              <a:t>exemplar</a:t>
            </a:r>
            <a:r>
              <a:rPr lang="en"/>
              <a:t> and the other a </a:t>
            </a:r>
            <a:r>
              <a:rPr b="1" lang="en"/>
              <a:t>search image</a:t>
            </a:r>
            <a:r>
              <a:rPr lang="en"/>
              <a:t> from the same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Source Consistency:</a:t>
            </a:r>
            <a:r>
              <a:rPr lang="en"/>
              <a:t> Each pair is drawn from a single video,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ensuring consistency in appearance and context for the tracking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Exemplar Focus:</a:t>
            </a:r>
            <a:r>
              <a:rPr lang="en"/>
              <a:t> The </a:t>
            </a:r>
            <a:r>
              <a:rPr b="1" lang="en"/>
              <a:t>exemplar images feature a target object </a:t>
            </a:r>
            <a:r>
              <a:rPr lang="en"/>
              <a:t>or individual within</a:t>
            </a:r>
            <a:r>
              <a:rPr b="1" lang="en"/>
              <a:t> a red bounding box,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serving as the </a:t>
            </a:r>
            <a:r>
              <a:rPr b="1" lang="en"/>
              <a:t>reference for the search image.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Search Image Context:</a:t>
            </a:r>
            <a:r>
              <a:rPr lang="en"/>
              <a:t> The corresponding search images provide a wider context,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showing where the target object appears within a larger scene.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Handling Borders:</a:t>
            </a:r>
            <a:r>
              <a:rPr lang="en"/>
              <a:t> When parts of the target extend outside the image frame,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vacant areas are filled with the mean RGB value to maintain input size consistency.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cb6655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cb6655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Layers:</a:t>
            </a:r>
            <a:r>
              <a:rPr lang="en">
                <a:solidFill>
                  <a:schemeClr val="dk1"/>
                </a:solidFill>
              </a:rPr>
              <a:t> The table lists layers in a convolutional neural network (CNN)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including </a:t>
            </a:r>
            <a:r>
              <a:rPr b="1" lang="en">
                <a:solidFill>
                  <a:schemeClr val="dk1"/>
                </a:solidFill>
              </a:rPr>
              <a:t>convolutional layers (conv) and pooling layers (pool).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Support: </a:t>
            </a:r>
            <a:r>
              <a:rPr b="1" i="1" lang="en">
                <a:solidFill>
                  <a:srgbClr val="2D3B45"/>
                </a:solidFill>
              </a:rPr>
              <a:t>Indicates the size of filters </a:t>
            </a:r>
            <a:r>
              <a:rPr lang="en">
                <a:solidFill>
                  <a:schemeClr val="dk1"/>
                </a:solidFill>
              </a:rPr>
              <a:t>(or kernels) used in layers,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e.g., 11x11 in conv1.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Channel Map:</a:t>
            </a:r>
            <a:r>
              <a:rPr lang="en">
                <a:solidFill>
                  <a:schemeClr val="dk1"/>
                </a:solidFill>
              </a:rPr>
              <a:t> Shows the number of input and output channels for each layer,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e.g., 96 x 3 means 3 input channels and 96 output feature maps in conv1.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Stride:</a:t>
            </a:r>
            <a:r>
              <a:rPr lang="en">
                <a:solidFill>
                  <a:schemeClr val="dk1"/>
                </a:solidFill>
              </a:rPr>
              <a:t> The step size the filters move;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 stride of 2 means 2-pixel steps across the image.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Activation Size for Exemplar: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dimensions of feature maps</a:t>
            </a:r>
            <a:r>
              <a:rPr lang="en">
                <a:solidFill>
                  <a:schemeClr val="dk1"/>
                </a:solidFill>
              </a:rPr>
              <a:t> after each layer for an exemplar input,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starting at 127x127 and reducing to 6x6 by conv5.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Activation Size for Search:</a:t>
            </a:r>
            <a:r>
              <a:rPr lang="en">
                <a:solidFill>
                  <a:schemeClr val="dk1"/>
                </a:solidFill>
              </a:rPr>
              <a:t> Similar to exemplar, but for a </a:t>
            </a:r>
            <a:r>
              <a:rPr b="1" lang="en">
                <a:solidFill>
                  <a:schemeClr val="dk1"/>
                </a:solidFill>
              </a:rPr>
              <a:t>search input</a:t>
            </a:r>
            <a:r>
              <a:rPr lang="en">
                <a:solidFill>
                  <a:schemeClr val="dk1"/>
                </a:solidFill>
              </a:rPr>
              <a:t>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starting at 255x255 and ending at 22x22 in conv5.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Output Channels:</a:t>
            </a:r>
            <a:r>
              <a:rPr lang="en">
                <a:solidFill>
                  <a:schemeClr val="dk1"/>
                </a:solidFill>
              </a:rPr>
              <a:t> Number of </a:t>
            </a:r>
            <a:r>
              <a:rPr b="1" lang="en">
                <a:solidFill>
                  <a:schemeClr val="dk1"/>
                </a:solidFill>
              </a:rPr>
              <a:t>feature channels output by each layer, 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indicating the complexity and depth of features extracted.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Conv Layers: </a:t>
            </a:r>
            <a:r>
              <a:rPr lang="en">
                <a:solidFill>
                  <a:schemeClr val="dk1"/>
                </a:solidFill>
              </a:rPr>
              <a:t>Involved in </a:t>
            </a:r>
            <a:r>
              <a:rPr b="1" lang="en">
                <a:solidFill>
                  <a:schemeClr val="dk1"/>
                </a:solidFill>
              </a:rPr>
              <a:t>filtering the input to create feature maps 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that highlight specific features within the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Pool Layers: Reduce the dimensionality of the feature maps, 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making the representation smaller and more manageable.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Architecture Purpose: </a:t>
            </a:r>
            <a:r>
              <a:rPr lang="en">
                <a:solidFill>
                  <a:schemeClr val="dk1"/>
                </a:solidFill>
              </a:rPr>
              <a:t>This CNN architecture is structured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to efficiently process and transform input images for object recognition.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cb6655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cb6655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Tracker Overview: </a:t>
            </a:r>
            <a:r>
              <a:rPr lang="en"/>
              <a:t>Showcases a simple tracker using a fully-convolutional Siamese network,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robust to various tracking challenges without model updates after the first frame.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Consistent Tracking:</a:t>
            </a:r>
            <a:r>
              <a:rPr lang="en">
                <a:solidFill>
                  <a:schemeClr val="dk1"/>
                </a:solidFill>
              </a:rPr>
              <a:t> Tracks objects consistently across multiple frames (1, 50, 100, 200) without re-initialization,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even with environmental changes.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Benchmark Context:</a:t>
            </a:r>
            <a:r>
              <a:rPr lang="en">
                <a:solidFill>
                  <a:schemeClr val="dk1"/>
                </a:solidFill>
              </a:rPr>
              <a:t> Images are from VOT-15 benchmark sequences,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illustrating the tracker's performance on standardized test cases.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Row 1:</a:t>
            </a:r>
            <a:r>
              <a:rPr lang="en"/>
              <a:t> Exhibits the tracker's ability to </a:t>
            </a:r>
            <a:r>
              <a:rPr b="1" lang="en"/>
              <a:t>handle drastic changes</a:t>
            </a:r>
            <a:r>
              <a:rPr lang="en"/>
              <a:t> in appearance,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maintaining tracking despite the subject's varied movements and poses.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Row 2:</a:t>
            </a:r>
            <a:r>
              <a:rPr lang="en"/>
              <a:t> Demonstrates robustness to </a:t>
            </a:r>
            <a:r>
              <a:rPr b="1" lang="en"/>
              <a:t>motion blur,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the tracker successfully follows the moving vehicle across different frames.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Rows 3 and 4:</a:t>
            </a:r>
            <a:r>
              <a:rPr lang="en"/>
              <a:t> Shows the tracker's resilience to </a:t>
            </a:r>
            <a:r>
              <a:rPr b="1" lang="en"/>
              <a:t>significant appearance changes,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such as different angles and movement in complex backgrounds.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Row 5:</a:t>
            </a:r>
            <a:r>
              <a:rPr lang="en"/>
              <a:t> Reveals the tracker's </a:t>
            </a:r>
            <a:r>
              <a:rPr b="1" lang="en"/>
              <a:t>weakness</a:t>
            </a:r>
            <a:r>
              <a:rPr lang="en"/>
              <a:t> </a:t>
            </a:r>
            <a:r>
              <a:rPr b="1" i="1" lang="en"/>
              <a:t>in scenes with multiple similar subjects, 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leading to confusion due to the static model.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Row 6:</a:t>
            </a:r>
            <a:r>
              <a:rPr lang="en"/>
              <a:t> Highlights effective tracking under conditions of </a:t>
            </a:r>
            <a:r>
              <a:rPr b="1" lang="en"/>
              <a:t>scale change and poor illumination,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adapting to the subject's varying sizes and lighting.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6: Snapshots of the simple tracker described in Section 2.4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equipped with our proposed fully-convolutional Siamese network trained from scratch on ImageNet Video.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– T</a:t>
            </a:r>
            <a:r>
              <a:rPr lang="en">
                <a:solidFill>
                  <a:schemeClr val="dk1"/>
                </a:solidFill>
              </a:rPr>
              <a:t>he snapshots have been taken at fixed frames (1, 50, 100 and 200) and the tracker is never re-initialized.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</a:t>
            </a:r>
            <a:r>
              <a:rPr lang="en"/>
              <a:t>Our method does not perform any model update, so it uses only the first frame to compute ϕ(z).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Nonetheless, it is surprisingly robust to a number of challenging situations like motion blur (row 2), drastic change of appearance (rows 1, 3 and 4), poor illumination (row 6) and scale change (row 6).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On the other hand, our method is sensitive to scenes with confusion (row 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arguably because the model is never updated and thus the cross-correlation gives a high scores for all the windows that are similar to the first appearance of the target.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All sequences come from the VOT-15 benchmark: gymnastics1, car1, fish3, iceskater1, marching, singer1. 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cb6655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cb6655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Performance Measures: </a:t>
            </a:r>
            <a:r>
              <a:rPr lang="en"/>
              <a:t>The plot visualizes two key performance measures for tracking algorithms: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accuracy</a:t>
            </a:r>
            <a:r>
              <a:rPr lang="en"/>
              <a:t> (average Intersection over Union, </a:t>
            </a:r>
            <a:r>
              <a:rPr b="1" lang="en"/>
              <a:t>IoU</a:t>
            </a:r>
            <a:r>
              <a:rPr lang="en"/>
              <a:t>) and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robustness</a:t>
            </a:r>
            <a:r>
              <a:rPr lang="en"/>
              <a:t> (total number of tracking failures).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Benchmark Comparison: </a:t>
            </a:r>
            <a:r>
              <a:rPr lang="en"/>
              <a:t>It compares the SiamFC method and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its variant against other top-performing trackers from the VOT 2014 challenge,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plus two recent </a:t>
            </a:r>
            <a:r>
              <a:rPr b="1" i="1" lang="en"/>
              <a:t>real-time trackers, Staple and GOTURN.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simplistic tracker: SiamFC (Siamese FullyConvolutional) and </a:t>
            </a:r>
            <a:r>
              <a:rPr b="1" lang="en"/>
              <a:t>SiamFC-3s, which searches over 3 scales</a:t>
            </a:r>
            <a:r>
              <a:rPr lang="en"/>
              <a:t> instead of 5.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Symbols: </a:t>
            </a:r>
            <a:r>
              <a:rPr lang="en"/>
              <a:t>Each symbol on the plot represents a different tracking algorithm,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SiamFC highlighted as the method of the presenters.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Desired Location: </a:t>
            </a:r>
            <a:r>
              <a:rPr lang="en"/>
              <a:t>The closer a tracker's symbol is to the top-right corner of the plot,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better its performance in terms of both accuracy and robustness.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Results Interpretation: </a:t>
            </a:r>
            <a:r>
              <a:rPr lang="en"/>
              <a:t>The plot indicates that while some trackers offer higher robustness (further right),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may sacrifice accuracy (lower on the y-axis), and vice versa.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best trackers find a balance, achieving high marks in both criteria.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606.09549.pdf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28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0">
                <a:highlight>
                  <a:srgbClr val="FFFFFF"/>
                </a:highlight>
              </a:rPr>
              <a:t>Fully-Convolutional Siamese Networks for Object Tracking </a:t>
            </a:r>
            <a:endParaRPr sz="43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50">
                <a:highlight>
                  <a:srgbClr val="FFFFFF"/>
                </a:highlight>
              </a:rPr>
              <a:t>Luca et. al</a:t>
            </a:r>
            <a:endParaRPr i="1" sz="19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50">
                <a:highlight>
                  <a:srgbClr val="FFFFFF"/>
                </a:highlight>
              </a:rPr>
              <a:t>University of Oxford: </a:t>
            </a:r>
            <a:r>
              <a:rPr i="1" lang="en" sz="19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Reference</a:t>
            </a:r>
            <a:endParaRPr i="1" sz="195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50"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50">
                <a:highlight>
                  <a:srgbClr val="FFFFFF"/>
                </a:highlight>
              </a:rPr>
              <a:t>– Review by Kapil Wanaskar, SJSU</a:t>
            </a:r>
            <a:endParaRPr b="1" i="1" sz="1950"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4697" l="-2450" r="2450" t="-3705"/>
          <a:stretch/>
        </p:blipFill>
        <p:spPr>
          <a:xfrm>
            <a:off x="-336600" y="3089375"/>
            <a:ext cx="9733099" cy="1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43668" l="12188" r="14076" t="0"/>
          <a:stretch/>
        </p:blipFill>
        <p:spPr>
          <a:xfrm>
            <a:off x="0" y="0"/>
            <a:ext cx="9144001" cy="44574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66975" y="4630075"/>
            <a:ext cx="5526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Fig. 1: Fully-convolutional Siamese architecture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66075" y="4679425"/>
            <a:ext cx="5627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Fig. 2: Training pairs extracted from the same video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8149" cy="48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" y="775650"/>
            <a:ext cx="9376724" cy="31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185975" y="4189575"/>
            <a:ext cx="6168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Table 1: Architecture of convolutional embedding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25" y="0"/>
            <a:ext cx="4937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3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