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2dca038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2dca038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 image illustrates the importance of long-term temporal context in anomaly detection within surveillance videos: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Frame t-40:</a:t>
            </a:r>
            <a:r>
              <a:rPr lang="en" sz="1200">
                <a:solidFill>
                  <a:schemeClr val="dk1"/>
                </a:solidFill>
                <a:highlight>
                  <a:schemeClr val="lt1"/>
                </a:highlight>
                <a:latin typeface="Roboto"/>
                <a:ea typeface="Roboto"/>
                <a:cs typeface="Roboto"/>
                <a:sym typeface="Roboto"/>
              </a:rPr>
              <a:t> Shows a scene that appears normal, with no obvious anomalies detected within the red bounding box.</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Frame t-20</a:t>
            </a:r>
            <a:r>
              <a:rPr lang="en" sz="1200">
                <a:solidFill>
                  <a:schemeClr val="dk1"/>
                </a:solidFill>
                <a:highlight>
                  <a:schemeClr val="lt1"/>
                </a:highlight>
                <a:latin typeface="Roboto"/>
                <a:ea typeface="Roboto"/>
                <a:cs typeface="Roboto"/>
                <a:sym typeface="Roboto"/>
              </a:rPr>
              <a:t>: Also seems normal, continuing to show the scene without any apparent anomalies in the highlighted area.</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Frame t:</a:t>
            </a:r>
            <a:r>
              <a:rPr lang="en" sz="1200">
                <a:solidFill>
                  <a:schemeClr val="dk1"/>
                </a:solidFill>
                <a:highlight>
                  <a:schemeClr val="lt1"/>
                </a:highlight>
                <a:latin typeface="Roboto"/>
                <a:ea typeface="Roboto"/>
                <a:cs typeface="Roboto"/>
                <a:sym typeface="Roboto"/>
              </a:rPr>
              <a:t> Marked as "Should be Abnormal!" indicating that at this point in the video sequence, an anomaly is present or starting to occur, although it may not be evident without additional context.</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Frame t+20:</a:t>
            </a:r>
            <a:r>
              <a:rPr lang="en" sz="1200">
                <a:solidFill>
                  <a:schemeClr val="dk1"/>
                </a:solidFill>
                <a:highlight>
                  <a:schemeClr val="lt1"/>
                </a:highlight>
                <a:latin typeface="Roboto"/>
                <a:ea typeface="Roboto"/>
                <a:cs typeface="Roboto"/>
                <a:sym typeface="Roboto"/>
              </a:rPr>
              <a:t> The scene still looks normal in the snapshot, suggesting the anomaly is not continuous or immediately obvious.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Frame t+40</a:t>
            </a:r>
            <a:r>
              <a:rPr lang="en" sz="1200">
                <a:solidFill>
                  <a:schemeClr val="dk1"/>
                </a:solidFill>
                <a:highlight>
                  <a:schemeClr val="lt1"/>
                </a:highlight>
                <a:latin typeface="Roboto"/>
                <a:ea typeface="Roboto"/>
                <a:cs typeface="Roboto"/>
                <a:sym typeface="Roboto"/>
              </a:rPr>
              <a:t>: Similar to frames t-40 and t-20, this frame on its own appears normal, which emphasizes the challenge in detecting anomalies based solely on single-frame analysis.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 sequence highlights that an anomaly in surveillance footage might not be noticeable in a single frame and that evaluating frames over time is crucial for accurate detection.</a:t>
            </a:r>
            <a:endParaRPr sz="12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2dca038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2dca038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Input and Feature Extraction</a:t>
            </a:r>
            <a:endParaRPr b="1"/>
          </a:p>
          <a:p>
            <a:pPr indent="0" lvl="0" marL="0" rtl="0" algn="l">
              <a:spcBef>
                <a:spcPts val="0"/>
              </a:spcBef>
              <a:spcAft>
                <a:spcPts val="0"/>
              </a:spcAft>
              <a:buNone/>
            </a:pPr>
            <a:r>
              <a:rPr lang="en"/>
              <a:t>The MGFN framework begins by processing input videos (both normal and abnormal) through a feature extractor, which translates the raw video data into a structured format that is suitable for further analysis.</a:t>
            </a:r>
            <a:endParaRPr/>
          </a:p>
          <a:p>
            <a:pPr indent="0" lvl="0" marL="0" rtl="0" algn="l">
              <a:spcBef>
                <a:spcPts val="0"/>
              </a:spcBef>
              <a:spcAft>
                <a:spcPts val="0"/>
              </a:spcAft>
              <a:buNone/>
            </a:pPr>
            <a:r>
              <a:rPr b="1" lang="en"/>
              <a:t>2) Feature Amplification Mechanism</a:t>
            </a:r>
            <a:endParaRPr b="1"/>
          </a:p>
          <a:p>
            <a:pPr indent="0" lvl="0" marL="0" rtl="0" algn="l">
              <a:spcBef>
                <a:spcPts val="0"/>
              </a:spcBef>
              <a:spcAft>
                <a:spcPts val="0"/>
              </a:spcAft>
              <a:buNone/>
            </a:pPr>
            <a:r>
              <a:rPr lang="en"/>
              <a:t>Post feature extraction, the Feature Amplification Mechanism (FAM) computes the magnitude of features and integrates them explicitly as a residue, enhancing the feature representation and preparing it for the subsequent analysis blocks.</a:t>
            </a:r>
            <a:endParaRPr/>
          </a:p>
          <a:p>
            <a:pPr indent="0" lvl="0" marL="0" rtl="0" algn="l">
              <a:spcBef>
                <a:spcPts val="0"/>
              </a:spcBef>
              <a:spcAft>
                <a:spcPts val="0"/>
              </a:spcAft>
              <a:buNone/>
            </a:pPr>
            <a:r>
              <a:rPr b="1" lang="en"/>
              <a:t>3) Glance and Focus Blocks</a:t>
            </a:r>
            <a:endParaRPr b="1"/>
          </a:p>
          <a:p>
            <a:pPr indent="0" lvl="0" marL="0" rtl="0" algn="l">
              <a:spcBef>
                <a:spcPts val="0"/>
              </a:spcBef>
              <a:spcAft>
                <a:spcPts val="0"/>
              </a:spcAft>
              <a:buNone/>
            </a:pPr>
            <a:r>
              <a:rPr lang="en"/>
              <a:t>The Glance Block (GB) captures global context information, providing an overview of the entire video sequence, while the Focus Block (FB) enhances local features, allowing for detailed analysis of specific video segments.</a:t>
            </a:r>
            <a:endParaRPr/>
          </a:p>
          <a:p>
            <a:pPr indent="0" lvl="0" marL="0" rtl="0" algn="l">
              <a:spcBef>
                <a:spcPts val="0"/>
              </a:spcBef>
              <a:spcAft>
                <a:spcPts val="0"/>
              </a:spcAft>
              <a:buNone/>
            </a:pPr>
            <a:r>
              <a:rPr b="1" lang="en"/>
              <a:t>4) Magnitude Contrastive Loss</a:t>
            </a:r>
            <a:endParaRPr b="1"/>
          </a:p>
          <a:p>
            <a:pPr indent="0" lvl="0" marL="0" rtl="0" algn="l">
              <a:spcBef>
                <a:spcPts val="0"/>
              </a:spcBef>
              <a:spcAft>
                <a:spcPts val="0"/>
              </a:spcAft>
              <a:buNone/>
            </a:pPr>
            <a:r>
              <a:rPr lang="en"/>
              <a:t>The Magnitude Contrastive (MC) loss is then employed to improve the separability of normal and abnormal features. It does so by minimizing the distance between feature magnitudes within the same category and maximizing the distance between different categories, utilizing the top-k normal and abnormal feature magnitudes.</a:t>
            </a:r>
            <a:endParaRPr/>
          </a:p>
          <a:p>
            <a:pPr indent="0" lvl="0" marL="0" rtl="0" algn="l">
              <a:spcBef>
                <a:spcPts val="0"/>
              </a:spcBef>
              <a:spcAft>
                <a:spcPts val="0"/>
              </a:spcAft>
              <a:buNone/>
            </a:pPr>
            <a:r>
              <a:rPr b="1" lang="en"/>
              <a:t>5) Final Scoring:</a:t>
            </a:r>
            <a:endParaRPr b="1"/>
          </a:p>
          <a:p>
            <a:pPr indent="0" lvl="0" marL="0" rtl="0" algn="l">
              <a:spcBef>
                <a:spcPts val="0"/>
              </a:spcBef>
              <a:spcAft>
                <a:spcPts val="0"/>
              </a:spcAft>
              <a:buNone/>
            </a:pPr>
            <a:r>
              <a:rPr lang="en"/>
              <a:t>The network concludes by selecting the top-k representation magnitudes, which contribute to the final anomaly scores calculated using a cross-entropy loss function, effectively distinguishing between normal and abnormal events in the input videos.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2dca038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2dca038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 image shows graphs representing anomaly detection results by the MGFN model on videos from UCF-crime and XD-violence datasets: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Anomaly Score Graphs: </a:t>
            </a:r>
            <a:r>
              <a:rPr lang="en" sz="1200">
                <a:solidFill>
                  <a:schemeClr val="dk1"/>
                </a:solidFill>
                <a:highlight>
                  <a:schemeClr val="lt1"/>
                </a:highlight>
                <a:latin typeface="Roboto"/>
                <a:ea typeface="Roboto"/>
                <a:cs typeface="Roboto"/>
                <a:sym typeface="Roboto"/>
              </a:rPr>
              <a:t>Each graph plots anomaly scores as predicted by the MGFN (red points) against frame numbers for different videos, with scores ranging between 0 (normal) and 1 (anomalous).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Ground Truth Comparison:</a:t>
            </a:r>
            <a:r>
              <a:rPr lang="en" sz="1200">
                <a:solidFill>
                  <a:schemeClr val="dk1"/>
                </a:solidFill>
                <a:highlight>
                  <a:schemeClr val="lt1"/>
                </a:highlight>
                <a:latin typeface="Roboto"/>
                <a:ea typeface="Roboto"/>
                <a:cs typeface="Roboto"/>
                <a:sym typeface="Roboto"/>
              </a:rPr>
              <a:t> Red boxes highlight the frames where anomalies actually occur (ground truth), allowing for a visual comparison between the predicted values and the true anomaly periods.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UCF Crime Dataset Results:</a:t>
            </a:r>
            <a:r>
              <a:rPr lang="en" sz="1200">
                <a:solidFill>
                  <a:schemeClr val="dk1"/>
                </a:solidFill>
                <a:highlight>
                  <a:schemeClr val="lt1"/>
                </a:highlight>
                <a:latin typeface="Roboto"/>
                <a:ea typeface="Roboto"/>
                <a:cs typeface="Roboto"/>
                <a:sym typeface="Roboto"/>
              </a:rPr>
              <a:t> Graphs (a) to (d) show results for four different videos from the UCF Crime dataset, labeled with specific IDs like 'shooting022' and 'burglary033', demonstrating the model's performance in detecting various types of anomalies.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latin typeface="Roboto"/>
                <a:ea typeface="Roboto"/>
                <a:cs typeface="Roboto"/>
                <a:sym typeface="Roboto"/>
              </a:rPr>
              <a:t>Prediction Accuracy:</a:t>
            </a:r>
            <a:r>
              <a:rPr lang="en" sz="1200">
                <a:solidFill>
                  <a:schemeClr val="dk1"/>
                </a:solidFill>
                <a:highlight>
                  <a:schemeClr val="lt1"/>
                </a:highlight>
                <a:latin typeface="Roboto"/>
                <a:ea typeface="Roboto"/>
                <a:cs typeface="Roboto"/>
                <a:sym typeface="Roboto"/>
              </a:rPr>
              <a:t> The alignment of the red points (predicted values) with the red boxes (ground truth values) indicates the accuracy of the MGFN in detecting temporal anomalies within the video frames. Discrepancies would suggest false positives or false negatives in the model's predictions.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2dca038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2dca038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2dca038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2dca038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2dca038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2dca038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2dca038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2dca038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PR_AUC starts high and fluctuates early, indicating initial learning volatility.</a:t>
            </a:r>
            <a:endParaRPr/>
          </a:p>
          <a:p>
            <a:pPr indent="0" lvl="0" marL="0" rtl="0" algn="l">
              <a:spcBef>
                <a:spcPts val="0"/>
              </a:spcBef>
              <a:spcAft>
                <a:spcPts val="0"/>
              </a:spcAft>
              <a:buClr>
                <a:schemeClr val="dk1"/>
              </a:buClr>
              <a:buSzPts val="1100"/>
              <a:buFont typeface="Arial"/>
              <a:buNone/>
            </a:pPr>
            <a:r>
              <a:rPr lang="en"/>
              <a:t>PR_AUC stabilizes in the middle epochs, suggesting consistent model performance.</a:t>
            </a:r>
            <a:endParaRPr/>
          </a:p>
          <a:p>
            <a:pPr indent="0" lvl="0" marL="0" rtl="0" algn="l">
              <a:spcBef>
                <a:spcPts val="0"/>
              </a:spcBef>
              <a:spcAft>
                <a:spcPts val="0"/>
              </a:spcAft>
              <a:buClr>
                <a:schemeClr val="dk1"/>
              </a:buClr>
              <a:buSzPts val="1100"/>
              <a:buFont typeface="Arial"/>
              <a:buNone/>
            </a:pPr>
            <a:r>
              <a:rPr lang="en"/>
              <a:t>A sharp drop in PR_AUC near epoch 80 indicates a significant performance decrease.</a:t>
            </a:r>
            <a:endParaRPr/>
          </a:p>
          <a:p>
            <a:pPr indent="0" lvl="0" marL="0" rtl="0" algn="l">
              <a:spcBef>
                <a:spcPts val="0"/>
              </a:spcBef>
              <a:spcAft>
                <a:spcPts val="0"/>
              </a:spcAft>
              <a:buClr>
                <a:schemeClr val="dk1"/>
              </a:buClr>
              <a:buSzPts val="1100"/>
              <a:buFont typeface="Arial"/>
              <a:buNone/>
            </a:pPr>
            <a:r>
              <a:rPr lang="en"/>
              <a:t>Subsequent recovery implies the model may be overcoming previous issues.</a:t>
            </a:r>
            <a:endParaRPr/>
          </a:p>
          <a:p>
            <a:pPr indent="0" lvl="0" marL="0" rtl="0" algn="l">
              <a:spcBef>
                <a:spcPts val="0"/>
              </a:spcBef>
              <a:spcAft>
                <a:spcPts val="0"/>
              </a:spcAft>
              <a:buClr>
                <a:schemeClr val="dk1"/>
              </a:buClr>
              <a:buSzPts val="1100"/>
              <a:buFont typeface="Arial"/>
              <a:buNone/>
            </a:pPr>
            <a:r>
              <a:rPr lang="en"/>
              <a:t>Overall, the graph shows instability in model performance over epochs, highlighting potential areas for model improvement.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2dca038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2dca038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Initial volatility in ROC_AUC suggests the model is learning but not yet stable.</a:t>
            </a:r>
            <a:endParaRPr/>
          </a:p>
          <a:p>
            <a:pPr indent="-298450" lvl="0" marL="457200" rtl="0" algn="l">
              <a:spcBef>
                <a:spcPts val="0"/>
              </a:spcBef>
              <a:spcAft>
                <a:spcPts val="0"/>
              </a:spcAft>
              <a:buSzPts val="1100"/>
              <a:buChar char="●"/>
            </a:pPr>
            <a:r>
              <a:rPr lang="en"/>
              <a:t>Moderate ROC_AUC values indicate average</a:t>
            </a:r>
            <a:r>
              <a:rPr b="1" lang="en"/>
              <a:t> model discrimination ability between classes.</a:t>
            </a:r>
            <a:endParaRPr b="1"/>
          </a:p>
          <a:p>
            <a:pPr indent="-298450" lvl="0" marL="457200" rtl="0" algn="l">
              <a:spcBef>
                <a:spcPts val="0"/>
              </a:spcBef>
              <a:spcAft>
                <a:spcPts val="0"/>
              </a:spcAft>
              <a:buSzPts val="1100"/>
              <a:buChar char="●"/>
            </a:pPr>
            <a:r>
              <a:rPr lang="en"/>
              <a:t>The graph shows a plateau, where the </a:t>
            </a:r>
            <a:r>
              <a:rPr b="1" lang="en"/>
              <a:t>ROC_AUC doesn't improve significantly</a:t>
            </a:r>
            <a:r>
              <a:rPr lang="en"/>
              <a:t>, suggesting possible underfitting or an ineffective learning phase.</a:t>
            </a:r>
            <a:endParaRPr/>
          </a:p>
          <a:p>
            <a:pPr indent="-298450" lvl="0" marL="457200" rtl="0" algn="l">
              <a:spcBef>
                <a:spcPts val="0"/>
              </a:spcBef>
              <a:spcAft>
                <a:spcPts val="0"/>
              </a:spcAft>
              <a:buSzPts val="1100"/>
              <a:buChar char="●"/>
            </a:pPr>
            <a:r>
              <a:rPr lang="en"/>
              <a:t>A sharp </a:t>
            </a:r>
            <a:r>
              <a:rPr b="1" lang="en"/>
              <a:t>decline near epoch 80 points</a:t>
            </a:r>
            <a:r>
              <a:rPr lang="en"/>
              <a:t> to a sudden decrease in model performance, which could be due to</a:t>
            </a:r>
            <a:r>
              <a:rPr b="1" lang="en"/>
              <a:t> overfitting or an inappropriate update </a:t>
            </a:r>
            <a:r>
              <a:rPr lang="en"/>
              <a:t>to the model.</a:t>
            </a:r>
            <a:endParaRPr/>
          </a:p>
          <a:p>
            <a:pPr indent="-298450" lvl="0" marL="457200" rtl="0" algn="l">
              <a:spcBef>
                <a:spcPts val="0"/>
              </a:spcBef>
              <a:spcAft>
                <a:spcPts val="0"/>
              </a:spcAft>
              <a:buSzPts val="1100"/>
              <a:buChar char="●"/>
            </a:pPr>
            <a:r>
              <a:rPr lang="en"/>
              <a:t>The final upswing in ROC_AUC may indicate the </a:t>
            </a:r>
            <a:r>
              <a:rPr b="1" lang="en"/>
              <a:t>model's recovery from the performance dip</a:t>
            </a:r>
            <a:r>
              <a:rPr lang="en"/>
              <a:t>, possibly due to a beneficial change in training dynamics.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28075"/>
            <a:ext cx="8520600" cy="45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MGFN : Magnitude-Contrastive Glance-and-Focus Network</a:t>
            </a:r>
            <a:endParaRPr/>
          </a:p>
          <a:p>
            <a:pPr indent="0" lvl="0" marL="0" rtl="0" algn="ctr">
              <a:spcBef>
                <a:spcPts val="0"/>
              </a:spcBef>
              <a:spcAft>
                <a:spcPts val="0"/>
              </a:spcAft>
              <a:buNone/>
            </a:pPr>
            <a:r>
              <a:rPr lang="en"/>
              <a:t>for Weakly-Supervised </a:t>
            </a:r>
            <a:endParaRPr/>
          </a:p>
          <a:p>
            <a:pPr indent="0" lvl="0" marL="0" rtl="0" algn="ctr">
              <a:spcBef>
                <a:spcPts val="0"/>
              </a:spcBef>
              <a:spcAft>
                <a:spcPts val="0"/>
              </a:spcAft>
              <a:buNone/>
            </a:pPr>
            <a:r>
              <a:rPr b="1" lang="en"/>
              <a:t>Video Anomaly Detection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rot="841911">
            <a:off x="-68589" y="884638"/>
            <a:ext cx="9626029" cy="22071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32325" y="152400"/>
            <a:ext cx="8315188"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rotWithShape="1">
          <a:blip r:embed="rId3">
            <a:alphaModFix/>
          </a:blip>
          <a:srcRect b="35454" l="0" r="0" t="0"/>
          <a:stretch/>
        </p:blipFill>
        <p:spPr>
          <a:xfrm>
            <a:off x="-41450" y="414000"/>
            <a:ext cx="9226900" cy="3429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614925" y="518450"/>
            <a:ext cx="7179600" cy="42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1. ".../MGFN./option.py" Code</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Purpose</a:t>
            </a:r>
            <a:r>
              <a:rPr lang="en" sz="1500">
                <a:solidFill>
                  <a:schemeClr val="dk1"/>
                </a:solidFill>
              </a:rPr>
              <a:t>: Defines a function parse_args() to parse command-line arguments using argparse.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Argument Definitions: </a:t>
            </a:r>
            <a:r>
              <a:rPr lang="en" sz="1500">
                <a:solidFill>
                  <a:schemeClr val="dk1"/>
                </a:solidFill>
              </a:rPr>
              <a:t>Specifies various arguments for the program such as feature extractor type, feature size, modality, paths to data lists and ground truth files, and other hyperparameters like dropout rate and learning rate.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GPU Settings: </a:t>
            </a:r>
            <a:r>
              <a:rPr lang="en" sz="1500">
                <a:solidFill>
                  <a:schemeClr val="dk1"/>
                </a:solidFill>
              </a:rPr>
              <a:t>Sets the environment variable CUDA_VISIBLE_DEVICES based on the --gpus argument, allowing the specification of GPUs to be used.</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Argument Parsing:</a:t>
            </a:r>
            <a:r>
              <a:rPr lang="en" sz="1500">
                <a:solidFill>
                  <a:schemeClr val="dk1"/>
                </a:solidFill>
              </a:rPr>
              <a:t> Uses argparse.ArgumentParser to handle command-line arguments and returns the parsed arguments.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Flexibility: </a:t>
            </a:r>
            <a:r>
              <a:rPr lang="en" sz="1500">
                <a:solidFill>
                  <a:schemeClr val="dk1"/>
                </a:solidFill>
              </a:rPr>
              <a:t>Allows easy modification and experimentation with different settings by changing command-line arguments.</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614925" y="518450"/>
            <a:ext cx="7179600" cy="42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2. "../MGFN./train.py" Code</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Loss Functions:</a:t>
            </a:r>
            <a:r>
              <a:rPr lang="en" sz="1500">
                <a:solidFill>
                  <a:schemeClr val="dk1"/>
                </a:solidFill>
              </a:rPr>
              <a:t> Defines custom loss functions, including contrastive loss, sparsity, and smoothness loss, for training the model.</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Training Function:</a:t>
            </a:r>
            <a:r>
              <a:rPr lang="en" sz="1500">
                <a:solidFill>
                  <a:schemeClr val="dk1"/>
                </a:solidFill>
              </a:rPr>
              <a:t> Contains the train function which performs the forward pass and backpropagation on the training data.</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Model Update:</a:t>
            </a:r>
            <a:r>
              <a:rPr lang="en" sz="1500">
                <a:solidFill>
                  <a:schemeClr val="dk1"/>
                </a:solidFill>
              </a:rPr>
              <a:t> Updates the model parameters using the computed loss and optimizer.</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Loss Computation:</a:t>
            </a:r>
            <a:r>
              <a:rPr lang="en" sz="1500">
                <a:solidFill>
                  <a:schemeClr val="dk1"/>
                </a:solidFill>
              </a:rPr>
              <a:t> Combines multiple loss functions to compute the total loss for each training step.</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Utility Functions: </a:t>
            </a:r>
            <a:r>
              <a:rPr lang="en" sz="1500">
                <a:solidFill>
                  <a:schemeClr val="dk1"/>
                </a:solidFill>
              </a:rPr>
              <a:t>Provides functions to compute specific types of losses based on the model's outputs and training data.</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614925" y="518450"/>
            <a:ext cx="7179600" cy="43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3. ".../MGFN./main.py" Code</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Training and Testing Setup:</a:t>
            </a:r>
            <a:r>
              <a:rPr lang="en" sz="1500">
                <a:solidFill>
                  <a:schemeClr val="dk1"/>
                </a:solidFill>
              </a:rPr>
              <a:t> Initializes configurations, data loaders, and model for training and testing using a deep learning model.</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Model Initialization:</a:t>
            </a:r>
            <a:r>
              <a:rPr lang="en" sz="1500">
                <a:solidFill>
                  <a:schemeClr val="dk1"/>
                </a:solidFill>
              </a:rPr>
              <a:t> Loads a pre-trained model if available, sets up the device (GPU/CPU) for training, and initializes the optimizer.</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Training Loop:</a:t>
            </a:r>
            <a:r>
              <a:rPr lang="en" sz="1500">
                <a:solidFill>
                  <a:schemeClr val="dk1"/>
                </a:solidFill>
              </a:rPr>
              <a:t> Iterates over epochs, trains the model on the training data, and computes metrics like AUC and PR AUC on the test data.</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Logging and Saving: </a:t>
            </a:r>
            <a:r>
              <a:rPr lang="en" sz="1500">
                <a:solidFill>
                  <a:schemeClr val="dk1"/>
                </a:solidFill>
              </a:rPr>
              <a:t>Writes training and test results to a CSV file and uses tensorboardX for logging. Saves the best model based on performance metrics.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Configuration Management:</a:t>
            </a:r>
            <a:r>
              <a:rPr lang="en" sz="1500">
                <a:solidFill>
                  <a:schemeClr val="dk1"/>
                </a:solidFill>
              </a:rPr>
              <a:t> Saves the configuration and model parameters to a file for reproducibility.</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20"/>
          <p:cNvPicPr preferRelativeResize="0"/>
          <p:nvPr/>
        </p:nvPicPr>
        <p:blipFill>
          <a:blip r:embed="rId3">
            <a:alphaModFix/>
          </a:blip>
          <a:stretch>
            <a:fillRect/>
          </a:stretch>
        </p:blipFill>
        <p:spPr>
          <a:xfrm>
            <a:off x="1184850" y="0"/>
            <a:ext cx="6654967"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1"/>
          <p:cNvPicPr preferRelativeResize="0"/>
          <p:nvPr/>
        </p:nvPicPr>
        <p:blipFill>
          <a:blip r:embed="rId3">
            <a:alphaModFix/>
          </a:blip>
          <a:stretch>
            <a:fillRect/>
          </a:stretch>
        </p:blipFill>
        <p:spPr>
          <a:xfrm>
            <a:off x="1132550" y="0"/>
            <a:ext cx="663568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