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50" y="46990"/>
            <a:ext cx="12016740" cy="36576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x-none" altLang="en-SG" b="1">
                <a:latin typeface="+mn-ea"/>
              </a:rPr>
              <a:t>0. Data setup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0" y="4105910"/>
            <a:ext cx="4018915" cy="1619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590" y="4601845"/>
            <a:ext cx="2133600" cy="66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520" y="4144645"/>
            <a:ext cx="2276475" cy="21145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493645" y="4751070"/>
            <a:ext cx="970915" cy="393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963160" y="4221480"/>
            <a:ext cx="866140" cy="5664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6180" y="630555"/>
            <a:ext cx="4066540" cy="30676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850" y="590550"/>
            <a:ext cx="105657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SG">
                <a:latin typeface="+mn-ea"/>
              </a:rPr>
              <a:t>1. Set data directory in common.py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351145" y="2114550"/>
            <a:ext cx="3472180" cy="415290"/>
          </a:xfrm>
          <a:prstGeom prst="roundRect">
            <a:avLst>
              <a:gd name="adj" fmla="val 3975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1083310" y="4100195"/>
            <a:ext cx="3195320" cy="253365"/>
          </a:xfrm>
          <a:prstGeom prst="roundRect">
            <a:avLst>
              <a:gd name="adj" fmla="val 50000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3850" y="1075055"/>
            <a:ext cx="451104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SG">
                <a:latin typeface="+mn-ea"/>
              </a:rPr>
              <a:t>2. To split the train data for training and validation, use make_split() in data_process.py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50" y="46990"/>
            <a:ext cx="12016740" cy="36576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x-none" altLang="en-SG" b="1">
                <a:latin typeface="+mn-ea"/>
              </a:rPr>
              <a:t>1. Train a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560195"/>
            <a:ext cx="6977380" cy="5126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0990" y="509905"/>
            <a:ext cx="105657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SG">
                <a:latin typeface="+mn-ea"/>
              </a:rPr>
              <a:t>1. Software setup: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5990" y="821055"/>
            <a:ext cx="43262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SG">
                <a:latin typeface="+mn-ea"/>
              </a:rPr>
              <a:t>IDE = pycharm, python 3.6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5990" y="1132205"/>
            <a:ext cx="43262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SG">
                <a:latin typeface="+mn-ea"/>
              </a:rPr>
              <a:t>pytorch 0.4.0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11885" y="5233035"/>
            <a:ext cx="3333750" cy="1487805"/>
          </a:xfrm>
          <a:prstGeom prst="roundRect">
            <a:avLst>
              <a:gd name="adj" fmla="val 3975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25" y="1393190"/>
            <a:ext cx="9504680" cy="26187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8645" y="509270"/>
            <a:ext cx="105657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SG">
                <a:latin typeface="+mn-ea"/>
              </a:rPr>
              <a:t>Download imagenet pretrain model: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8925" y="198120"/>
            <a:ext cx="105657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SG">
                <a:latin typeface="+mn-ea"/>
              </a:rPr>
              <a:t>2. For example implementation, we use resnet34.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995420" y="2409190"/>
            <a:ext cx="6551930" cy="183515"/>
          </a:xfrm>
          <a:prstGeom prst="roundRect">
            <a:avLst>
              <a:gd name="adj" fmla="val 3975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altLang="en-US"/>
          </a:p>
        </p:txBody>
      </p:sp>
      <p:sp>
        <p:nvSpPr>
          <p:cNvPr id="4" name="Rounded Rectangle 3"/>
          <p:cNvSpPr/>
          <p:nvPr/>
        </p:nvSpPr>
        <p:spPr>
          <a:xfrm>
            <a:off x="1538605" y="3056255"/>
            <a:ext cx="1050290" cy="217805"/>
          </a:xfrm>
          <a:prstGeom prst="roundRect">
            <a:avLst>
              <a:gd name="adj" fmla="val 3975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858385" y="3923665"/>
            <a:ext cx="5492115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SG" sz="1400" i="1">
                <a:solidFill>
                  <a:srgbClr val="FF0000"/>
                </a:solidFill>
                <a:latin typeface="+mn-ea"/>
              </a:rPr>
              <a:t>if you use pytorch 0.4.1 and above and has error in </a:t>
            </a:r>
            <a:br>
              <a:rPr lang="x-none" altLang="en-SG" sz="1400" i="1">
                <a:solidFill>
                  <a:srgbClr val="FF0000"/>
                </a:solidFill>
                <a:latin typeface="+mn-ea"/>
              </a:rPr>
            </a:br>
            <a:r>
              <a:rPr lang="x-none" altLang="en-SG" sz="1400" i="1">
                <a:solidFill>
                  <a:srgbClr val="FF0000"/>
                </a:solidFill>
                <a:latin typeface="+mn-ea"/>
              </a:rPr>
              <a:t>"</a:t>
            </a:r>
            <a:r>
              <a:rPr lang="x-none" altLang="en-SG" sz="1400" i="1">
                <a:solidFill>
                  <a:srgbClr val="FF0000"/>
                </a:solidFill>
                <a:latin typeface="+mn-ea"/>
                <a:sym typeface="+mn-ea"/>
              </a:rPr>
              <a:t>BatchNorm2d = </a:t>
            </a:r>
            <a:r>
              <a:rPr lang="x-none" altLang="en-SG" sz="1400" i="1">
                <a:solidFill>
                  <a:srgbClr val="FF0000"/>
                </a:solidFill>
                <a:latin typeface="+mn-ea"/>
              </a:rPr>
              <a:t>SynchronizedBatchNorm2d", use </a:t>
            </a:r>
            <a:br>
              <a:rPr lang="x-none" altLang="en-SG" sz="1400" i="1">
                <a:solidFill>
                  <a:srgbClr val="FF0000"/>
                </a:solidFill>
                <a:latin typeface="+mn-ea"/>
              </a:rPr>
            </a:br>
            <a:r>
              <a:rPr lang="x-none" altLang="en-SG" sz="1400" i="1">
                <a:solidFill>
                  <a:srgbClr val="FF0000"/>
                </a:solidFill>
                <a:latin typeface="+mn-ea"/>
              </a:rPr>
              <a:t>"BatchNorm2d = nn.BatchNorm2d" instead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1800" y="168275"/>
            <a:ext cx="588454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en-SG">
                <a:latin typeface="+mj-ea"/>
              </a:rPr>
              <a:t>- </a:t>
            </a:r>
            <a:r>
              <a:rPr lang="en-SG" altLang="en-US">
                <a:latin typeface="+mj-ea"/>
              </a:rPr>
              <a:t>model32_resnet34.py </a:t>
            </a:r>
            <a:r>
              <a:rPr lang="x-none" altLang="en-SG">
                <a:latin typeface="+mj-ea"/>
              </a:rPr>
              <a:t>: model definition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1800" y="502920"/>
            <a:ext cx="588454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en-SG">
                <a:latin typeface="+mj-ea"/>
              </a:rPr>
              <a:t>- data.py</a:t>
            </a:r>
            <a:r>
              <a:rPr lang="en-SG" altLang="en-US">
                <a:latin typeface="+mj-ea"/>
              </a:rPr>
              <a:t> </a:t>
            </a:r>
            <a:r>
              <a:rPr lang="x-none" altLang="en-SG">
                <a:latin typeface="+mj-ea"/>
              </a:rPr>
              <a:t>: data loader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70" y="1083310"/>
            <a:ext cx="5676265" cy="187642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368550" y="2156460"/>
            <a:ext cx="2584450" cy="528955"/>
          </a:xfrm>
          <a:prstGeom prst="roundRect">
            <a:avLst>
              <a:gd name="adj" fmla="val 3975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altLang="en-US"/>
          </a:p>
        </p:txBody>
      </p:sp>
      <p:sp>
        <p:nvSpPr>
          <p:cNvPr id="4" name="Rounded Rectangle 3"/>
          <p:cNvSpPr/>
          <p:nvPr/>
        </p:nvSpPr>
        <p:spPr>
          <a:xfrm>
            <a:off x="1446530" y="1061085"/>
            <a:ext cx="876935" cy="252095"/>
          </a:xfrm>
          <a:prstGeom prst="roundRect">
            <a:avLst>
              <a:gd name="adj" fmla="val 3975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42535" y="2159000"/>
            <a:ext cx="549211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SG" sz="1400" i="1">
                <a:solidFill>
                  <a:srgbClr val="FF0000"/>
                </a:solidFill>
                <a:latin typeface="+mn-ea"/>
              </a:rPr>
              <a:t>use this function to try drawing to image conversion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070" y="2698115"/>
            <a:ext cx="2228850" cy="36760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335" y="2573655"/>
            <a:ext cx="2162175" cy="39712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5" y="941070"/>
            <a:ext cx="9457055" cy="55048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5445" y="99060"/>
            <a:ext cx="588454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en-SG">
                <a:latin typeface="+mj-ea"/>
              </a:rPr>
              <a:t>- train.py</a:t>
            </a:r>
            <a:r>
              <a:rPr lang="en-SG" altLang="en-US">
                <a:latin typeface="+mj-ea"/>
              </a:rPr>
              <a:t> </a:t>
            </a:r>
            <a:r>
              <a:rPr lang="x-none" altLang="en-SG">
                <a:latin typeface="+mj-ea"/>
              </a:rPr>
              <a:t>: learn a model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1955" y="751205"/>
            <a:ext cx="150177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SG" sz="1400" i="1">
                <a:solidFill>
                  <a:srgbClr val="FF0000"/>
                </a:solidFill>
                <a:latin typeface="+mn-ea"/>
              </a:rPr>
              <a:t>train log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43675" y="3312795"/>
            <a:ext cx="220535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SG" sz="1400" i="1">
                <a:solidFill>
                  <a:srgbClr val="FF0000"/>
                </a:solidFill>
                <a:latin typeface="+mn-ea"/>
              </a:rPr>
              <a:t>time to load data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53465" y="3182620"/>
            <a:ext cx="5548630" cy="782320"/>
          </a:xfrm>
          <a:prstGeom prst="roundRect">
            <a:avLst>
              <a:gd name="adj" fmla="val 3975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4195" y="396875"/>
            <a:ext cx="1100709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dirty="0">
                <a:latin typeface="+mj-ea"/>
              </a:rPr>
              <a:t>As an example, we will train for 4000 iterations and make a submission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870585"/>
            <a:ext cx="8714105" cy="2371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01290" y="910590"/>
            <a:ext cx="220535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SG" sz="1400" i="1">
                <a:solidFill>
                  <a:srgbClr val="FF0000"/>
                </a:solidFill>
                <a:latin typeface="+mn-ea"/>
              </a:rPr>
              <a:t>bce loss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24580" y="562610"/>
            <a:ext cx="220535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SG" sz="1400" i="1">
                <a:solidFill>
                  <a:srgbClr val="FF0000"/>
                </a:solidFill>
                <a:latin typeface="+mn-ea"/>
              </a:rPr>
              <a:t>top-3 accuracy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13655" y="265430"/>
            <a:ext cx="220535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SG" sz="1400" i="1">
                <a:solidFill>
                  <a:srgbClr val="FF0000"/>
                </a:solidFill>
                <a:latin typeface="+mn-ea"/>
              </a:rPr>
              <a:t>local LB (MAP@3)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868295" y="1212850"/>
            <a:ext cx="309880" cy="7562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652520" y="785495"/>
            <a:ext cx="866140" cy="1252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695190" y="727710"/>
            <a:ext cx="1320800" cy="1330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85080" y="473075"/>
            <a:ext cx="6252845" cy="27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SG" altLang="en-US" sz="1200" i="1">
                <a:solidFill>
                  <a:srgbClr val="FF0000"/>
                </a:solidFill>
              </a:rPr>
              <a:t>https://www.kaggle.com/c/quickdraw-doodle-recognition#evaluation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105" y="3775710"/>
            <a:ext cx="6838315" cy="180975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1428750" y="3138805"/>
            <a:ext cx="309880" cy="7562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5500" y="3928745"/>
            <a:ext cx="269176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SG" sz="1400" i="1">
                <a:solidFill>
                  <a:srgbClr val="FF0000"/>
                </a:solidFill>
                <a:latin typeface="+mn-ea"/>
              </a:rPr>
              <a:t>num of iterations </a:t>
            </a:r>
            <a:br>
              <a:rPr lang="x-none" altLang="en-SG" sz="1400" i="1">
                <a:solidFill>
                  <a:srgbClr val="FF0000"/>
                </a:solidFill>
                <a:latin typeface="+mn-ea"/>
              </a:rPr>
            </a:br>
            <a:r>
              <a:rPr lang="x-none" altLang="en-SG" sz="1400" i="1">
                <a:solidFill>
                  <a:srgbClr val="FF0000"/>
                </a:solidFill>
                <a:latin typeface="+mn-ea"/>
              </a:rPr>
              <a:t>( 1 unit is 1000 iterations)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387215" y="668020"/>
            <a:ext cx="1657985" cy="3355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" y="5843905"/>
            <a:ext cx="8723630" cy="79057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795655" y="6418580"/>
            <a:ext cx="8815070" cy="196850"/>
          </a:xfrm>
          <a:prstGeom prst="roundRect">
            <a:avLst>
              <a:gd name="adj" fmla="val 3975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50" y="46990"/>
            <a:ext cx="12016740" cy="36576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x-none" altLang="en-SG" b="1">
                <a:latin typeface="+mn-ea"/>
              </a:rPr>
              <a:t>2. Make a submission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1800" y="502920"/>
            <a:ext cx="588454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en-SG">
                <a:latin typeface="+mj-ea"/>
              </a:rPr>
              <a:t>- local_submit.py</a:t>
            </a:r>
            <a:r>
              <a:rPr lang="en-SG" altLang="en-US">
                <a:latin typeface="+mj-ea"/>
              </a:rPr>
              <a:t> </a:t>
            </a:r>
            <a:r>
              <a:rPr lang="x-none" altLang="en-SG">
                <a:latin typeface="+mj-ea"/>
              </a:rPr>
              <a:t>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285" y="918210"/>
            <a:ext cx="1039558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>
                <a:latin typeface="+mj-ea"/>
              </a:rPr>
              <a:t>make_npy_file_from_model(</a:t>
            </a:r>
            <a:r>
              <a:rPr lang="x-none">
                <a:latin typeface="+mj-ea"/>
              </a:rPr>
              <a:t>) : load a model and make prediction probability as npy 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380" y="1275080"/>
            <a:ext cx="767207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SG" altLang="en-US">
                <a:latin typeface="+mn-ea"/>
              </a:rPr>
              <a:t>npy_file_to_sbmit_csv</a:t>
            </a:r>
            <a:r>
              <a:rPr lang="x-none" altLang="en-SG">
                <a:latin typeface="+mn-ea"/>
              </a:rPr>
              <a:t>() : make submission csv file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60" y="1740535"/>
            <a:ext cx="9752330" cy="3561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417195"/>
            <a:ext cx="5276215" cy="2171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290" y="1649095"/>
            <a:ext cx="3580765" cy="17145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948815" y="1796415"/>
            <a:ext cx="2226310" cy="473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05" y="4439285"/>
            <a:ext cx="9085580" cy="1000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" y="3982720"/>
            <a:ext cx="9104630" cy="43815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606040" y="2834640"/>
            <a:ext cx="1614805" cy="19951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161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root</dc:creator>
  <cp:lastModifiedBy>Yiheng Wang</cp:lastModifiedBy>
  <cp:revision>25</cp:revision>
  <dcterms:created xsi:type="dcterms:W3CDTF">2018-10-08T11:37:16Z</dcterms:created>
  <dcterms:modified xsi:type="dcterms:W3CDTF">2018-10-30T09:18:13Z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18441ࣈ-10.1.0.5707</vt:lpwstr>
  </property>
</Properties>
</file>