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94473-5650-4088-A60E-F96998DE7AA0}" v="25" dt="2021-07-22T21:06:2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5A2DF9-3384-4DF7-8289-DA197368C1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B71D6-48CD-4D87-8335-1852F7DDBF74}"/>
              </a:ext>
            </a:extLst>
          </p:cNvPr>
          <p:cNvSpPr txBox="1"/>
          <p:nvPr/>
        </p:nvSpPr>
        <p:spPr>
          <a:xfrm rot="606815">
            <a:off x="-1079200" y="-569645"/>
            <a:ext cx="3673310" cy="754697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6981F6-33D9-4A2D-A507-0EC06D88C4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3647" y="2383691"/>
            <a:ext cx="9093646" cy="146683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E1D6D-B9DD-4168-A762-21B30DB18865}"/>
              </a:ext>
            </a:extLst>
          </p:cNvPr>
          <p:cNvCxnSpPr>
            <a:cxnSpLocks/>
          </p:cNvCxnSpPr>
          <p:nvPr/>
        </p:nvCxnSpPr>
        <p:spPr>
          <a:xfrm flipH="1">
            <a:off x="1863632" y="-365760"/>
            <a:ext cx="1375236" cy="7606971"/>
          </a:xfrm>
          <a:prstGeom prst="line">
            <a:avLst/>
          </a:prstGeom>
          <a:ln w="3175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903A5-DC4C-4AD1-96D3-486EAE243A15}"/>
              </a:ext>
            </a:extLst>
          </p:cNvPr>
          <p:cNvSpPr/>
          <p:nvPr/>
        </p:nvSpPr>
        <p:spPr>
          <a:xfrm>
            <a:off x="-301062" y="201281"/>
            <a:ext cx="3392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Kwiat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Quantum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Information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Group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0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31505-DC2B-49FE-90D0-472DE7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792B6-A129-4CE7-8F4A-31988642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5836-EF0A-494E-BC2F-85A0C74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33CE3E-E424-4655-B04D-9D23DC9728B7}"/>
              </a:ext>
            </a:extLst>
          </p:cNvPr>
          <p:cNvGrpSpPr/>
          <p:nvPr/>
        </p:nvGrpSpPr>
        <p:grpSpPr>
          <a:xfrm>
            <a:off x="0" y="-213360"/>
            <a:ext cx="12192000" cy="1849120"/>
            <a:chOff x="0" y="-213360"/>
            <a:chExt cx="12192000" cy="1849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E6D533-80CD-4C3B-A041-7B27DF2FF6E5}"/>
                </a:ext>
              </a:extLst>
            </p:cNvPr>
            <p:cNvSpPr/>
            <p:nvPr userDrawn="1"/>
          </p:nvSpPr>
          <p:spPr>
            <a:xfrm>
              <a:off x="0" y="0"/>
              <a:ext cx="12192000" cy="1412999"/>
            </a:xfrm>
            <a:prstGeom prst="rect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F3EADFD7-303D-4244-9F27-A8320FD8908F}"/>
                </a:ext>
              </a:extLst>
            </p:cNvPr>
            <p:cNvSpPr/>
            <p:nvPr/>
          </p:nvSpPr>
          <p:spPr>
            <a:xfrm rot="16200000">
              <a:off x="5888100" y="-466814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A9DE6AA-0EAE-42B6-9472-057C01E714F8}"/>
                </a:ext>
              </a:extLst>
            </p:cNvPr>
            <p:cNvSpPr/>
            <p:nvPr/>
          </p:nvSpPr>
          <p:spPr>
            <a:xfrm rot="5400000" flipV="1">
              <a:off x="5888100" y="-610146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rgbClr val="E84A2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2783DE4-BBF3-4753-AF19-A5E05BB2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3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BF5D-AC7B-47D5-A361-22E00215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6752-5F9F-4CBD-8435-1C7DC073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E2A0-35D4-4412-BCC1-334201CC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8699-5FD2-412A-81B2-57B910AD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4E124-F0FD-4C60-8B98-EB8228EC94A0}"/>
              </a:ext>
            </a:extLst>
          </p:cNvPr>
          <p:cNvGrpSpPr/>
          <p:nvPr/>
        </p:nvGrpSpPr>
        <p:grpSpPr>
          <a:xfrm>
            <a:off x="0" y="-213360"/>
            <a:ext cx="12192000" cy="1849120"/>
            <a:chOff x="0" y="-213360"/>
            <a:chExt cx="12192000" cy="18491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562F31-EBE9-4DC0-BB97-89CC77A1B819}"/>
                </a:ext>
              </a:extLst>
            </p:cNvPr>
            <p:cNvSpPr/>
            <p:nvPr userDrawn="1"/>
          </p:nvSpPr>
          <p:spPr>
            <a:xfrm>
              <a:off x="0" y="0"/>
              <a:ext cx="12192000" cy="1412999"/>
            </a:xfrm>
            <a:prstGeom prst="rect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DD5460F7-0D56-4727-9E6A-77E72C5A8391}"/>
                </a:ext>
              </a:extLst>
            </p:cNvPr>
            <p:cNvSpPr/>
            <p:nvPr/>
          </p:nvSpPr>
          <p:spPr>
            <a:xfrm rot="16200000">
              <a:off x="5888100" y="-466814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F58D3B-E52A-4812-B9A9-4D18894F54DE}"/>
                </a:ext>
              </a:extLst>
            </p:cNvPr>
            <p:cNvSpPr/>
            <p:nvPr/>
          </p:nvSpPr>
          <p:spPr>
            <a:xfrm rot="5400000" flipV="1">
              <a:off x="5888100" y="-610146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rgbClr val="E84A2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2EAE54B-3C9E-4F08-99CC-4DBD84EF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C303-3ACE-49C2-87B3-4E9E36860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0B58A-990F-4AB7-A258-23C90CF4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6CDD-E961-42B1-BAFD-3A17776E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870C-F64F-4800-9DCD-FE180204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44C4-CF8B-4442-B61C-7DB41CDB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4DD056-502E-4E40-AB8F-AEED9A7AFE93}"/>
              </a:ext>
            </a:extLst>
          </p:cNvPr>
          <p:cNvGrpSpPr/>
          <p:nvPr/>
        </p:nvGrpSpPr>
        <p:grpSpPr>
          <a:xfrm>
            <a:off x="0" y="-213360"/>
            <a:ext cx="12192000" cy="1849120"/>
            <a:chOff x="0" y="-213360"/>
            <a:chExt cx="12192000" cy="18491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3E4C11-5D5F-4EDE-9C30-C8094E6D1305}"/>
                </a:ext>
              </a:extLst>
            </p:cNvPr>
            <p:cNvSpPr/>
            <p:nvPr userDrawn="1"/>
          </p:nvSpPr>
          <p:spPr>
            <a:xfrm>
              <a:off x="0" y="0"/>
              <a:ext cx="12192000" cy="1412999"/>
            </a:xfrm>
            <a:prstGeom prst="rect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70149381-5263-40AA-9973-420C7E8AC7F7}"/>
                </a:ext>
              </a:extLst>
            </p:cNvPr>
            <p:cNvSpPr/>
            <p:nvPr/>
          </p:nvSpPr>
          <p:spPr>
            <a:xfrm rot="16200000">
              <a:off x="5888100" y="-466814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77DA4B1-E896-4D9A-8F40-CD6D85F8FCCF}"/>
                </a:ext>
              </a:extLst>
            </p:cNvPr>
            <p:cNvSpPr/>
            <p:nvPr/>
          </p:nvSpPr>
          <p:spPr>
            <a:xfrm rot="5400000" flipV="1">
              <a:off x="5888100" y="-610146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rgbClr val="E84A2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CB2644-1C66-42DA-BD24-24074975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2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A9B9-6538-481C-90F1-9D410D4B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57222-4564-40A9-A711-A97EE5DC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C0B14-86A1-4F4F-8174-7A92010EF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08D3B-6BF9-4972-A910-F94A6A2A7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9B29A-9D06-44EE-ABEC-1709B7B5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30618-1B07-4AD1-8F84-747D11FE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5269-2138-4DB5-AA72-5EE9CFA6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EB49F3-5BE2-43F4-92D4-AD3992B49ECD}"/>
              </a:ext>
            </a:extLst>
          </p:cNvPr>
          <p:cNvGrpSpPr/>
          <p:nvPr/>
        </p:nvGrpSpPr>
        <p:grpSpPr>
          <a:xfrm>
            <a:off x="0" y="-213360"/>
            <a:ext cx="12192000" cy="1849120"/>
            <a:chOff x="0" y="-213360"/>
            <a:chExt cx="12192000" cy="18491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9D6264-A766-40A2-BB55-D3C00FE1CB8B}"/>
                </a:ext>
              </a:extLst>
            </p:cNvPr>
            <p:cNvSpPr/>
            <p:nvPr userDrawn="1"/>
          </p:nvSpPr>
          <p:spPr>
            <a:xfrm>
              <a:off x="0" y="0"/>
              <a:ext cx="12192000" cy="1412999"/>
            </a:xfrm>
            <a:prstGeom prst="rect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6549062-33E3-4826-A1BC-C557AB51D698}"/>
                </a:ext>
              </a:extLst>
            </p:cNvPr>
            <p:cNvSpPr/>
            <p:nvPr/>
          </p:nvSpPr>
          <p:spPr>
            <a:xfrm rot="16200000">
              <a:off x="5888100" y="-466814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065906B-C299-4FBA-8240-086AF60D65BF}"/>
                </a:ext>
              </a:extLst>
            </p:cNvPr>
            <p:cNvSpPr/>
            <p:nvPr/>
          </p:nvSpPr>
          <p:spPr>
            <a:xfrm rot="5400000" flipV="1">
              <a:off x="5888100" y="-610146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rgbClr val="E84A2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8FAE8FD-E07A-496E-9B64-3B71F6B5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0F31-0D7A-4359-9098-0C9F0F10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661F-F0E2-479F-B370-89377D834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72AD-1324-491E-9146-C2E0322B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164B-78A9-41F0-9921-4345FFB1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4002-E678-4B31-ADE4-EBAD5E8E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79F7-3E54-42FB-BA7A-035AF5F4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73BD-B418-4E3C-BD24-984547BEA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9997-B14A-4E81-81F1-BAE8FE61245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67D-CDE6-422D-AE3F-849D6DFB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CA3D-21F5-4DBF-B82A-ECB945A78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F1A138-F778-4875-A359-F0D6FC23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</p:spPr>
        <p:txBody>
          <a:bodyPr/>
          <a:lstStyle/>
          <a:p>
            <a:r>
              <a:rPr lang="en-US" dirty="0"/>
              <a:t>Fiber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1F9C1-4F60-4A3A-9BF6-91E48C467064}"/>
              </a:ext>
            </a:extLst>
          </p:cNvPr>
          <p:cNvSpPr txBox="1"/>
          <p:nvPr/>
        </p:nvSpPr>
        <p:spPr>
          <a:xfrm>
            <a:off x="379832" y="1407539"/>
            <a:ext cx="1143233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Measured loss for 810nm light inn SF28 fiber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About 30% loss between 4</a:t>
            </a:r>
            <a:r>
              <a:rPr lang="en-US" baseline="30000" dirty="0"/>
              <a:t>th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floor of ESB (2km of fiber)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Tested polarization stability of the SMF28 fiber connecting 4</a:t>
            </a:r>
            <a:r>
              <a:rPr lang="en-US" baseline="30000" dirty="0"/>
              <a:t>th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floors of ESB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810nm light from </a:t>
            </a:r>
            <a:r>
              <a:rPr lang="en-US" dirty="0" err="1"/>
              <a:t>BiBO</a:t>
            </a:r>
            <a:r>
              <a:rPr lang="en-US" dirty="0"/>
              <a:t> source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significant single/coincidence count drift over 1:40 hours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Repeat stability tests for 1550nm light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QKD in preparation for other nodes like Urbana Public Library and Rantoul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078F6C-6A66-594B-8781-4AE25C89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77" y="4196923"/>
            <a:ext cx="4303922" cy="266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800829-D2E5-B547-866A-D852F49A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60938"/>
            <a:ext cx="3833870" cy="23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5619"/>
      </p:ext>
    </p:extLst>
  </p:cSld>
  <p:clrMapOvr>
    <a:masterClrMapping/>
  </p:clrMapOvr>
</p:sld>
</file>

<file path=ppt/theme/theme1.xml><?xml version="1.0" encoding="utf-8"?>
<a:theme xmlns:a="http://schemas.openxmlformats.org/drawingml/2006/main" name="kwiat ppt theme mark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 theme 5" id="{4D9C38F1-2FB3-4349-9079-F7662BB3D459}" vid="{3411971D-0012-4593-9AB6-285C732F71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kwiat ppt theme mark 1</Template>
  <TotalTime>115</TotalTime>
  <Words>77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kwiat ppt theme mark 1</vt:lpstr>
      <vt:lpstr>Fiber Network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Your Name]’s Update</dc:title>
  <dc:creator>Colin Lualdi</dc:creator>
  <cp:lastModifiedBy>Keshav Kapoor</cp:lastModifiedBy>
  <cp:revision>9</cp:revision>
  <dcterms:created xsi:type="dcterms:W3CDTF">2021-07-22T15:48:38Z</dcterms:created>
  <dcterms:modified xsi:type="dcterms:W3CDTF">2022-10-10T16:32:50Z</dcterms:modified>
</cp:coreProperties>
</file>