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Roboto"/>
      <p:regular r:id="rId25"/>
      <p:bold r:id="rId26"/>
      <p:italic r:id="rId27"/>
      <p:boldItalic r:id="rId28"/>
    </p:embeddedFont>
    <p:embeddedFont>
      <p:font typeface="Playfair Displ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PlayfairDispl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b1fe2492a_0_1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b1fe2492a_0_1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b1fe2492a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b1fe2492a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b1fe2492a_0_1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b1fe2492a_0_1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b1fe2492a_0_1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b1fe2492a_0_1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b1fe2492a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b1fe2492a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b1fe2492a_0_1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b1fe2492a_0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becb5401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becb5401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b1fe2492a_0_1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b1fe2492a_0_1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becb5401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becb5401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b1fe2492a_0_1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b1fe2492a_0_1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b1fe2492a_0_1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b1fe2492a_0_1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b1fe2492a_0_1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b1fe2492a_0_1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b1fe2492a_0_1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b1fe2492a_0_1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b1fe2492a_0_1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b1fe2492a_0_1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8.png"/><Relationship Id="rId5"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kapnobatai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ctr" bIns="91425" lIns="91425" spcFirstLastPara="1" rIns="91425" wrap="square" tIns="91425">
            <a:normAutofit/>
          </a:bodyPr>
          <a:lstStyle/>
          <a:p>
            <a:pPr indent="0" lvl="0" marL="0" rtl="0" algn="ctr">
              <a:spcBef>
                <a:spcPts val="1000"/>
              </a:spcBef>
              <a:spcAft>
                <a:spcPts val="0"/>
              </a:spcAft>
              <a:buNone/>
            </a:pPr>
            <a:r>
              <a:rPr lang="ro"/>
              <a:t>PROIECT FINAL</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p>
            <a:pPr indent="0" lvl="0" marL="0" rtl="0" algn="ctr">
              <a:spcBef>
                <a:spcPts val="1000"/>
              </a:spcBef>
              <a:spcAft>
                <a:spcPts val="0"/>
              </a:spcAft>
              <a:buNone/>
            </a:pPr>
            <a:r>
              <a:rPr lang="ro"/>
              <a:t>Tudosie Mihai Alexandru</a:t>
            </a:r>
            <a:endParaRPr/>
          </a:p>
          <a:p>
            <a:pPr indent="0" lvl="0" marL="0" rtl="0" algn="ctr">
              <a:spcBef>
                <a:spcPts val="1000"/>
              </a:spcBef>
              <a:spcAft>
                <a:spcPts val="0"/>
              </a:spcAft>
              <a:buNone/>
            </a:pPr>
            <a:r>
              <a:rPr lang="ro"/>
              <a:t>04.10.2024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1" type="body"/>
          </p:nvPr>
        </p:nvSpPr>
        <p:spPr>
          <a:xfrm>
            <a:off x="311700" y="357150"/>
            <a:ext cx="8520600" cy="42117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ro" sz="1400">
                <a:latin typeface="Proxima Nova"/>
                <a:ea typeface="Proxima Nova"/>
                <a:cs typeface="Proxima Nova"/>
                <a:sym typeface="Proxima Nova"/>
              </a:rPr>
              <a:t>II.</a:t>
            </a:r>
            <a:r>
              <a:rPr b="1" lang="ro" sz="1200">
                <a:latin typeface="Proxima Nova"/>
                <a:ea typeface="Proxima Nova"/>
                <a:cs typeface="Proxima Nova"/>
                <a:sym typeface="Proxima Nova"/>
              </a:rPr>
              <a:t>	</a:t>
            </a:r>
            <a:r>
              <a:rPr b="1" lang="ro" sz="1400">
                <a:latin typeface="Proxima Nova"/>
                <a:ea typeface="Proxima Nova"/>
                <a:cs typeface="Proxima Nova"/>
                <a:sym typeface="Proxima Nova"/>
              </a:rPr>
              <a:t>Condițiile de testare și cazurile de testare</a:t>
            </a:r>
            <a:r>
              <a:rPr lang="ro" sz="1400">
                <a:latin typeface="Proxima Nova"/>
                <a:ea typeface="Proxima Nova"/>
                <a:cs typeface="Proxima Nova"/>
                <a:sym typeface="Proxima Nova"/>
              </a:rPr>
              <a:t> - Condițiile de testare vor reprezenta DOAR TITLUL testelor, iar test case-urile trebuie să conțină și pașii de execuție. Condițiile de testare trebuie să fie cel puțin 10, iar testele adăugate în prezentare trebuie să fie cel puțin două.</a:t>
            </a:r>
            <a:endParaRPr sz="1400">
              <a:latin typeface="Proxima Nova"/>
              <a:ea typeface="Proxima Nova"/>
              <a:cs typeface="Proxima Nova"/>
              <a:sym typeface="Proxima Nova"/>
            </a:endParaRPr>
          </a:p>
          <a:p>
            <a:pPr indent="0" lvl="0" marL="0" rtl="0" algn="ctr">
              <a:spcBef>
                <a:spcPts val="1200"/>
              </a:spcBef>
              <a:spcAft>
                <a:spcPts val="0"/>
              </a:spcAft>
              <a:buNone/>
            </a:pPr>
            <a:r>
              <a:rPr b="1" lang="ro" sz="1700">
                <a:latin typeface="Proxima Nova"/>
                <a:ea typeface="Proxima Nova"/>
                <a:cs typeface="Proxima Nova"/>
                <a:sym typeface="Proxima Nova"/>
              </a:rPr>
              <a:t>Condițiile de testare</a:t>
            </a:r>
            <a:endParaRPr b="1" sz="1700">
              <a:latin typeface="Proxima Nova"/>
              <a:ea typeface="Proxima Nova"/>
              <a:cs typeface="Proxima Nova"/>
              <a:sym typeface="Proxima Nova"/>
            </a:endParaRPr>
          </a:p>
          <a:p>
            <a:pPr indent="0" lvl="0" marL="0" rtl="0" algn="l">
              <a:spcBef>
                <a:spcPts val="1200"/>
              </a:spcBef>
              <a:spcAft>
                <a:spcPts val="1200"/>
              </a:spcAft>
              <a:buNone/>
            </a:pPr>
            <a:r>
              <a:t/>
            </a:r>
            <a:endParaRPr/>
          </a:p>
        </p:txBody>
      </p:sp>
      <p:pic>
        <p:nvPicPr>
          <p:cNvPr id="131" name="Google Shape;131;p22"/>
          <p:cNvPicPr preferRelativeResize="0"/>
          <p:nvPr/>
        </p:nvPicPr>
        <p:blipFill>
          <a:blip r:embed="rId3">
            <a:alphaModFix/>
          </a:blip>
          <a:stretch>
            <a:fillRect/>
          </a:stretch>
        </p:blipFill>
        <p:spPr>
          <a:xfrm>
            <a:off x="311695" y="1758650"/>
            <a:ext cx="3582675" cy="2837450"/>
          </a:xfrm>
          <a:prstGeom prst="rect">
            <a:avLst/>
          </a:prstGeom>
          <a:noFill/>
          <a:ln>
            <a:noFill/>
          </a:ln>
        </p:spPr>
      </p:pic>
      <p:pic>
        <p:nvPicPr>
          <p:cNvPr id="132" name="Google Shape;132;p22"/>
          <p:cNvPicPr preferRelativeResize="0"/>
          <p:nvPr/>
        </p:nvPicPr>
        <p:blipFill>
          <a:blip r:embed="rId4">
            <a:alphaModFix/>
          </a:blip>
          <a:stretch>
            <a:fillRect/>
          </a:stretch>
        </p:blipFill>
        <p:spPr>
          <a:xfrm>
            <a:off x="4793475" y="1758650"/>
            <a:ext cx="3959080" cy="2837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311700" y="367850"/>
            <a:ext cx="8520600" cy="420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sz="1711">
                <a:latin typeface="Proxima Nova"/>
                <a:ea typeface="Proxima Nova"/>
                <a:cs typeface="Proxima Nova"/>
                <a:sym typeface="Proxima Nova"/>
              </a:rPr>
              <a:t>Cazurile de testare</a:t>
            </a:r>
            <a:endParaRPr b="1" sz="1711">
              <a:latin typeface="Proxima Nova"/>
              <a:ea typeface="Proxima Nova"/>
              <a:cs typeface="Proxima Nova"/>
              <a:sym typeface="Proxima Nova"/>
            </a:endParaRPr>
          </a:p>
          <a:p>
            <a:pPr indent="0" lvl="0" marL="0" rtl="0" algn="l">
              <a:lnSpc>
                <a:spcPct val="116666"/>
              </a:lnSpc>
              <a:spcBef>
                <a:spcPts val="1200"/>
              </a:spcBef>
              <a:spcAft>
                <a:spcPts val="0"/>
              </a:spcAft>
              <a:buNone/>
            </a:pPr>
            <a:r>
              <a:rPr lang="ro" sz="1152">
                <a:latin typeface="Proxima Nova"/>
                <a:ea typeface="Proxima Nova"/>
                <a:cs typeface="Proxima Nova"/>
                <a:sym typeface="Proxima Nova"/>
              </a:rPr>
              <a:t>TMAS-28 Testing the persistence of the favorites list    				TMAS-35 Testing Two-Factor Authentication</a:t>
            </a:r>
            <a:endParaRPr sz="1135">
              <a:latin typeface="Roboto"/>
              <a:ea typeface="Roboto"/>
              <a:cs typeface="Roboto"/>
              <a:sym typeface="Roboto"/>
            </a:endParaRPr>
          </a:p>
          <a:p>
            <a:pPr indent="0" lvl="0" marL="0" rtl="0" algn="l">
              <a:lnSpc>
                <a:spcPct val="116666"/>
              </a:lnSpc>
              <a:spcBef>
                <a:spcPts val="0"/>
              </a:spcBef>
              <a:spcAft>
                <a:spcPts val="0"/>
              </a:spcAft>
              <a:buNone/>
            </a:pPr>
            <a:r>
              <a:rPr lang="ro" sz="1152">
                <a:latin typeface="Proxima Nova"/>
                <a:ea typeface="Proxima Nova"/>
                <a:cs typeface="Proxima Nova"/>
                <a:sym typeface="Proxima Nova"/>
              </a:rPr>
              <a:t>after logout and login</a:t>
            </a:r>
            <a:endParaRPr sz="1135">
              <a:latin typeface="Roboto"/>
              <a:ea typeface="Roboto"/>
              <a:cs typeface="Roboto"/>
              <a:sym typeface="Roboto"/>
            </a:endParaRPr>
          </a:p>
          <a:p>
            <a:pPr indent="0" lvl="0" marL="0" rtl="0" algn="l">
              <a:lnSpc>
                <a:spcPct val="115000"/>
              </a:lnSpc>
              <a:spcBef>
                <a:spcPts val="0"/>
              </a:spcBef>
              <a:spcAft>
                <a:spcPts val="0"/>
              </a:spcAft>
              <a:buNone/>
            </a:pPr>
            <a:r>
              <a:rPr lang="ro" sz="1135">
                <a:latin typeface="Roboto"/>
                <a:ea typeface="Roboto"/>
                <a:cs typeface="Roboto"/>
                <a:sym typeface="Roboto"/>
              </a:rPr>
              <a:t>Pasul 7 a eșuat, așadar starea testului este “Fail”.			         Toți pașii au trecut testul, așadar starea testului este “Pass”.</a:t>
            </a:r>
            <a:endParaRPr sz="1252">
              <a:latin typeface="Roboto"/>
              <a:ea typeface="Roboto"/>
              <a:cs typeface="Roboto"/>
              <a:sym typeface="Roboto"/>
            </a:endParaRPr>
          </a:p>
          <a:p>
            <a:pPr indent="0" lvl="0" marL="0" rtl="0" algn="l">
              <a:spcBef>
                <a:spcPts val="0"/>
              </a:spcBef>
              <a:spcAft>
                <a:spcPts val="1200"/>
              </a:spcAft>
              <a:buNone/>
            </a:pPr>
            <a:r>
              <a:t/>
            </a:r>
            <a:endParaRPr sz="1311">
              <a:latin typeface="Proxima Nova"/>
              <a:ea typeface="Proxima Nova"/>
              <a:cs typeface="Proxima Nova"/>
              <a:sym typeface="Proxima Nova"/>
            </a:endParaRPr>
          </a:p>
        </p:txBody>
      </p:sp>
      <p:pic>
        <p:nvPicPr>
          <p:cNvPr id="138" name="Google Shape;138;p23"/>
          <p:cNvPicPr preferRelativeResize="0"/>
          <p:nvPr/>
        </p:nvPicPr>
        <p:blipFill>
          <a:blip r:embed="rId3">
            <a:alphaModFix/>
          </a:blip>
          <a:stretch>
            <a:fillRect/>
          </a:stretch>
        </p:blipFill>
        <p:spPr>
          <a:xfrm>
            <a:off x="568350" y="1638825"/>
            <a:ext cx="2743586" cy="3323226"/>
          </a:xfrm>
          <a:prstGeom prst="rect">
            <a:avLst/>
          </a:prstGeom>
          <a:noFill/>
          <a:ln>
            <a:noFill/>
          </a:ln>
        </p:spPr>
      </p:pic>
      <p:pic>
        <p:nvPicPr>
          <p:cNvPr id="139" name="Google Shape;139;p23"/>
          <p:cNvPicPr preferRelativeResize="0"/>
          <p:nvPr/>
        </p:nvPicPr>
        <p:blipFill>
          <a:blip r:embed="rId4">
            <a:alphaModFix/>
          </a:blip>
          <a:stretch>
            <a:fillRect/>
          </a:stretch>
        </p:blipFill>
        <p:spPr>
          <a:xfrm>
            <a:off x="4411075" y="1638825"/>
            <a:ext cx="4664726" cy="332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1" type="body"/>
          </p:nvPr>
        </p:nvSpPr>
        <p:spPr>
          <a:xfrm>
            <a:off x="311700" y="357150"/>
            <a:ext cx="8520600" cy="42117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ro" sz="1400">
                <a:latin typeface="Proxima Nova"/>
                <a:ea typeface="Proxima Nova"/>
                <a:cs typeface="Proxima Nova"/>
                <a:sym typeface="Proxima Nova"/>
              </a:rPr>
              <a:t>III.	</a:t>
            </a:r>
            <a:r>
              <a:rPr b="1" lang="ro" sz="1400">
                <a:latin typeface="Proxima Nova"/>
                <a:ea typeface="Proxima Nova"/>
                <a:cs typeface="Proxima Nova"/>
                <a:sym typeface="Proxima Nova"/>
              </a:rPr>
              <a:t>Matricea trasabilității</a:t>
            </a:r>
            <a:r>
              <a:rPr lang="ro" sz="1400">
                <a:latin typeface="Proxima Nova"/>
                <a:ea typeface="Proxima Nova"/>
                <a:cs typeface="Proxima Nova"/>
                <a:sym typeface="Proxima Nova"/>
              </a:rPr>
              <a:t> - trebuie să reflecte în mod corect legătura între story-uri, teste și bug-uri. Ca să se întâmple asta trebuie să vă asigurați că testele sunt legate corect la story-uri și că bug-urile sunt legate corect la teste.</a:t>
            </a:r>
            <a:endParaRPr sz="1400">
              <a:latin typeface="Proxima Nova"/>
              <a:ea typeface="Proxima Nova"/>
              <a:cs typeface="Proxima Nova"/>
              <a:sym typeface="Proxima Nova"/>
            </a:endParaRPr>
          </a:p>
          <a:p>
            <a:pPr indent="457200" lvl="0" marL="0" rtl="0" algn="l">
              <a:spcBef>
                <a:spcPts val="1200"/>
              </a:spcBef>
              <a:spcAft>
                <a:spcPts val="0"/>
              </a:spcAft>
              <a:buNone/>
            </a:pPr>
            <a:r>
              <a:t/>
            </a:r>
            <a:endParaRPr sz="1400">
              <a:latin typeface="Proxima Nova"/>
              <a:ea typeface="Proxima Nova"/>
              <a:cs typeface="Proxima Nova"/>
              <a:sym typeface="Proxima Nova"/>
            </a:endParaRPr>
          </a:p>
          <a:p>
            <a:pPr indent="0" lvl="0" marL="0" rtl="0" algn="l">
              <a:spcBef>
                <a:spcPts val="1200"/>
              </a:spcBef>
              <a:spcAft>
                <a:spcPts val="1200"/>
              </a:spcAft>
              <a:buNone/>
            </a:pPr>
            <a:r>
              <a:t/>
            </a:r>
            <a:endParaRPr/>
          </a:p>
        </p:txBody>
      </p:sp>
      <p:pic>
        <p:nvPicPr>
          <p:cNvPr id="145" name="Google Shape;145;p24"/>
          <p:cNvPicPr preferRelativeResize="0"/>
          <p:nvPr/>
        </p:nvPicPr>
        <p:blipFill>
          <a:blip r:embed="rId3">
            <a:alphaModFix/>
          </a:blip>
          <a:stretch>
            <a:fillRect/>
          </a:stretch>
        </p:blipFill>
        <p:spPr>
          <a:xfrm>
            <a:off x="555388" y="1152000"/>
            <a:ext cx="8033227" cy="3891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idx="1" type="body"/>
          </p:nvPr>
        </p:nvSpPr>
        <p:spPr>
          <a:xfrm>
            <a:off x="311700" y="359500"/>
            <a:ext cx="8520600" cy="4209300"/>
          </a:xfrm>
          <a:prstGeom prst="rect">
            <a:avLst/>
          </a:prstGeom>
        </p:spPr>
        <p:txBody>
          <a:bodyPr anchorCtr="0" anchor="t" bIns="91425" lIns="91425" spcFirstLastPara="1" rIns="91425" wrap="square" tIns="91425">
            <a:normAutofit fontScale="40000" lnSpcReduction="20000"/>
          </a:bodyPr>
          <a:lstStyle/>
          <a:p>
            <a:pPr indent="457200" lvl="0" marL="0" marR="2120117" rtl="0" algn="l">
              <a:lnSpc>
                <a:spcPct val="115000"/>
              </a:lnSpc>
              <a:spcBef>
                <a:spcPts val="0"/>
              </a:spcBef>
              <a:spcAft>
                <a:spcPts val="0"/>
              </a:spcAft>
              <a:buNone/>
            </a:pPr>
            <a:r>
              <a:rPr b="1" lang="ro" sz="2350">
                <a:latin typeface="Proxima Nova"/>
                <a:ea typeface="Proxima Nova"/>
                <a:cs typeface="Proxima Nova"/>
                <a:sym typeface="Proxima Nova"/>
              </a:rPr>
              <a:t>IV.</a:t>
            </a:r>
            <a:r>
              <a:rPr b="1" lang="ro" sz="2460">
                <a:latin typeface="Proxima Nova"/>
                <a:ea typeface="Proxima Nova"/>
                <a:cs typeface="Proxima Nova"/>
                <a:sym typeface="Proxima Nova"/>
              </a:rPr>
              <a:t>	</a:t>
            </a:r>
            <a:r>
              <a:rPr b="1" lang="ro" sz="2460">
                <a:latin typeface="Proxima Nova"/>
                <a:ea typeface="Proxima Nova"/>
                <a:cs typeface="Proxima Nova"/>
                <a:sym typeface="Proxima Nova"/>
              </a:rPr>
              <a:t>Raportul generat din aplicația Jira din secțiunea Dashboards</a:t>
            </a:r>
            <a:endParaRPr b="1" sz="2460">
              <a:latin typeface="Proxima Nova"/>
              <a:ea typeface="Proxima Nova"/>
              <a:cs typeface="Proxima Nova"/>
              <a:sym typeface="Proxima Nova"/>
            </a:endParaRPr>
          </a:p>
          <a:p>
            <a:pPr indent="0" lvl="0" marL="0" rtl="0" algn="l">
              <a:lnSpc>
                <a:spcPct val="115000"/>
              </a:lnSpc>
              <a:spcBef>
                <a:spcPts val="1200"/>
              </a:spcBef>
              <a:spcAft>
                <a:spcPts val="0"/>
              </a:spcAft>
              <a:buNone/>
            </a:pPr>
            <a:r>
              <a:rPr lang="ro" sz="2771">
                <a:latin typeface="Proxima Nova"/>
                <a:ea typeface="Proxima Nova"/>
                <a:cs typeface="Proxima Nova"/>
                <a:sym typeface="Proxima Nova"/>
              </a:rPr>
              <a:t>Raportul final arată că un număr de 6 teste au eșuat dintr-un total de 18 teste.</a:t>
            </a:r>
            <a:endParaRPr sz="2771">
              <a:latin typeface="Proxima Nova"/>
              <a:ea typeface="Proxima Nova"/>
              <a:cs typeface="Proxima Nova"/>
              <a:sym typeface="Proxima Nova"/>
            </a:endParaRPr>
          </a:p>
          <a:p>
            <a:pPr indent="457200" lvl="0" marL="0" marR="2210117" rtl="0" algn="l">
              <a:lnSpc>
                <a:spcPct val="115000"/>
              </a:lnSpc>
              <a:spcBef>
                <a:spcPts val="1200"/>
              </a:spcBef>
              <a:spcAft>
                <a:spcPts val="0"/>
              </a:spcAft>
              <a:buNone/>
            </a:pPr>
            <a:r>
              <a:rPr lang="ro" sz="2771">
                <a:latin typeface="Proxima Nova"/>
                <a:ea typeface="Proxima Nova"/>
                <a:cs typeface="Proxima Nova"/>
                <a:sym typeface="Proxima Nova"/>
              </a:rPr>
              <a:t>Au fost găsite un număr de 6 bug-uri, dintre care 2 sunt de prioritate mare și 4 sunt de prioritate medie.</a:t>
            </a:r>
            <a:endParaRPr sz="2481">
              <a:latin typeface="Proxima Nova"/>
              <a:ea typeface="Proxima Nova"/>
              <a:cs typeface="Proxima Nova"/>
              <a:sym typeface="Proxima Nova"/>
            </a:endParaRPr>
          </a:p>
          <a:p>
            <a:pPr indent="457200" lvl="0" marL="0" marR="2210117" rtl="0" algn="l">
              <a:lnSpc>
                <a:spcPct val="115000"/>
              </a:lnSpc>
              <a:spcBef>
                <a:spcPts val="1200"/>
              </a:spcBef>
              <a:spcAft>
                <a:spcPts val="0"/>
              </a:spcAft>
              <a:buNone/>
            </a:pPr>
            <a:r>
              <a:rPr b="1" lang="ro" sz="2350">
                <a:latin typeface="Proxima Nova"/>
                <a:ea typeface="Proxima Nova"/>
                <a:cs typeface="Proxima Nova"/>
                <a:sym typeface="Proxima Nova"/>
              </a:rPr>
              <a:t>V.</a:t>
            </a:r>
            <a:r>
              <a:rPr b="1" lang="ro" sz="2670">
                <a:latin typeface="Proxima Nova"/>
                <a:ea typeface="Proxima Nova"/>
                <a:cs typeface="Proxima Nova"/>
                <a:sym typeface="Proxima Nova"/>
              </a:rPr>
              <a:t>	Analiza de risc</a:t>
            </a:r>
            <a:r>
              <a:rPr lang="ro" sz="2670">
                <a:latin typeface="Proxima Nova"/>
                <a:ea typeface="Proxima Nova"/>
                <a:cs typeface="Proxima Nova"/>
                <a:sym typeface="Proxima Nova"/>
              </a:rPr>
              <a:t> - va cuprinde riscurile de proiect și de produs identificate în scopul testării pe care ați făcut-o, NU ÎN GENERAL. De asemenea, riscurile vor fi prioritizate și schematizate la alegere fie pe o matrice a riscului fie pe un grafic PRISMA</a:t>
            </a:r>
            <a:endParaRPr sz="2670">
              <a:latin typeface="Proxima Nova"/>
              <a:ea typeface="Proxima Nova"/>
              <a:cs typeface="Proxima Nova"/>
              <a:sym typeface="Proxima Nova"/>
            </a:endParaRPr>
          </a:p>
          <a:p>
            <a:pPr indent="0" lvl="0" marL="0" marR="2210117" rtl="0" algn="l">
              <a:lnSpc>
                <a:spcPct val="115000"/>
              </a:lnSpc>
              <a:spcBef>
                <a:spcPts val="1200"/>
              </a:spcBef>
              <a:spcAft>
                <a:spcPts val="0"/>
              </a:spcAft>
              <a:buNone/>
            </a:pPr>
            <a:r>
              <a:rPr b="1" lang="ro" sz="2733">
                <a:latin typeface="Proxima Nova"/>
                <a:ea typeface="Proxima Nova"/>
                <a:cs typeface="Proxima Nova"/>
                <a:sym typeface="Proxima Nova"/>
              </a:rPr>
              <a:t>Riscuri de proiect:</a:t>
            </a:r>
            <a:endParaRPr b="1" sz="2733">
              <a:latin typeface="Proxima Nova"/>
              <a:ea typeface="Proxima Nova"/>
              <a:cs typeface="Proxima Nova"/>
              <a:sym typeface="Proxima Nova"/>
            </a:endParaRPr>
          </a:p>
          <a:p>
            <a:pPr indent="-290824" lvl="0" marL="457200" marR="2210117" rtl="0" algn="l">
              <a:lnSpc>
                <a:spcPct val="115000"/>
              </a:lnSpc>
              <a:spcBef>
                <a:spcPts val="1200"/>
              </a:spcBef>
              <a:spcAft>
                <a:spcPts val="0"/>
              </a:spcAft>
              <a:buClr>
                <a:schemeClr val="dk1"/>
              </a:buClr>
              <a:buSzPct val="100000"/>
              <a:buFont typeface="Proxima Nova"/>
              <a:buChar char="●"/>
            </a:pPr>
            <a:r>
              <a:rPr lang="ro" sz="2449">
                <a:latin typeface="Proxima Nova"/>
                <a:ea typeface="Proxima Nova"/>
                <a:cs typeface="Proxima Nova"/>
                <a:sym typeface="Proxima Nova"/>
              </a:rPr>
              <a:t>Lipsa personalului necesar sau a echipamentelor necesare pentru testare poate afecta calitatea și amploarea testării </a:t>
            </a:r>
            <a:endParaRPr sz="2449">
              <a:latin typeface="Proxima Nova"/>
              <a:ea typeface="Proxima Nova"/>
              <a:cs typeface="Proxima Nova"/>
              <a:sym typeface="Proxima Nova"/>
            </a:endParaRPr>
          </a:p>
          <a:p>
            <a:pPr indent="-290824" lvl="0" marL="457200" marR="2210117" rtl="0" algn="l">
              <a:lnSpc>
                <a:spcPct val="115000"/>
              </a:lnSpc>
              <a:spcBef>
                <a:spcPts val="0"/>
              </a:spcBef>
              <a:spcAft>
                <a:spcPts val="0"/>
              </a:spcAft>
              <a:buClr>
                <a:schemeClr val="dk1"/>
              </a:buClr>
              <a:buSzPct val="100000"/>
              <a:buFont typeface="Proxima Nova"/>
              <a:buChar char="●"/>
            </a:pPr>
            <a:r>
              <a:rPr lang="ro" sz="2449">
                <a:latin typeface="Proxima Nova"/>
                <a:ea typeface="Proxima Nova"/>
                <a:cs typeface="Proxima Nova"/>
                <a:sym typeface="Proxima Nova"/>
              </a:rPr>
              <a:t>Probleme de comunicare între echipele de dezvoltare și testare</a:t>
            </a:r>
            <a:endParaRPr sz="2449">
              <a:latin typeface="Proxima Nova"/>
              <a:ea typeface="Proxima Nova"/>
              <a:cs typeface="Proxima Nova"/>
              <a:sym typeface="Proxima Nova"/>
            </a:endParaRPr>
          </a:p>
          <a:p>
            <a:pPr indent="-290824" lvl="0" marL="457200" marR="2210117" rtl="0" algn="l">
              <a:lnSpc>
                <a:spcPct val="115000"/>
              </a:lnSpc>
              <a:spcBef>
                <a:spcPts val="0"/>
              </a:spcBef>
              <a:spcAft>
                <a:spcPts val="0"/>
              </a:spcAft>
              <a:buClr>
                <a:schemeClr val="dk1"/>
              </a:buClr>
              <a:buSzPct val="100000"/>
              <a:buFont typeface="Proxima Nova"/>
              <a:buChar char="●"/>
            </a:pPr>
            <a:r>
              <a:rPr lang="ro" sz="2449">
                <a:latin typeface="Proxima Nova"/>
                <a:ea typeface="Proxima Nova"/>
                <a:cs typeface="Proxima Nova"/>
                <a:sym typeface="Proxima Nova"/>
              </a:rPr>
              <a:t>Schimbări frecvente sau de ultim moment în cerințele funcționale</a:t>
            </a:r>
            <a:endParaRPr sz="2449">
              <a:latin typeface="Proxima Nova"/>
              <a:ea typeface="Proxima Nova"/>
              <a:cs typeface="Proxima Nova"/>
              <a:sym typeface="Proxima Nova"/>
            </a:endParaRPr>
          </a:p>
          <a:p>
            <a:pPr indent="-293570" lvl="0" marL="457200" marR="2210117" rtl="0" algn="l">
              <a:lnSpc>
                <a:spcPct val="115000"/>
              </a:lnSpc>
              <a:spcBef>
                <a:spcPts val="0"/>
              </a:spcBef>
              <a:spcAft>
                <a:spcPts val="0"/>
              </a:spcAft>
              <a:buClr>
                <a:schemeClr val="dk1"/>
              </a:buClr>
              <a:buSzPct val="104413"/>
              <a:buFont typeface="Proxima Nova"/>
              <a:buChar char="●"/>
            </a:pPr>
            <a:r>
              <a:rPr lang="ro" sz="2449">
                <a:latin typeface="Proxima Nova"/>
                <a:ea typeface="Proxima Nova"/>
                <a:cs typeface="Proxima Nova"/>
                <a:sym typeface="Proxima Nova"/>
              </a:rPr>
              <a:t>Documentația insuficientă sau inexactă</a:t>
            </a:r>
            <a:endParaRPr sz="2449">
              <a:latin typeface="Proxima Nova"/>
              <a:ea typeface="Proxima Nova"/>
              <a:cs typeface="Proxima Nova"/>
              <a:sym typeface="Proxima Nova"/>
            </a:endParaRPr>
          </a:p>
          <a:p>
            <a:pPr indent="0" lvl="0" marL="0" marR="2390117" rtl="0" algn="l">
              <a:lnSpc>
                <a:spcPct val="115000"/>
              </a:lnSpc>
              <a:spcBef>
                <a:spcPts val="1200"/>
              </a:spcBef>
              <a:spcAft>
                <a:spcPts val="0"/>
              </a:spcAft>
              <a:buNone/>
            </a:pPr>
            <a:r>
              <a:rPr b="1" lang="ro" sz="2600">
                <a:latin typeface="Proxima Nova"/>
                <a:ea typeface="Proxima Nova"/>
                <a:cs typeface="Proxima Nova"/>
                <a:sym typeface="Proxima Nova"/>
              </a:rPr>
              <a:t>Riscuri de produs:</a:t>
            </a:r>
            <a:endParaRPr b="1" sz="2600">
              <a:latin typeface="Proxima Nova"/>
              <a:ea typeface="Proxima Nova"/>
              <a:cs typeface="Proxima Nova"/>
              <a:sym typeface="Proxima Nova"/>
            </a:endParaRPr>
          </a:p>
          <a:p>
            <a:pPr indent="-292100" lvl="0" marL="457200" marR="3020117" rtl="0" algn="l">
              <a:lnSpc>
                <a:spcPct val="115000"/>
              </a:lnSpc>
              <a:spcBef>
                <a:spcPts val="1200"/>
              </a:spcBef>
              <a:spcAft>
                <a:spcPts val="0"/>
              </a:spcAft>
              <a:buClr>
                <a:schemeClr val="dk1"/>
              </a:buClr>
              <a:buSzPct val="100000"/>
              <a:buFont typeface="Proxima Nova"/>
              <a:buChar char="●"/>
            </a:pPr>
            <a:r>
              <a:rPr lang="ro" sz="2500">
                <a:latin typeface="Proxima Nova"/>
                <a:ea typeface="Proxima Nova"/>
                <a:cs typeface="Proxima Nova"/>
                <a:sym typeface="Proxima Nova"/>
              </a:rPr>
              <a:t>Funcționalitatea „Favorite” nu funcționează conform specificațiilor</a:t>
            </a:r>
            <a:endParaRPr sz="2500">
              <a:latin typeface="Proxima Nova"/>
              <a:ea typeface="Proxima Nova"/>
              <a:cs typeface="Proxima Nova"/>
              <a:sym typeface="Proxima Nova"/>
            </a:endParaRPr>
          </a:p>
          <a:p>
            <a:pPr indent="-292100" lvl="0" marL="457200" marR="3020117" rtl="0" algn="l">
              <a:lnSpc>
                <a:spcPct val="115000"/>
              </a:lnSpc>
              <a:spcBef>
                <a:spcPts val="0"/>
              </a:spcBef>
              <a:spcAft>
                <a:spcPts val="0"/>
              </a:spcAft>
              <a:buClr>
                <a:schemeClr val="dk1"/>
              </a:buClr>
              <a:buSzPct val="100000"/>
              <a:buFont typeface="Proxima Nova"/>
              <a:buChar char="●"/>
            </a:pPr>
            <a:r>
              <a:rPr lang="ro" sz="2500">
                <a:latin typeface="Proxima Nova"/>
                <a:ea typeface="Proxima Nova"/>
                <a:cs typeface="Proxima Nova"/>
                <a:sym typeface="Proxima Nova"/>
              </a:rPr>
              <a:t>Defecte în implementarea setărilor de securitate</a:t>
            </a:r>
            <a:endParaRPr sz="2500">
              <a:latin typeface="Proxima Nova"/>
              <a:ea typeface="Proxima Nova"/>
              <a:cs typeface="Proxima Nova"/>
              <a:sym typeface="Proxima Nova"/>
            </a:endParaRPr>
          </a:p>
          <a:p>
            <a:pPr indent="-292100" lvl="0" marL="457200" marR="3020117" rtl="0" algn="l">
              <a:lnSpc>
                <a:spcPct val="115000"/>
              </a:lnSpc>
              <a:spcBef>
                <a:spcPts val="0"/>
              </a:spcBef>
              <a:spcAft>
                <a:spcPts val="0"/>
              </a:spcAft>
              <a:buClr>
                <a:schemeClr val="dk1"/>
              </a:buClr>
              <a:buSzPct val="100000"/>
              <a:buFont typeface="Proxima Nova"/>
              <a:buChar char="●"/>
            </a:pPr>
            <a:r>
              <a:rPr lang="ro" sz="2500">
                <a:latin typeface="Proxima Nova"/>
                <a:ea typeface="Proxima Nova"/>
                <a:cs typeface="Proxima Nova"/>
                <a:sym typeface="Proxima Nova"/>
              </a:rPr>
              <a:t>Funcționalitățile de „Favorite” sau „Setări Siguranță” afectează performanța generală a platformei eMAG</a:t>
            </a:r>
            <a:endParaRPr sz="2500">
              <a:latin typeface="Proxima Nova"/>
              <a:ea typeface="Proxima Nova"/>
              <a:cs typeface="Proxima Nova"/>
              <a:sym typeface="Proxima Nova"/>
            </a:endParaRPr>
          </a:p>
          <a:p>
            <a:pPr indent="-292100" lvl="0" marL="457200" marR="3020117" rtl="0" algn="l">
              <a:lnSpc>
                <a:spcPct val="115000"/>
              </a:lnSpc>
              <a:spcBef>
                <a:spcPts val="0"/>
              </a:spcBef>
              <a:spcAft>
                <a:spcPts val="0"/>
              </a:spcAft>
              <a:buClr>
                <a:schemeClr val="dk1"/>
              </a:buClr>
              <a:buSzPct val="100000"/>
              <a:buFont typeface="Proxima Nova"/>
              <a:buChar char="●"/>
            </a:pPr>
            <a:r>
              <a:rPr lang="ro" sz="2500">
                <a:latin typeface="Proxima Nova"/>
                <a:ea typeface="Proxima Nova"/>
                <a:cs typeface="Proxima Nova"/>
                <a:sym typeface="Proxima Nova"/>
              </a:rPr>
              <a:t>Funcționalitățile nu sunt complet compatibile cu toate browserele folosite de utilizatori</a:t>
            </a:r>
            <a:endParaRPr sz="2500">
              <a:latin typeface="Proxima Nova"/>
              <a:ea typeface="Proxima Nova"/>
              <a:cs typeface="Proxima Nova"/>
              <a:sym typeface="Proxima Nova"/>
            </a:endParaRPr>
          </a:p>
        </p:txBody>
      </p:sp>
      <p:pic>
        <p:nvPicPr>
          <p:cNvPr id="151" name="Google Shape;151;p25"/>
          <p:cNvPicPr preferRelativeResize="0"/>
          <p:nvPr/>
        </p:nvPicPr>
        <p:blipFill>
          <a:blip r:embed="rId3">
            <a:alphaModFix/>
          </a:blip>
          <a:stretch>
            <a:fillRect/>
          </a:stretch>
        </p:blipFill>
        <p:spPr>
          <a:xfrm>
            <a:off x="6692050" y="0"/>
            <a:ext cx="2268576" cy="2592075"/>
          </a:xfrm>
          <a:prstGeom prst="rect">
            <a:avLst/>
          </a:prstGeom>
          <a:noFill/>
          <a:ln>
            <a:noFill/>
          </a:ln>
        </p:spPr>
      </p:pic>
      <p:pic>
        <p:nvPicPr>
          <p:cNvPr id="152" name="Google Shape;152;p25"/>
          <p:cNvPicPr preferRelativeResize="0"/>
          <p:nvPr/>
        </p:nvPicPr>
        <p:blipFill>
          <a:blip r:embed="rId4">
            <a:alphaModFix/>
          </a:blip>
          <a:stretch>
            <a:fillRect/>
          </a:stretch>
        </p:blipFill>
        <p:spPr>
          <a:xfrm>
            <a:off x="5673250" y="2902250"/>
            <a:ext cx="3417275" cy="188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idx="1" type="body"/>
          </p:nvPr>
        </p:nvSpPr>
        <p:spPr>
          <a:xfrm>
            <a:off x="311700" y="357150"/>
            <a:ext cx="8520600" cy="42117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b="1" lang="ro" sz="1200">
                <a:latin typeface="Proxima Nova"/>
                <a:ea typeface="Proxima Nova"/>
                <a:cs typeface="Proxima Nova"/>
                <a:sym typeface="Proxima Nova"/>
              </a:rPr>
              <a:t>VI.	</a:t>
            </a:r>
            <a:r>
              <a:rPr b="1" lang="ro" sz="1200">
                <a:latin typeface="Proxima Nova"/>
                <a:ea typeface="Proxima Nova"/>
                <a:cs typeface="Proxima Nova"/>
                <a:sym typeface="Proxima Nova"/>
              </a:rPr>
              <a:t>Raportul de defect (bug ticket)</a:t>
            </a:r>
            <a:r>
              <a:rPr lang="ro" sz="1200">
                <a:latin typeface="Proxima Nova"/>
                <a:ea typeface="Proxima Nova"/>
                <a:cs typeface="Proxima Nova"/>
                <a:sym typeface="Proxima Nova"/>
              </a:rPr>
              <a:t> - prezentarea va trebui să conțină cel puțin două rapoarte de bug care să conțină următoarele elemente: summary (titlul bug-ului), precondiții (dacă există), pași de reproducere, rezultate așteptate și rezultate actuale.</a:t>
            </a:r>
            <a:endParaRPr sz="1200">
              <a:latin typeface="Proxima Nova"/>
              <a:ea typeface="Proxima Nova"/>
              <a:cs typeface="Proxima Nova"/>
              <a:sym typeface="Proxima Nova"/>
            </a:endParaRPr>
          </a:p>
          <a:p>
            <a:pPr indent="457200" lvl="0" marL="457200" rtl="0" algn="l">
              <a:spcBef>
                <a:spcPts val="1200"/>
              </a:spcBef>
              <a:spcAft>
                <a:spcPts val="0"/>
              </a:spcAft>
              <a:buNone/>
            </a:pPr>
            <a:r>
              <a:t/>
            </a:r>
            <a:endParaRPr sz="1600">
              <a:latin typeface="Proxima Nova"/>
              <a:ea typeface="Proxima Nova"/>
              <a:cs typeface="Proxima Nova"/>
              <a:sym typeface="Proxima Nova"/>
            </a:endParaRPr>
          </a:p>
          <a:p>
            <a:pPr indent="0" lvl="0" marL="0" rtl="0" algn="l">
              <a:spcBef>
                <a:spcPts val="1200"/>
              </a:spcBef>
              <a:spcAft>
                <a:spcPts val="1200"/>
              </a:spcAft>
              <a:buNone/>
            </a:pPr>
            <a:r>
              <a:t/>
            </a:r>
            <a:endParaRPr/>
          </a:p>
        </p:txBody>
      </p:sp>
      <p:pic>
        <p:nvPicPr>
          <p:cNvPr id="158" name="Google Shape;158;p26"/>
          <p:cNvPicPr preferRelativeResize="0"/>
          <p:nvPr/>
        </p:nvPicPr>
        <p:blipFill>
          <a:blip r:embed="rId3">
            <a:alphaModFix/>
          </a:blip>
          <a:stretch>
            <a:fillRect/>
          </a:stretch>
        </p:blipFill>
        <p:spPr>
          <a:xfrm>
            <a:off x="2380225" y="1766838"/>
            <a:ext cx="4197900" cy="1609825"/>
          </a:xfrm>
          <a:prstGeom prst="rect">
            <a:avLst/>
          </a:prstGeom>
          <a:noFill/>
          <a:ln>
            <a:noFill/>
          </a:ln>
        </p:spPr>
      </p:pic>
      <p:pic>
        <p:nvPicPr>
          <p:cNvPr id="159" name="Google Shape;159;p26"/>
          <p:cNvPicPr preferRelativeResize="0"/>
          <p:nvPr/>
        </p:nvPicPr>
        <p:blipFill>
          <a:blip r:embed="rId4">
            <a:alphaModFix/>
          </a:blip>
          <a:stretch>
            <a:fillRect/>
          </a:stretch>
        </p:blipFill>
        <p:spPr>
          <a:xfrm>
            <a:off x="311702" y="1123900"/>
            <a:ext cx="1980999" cy="3607326"/>
          </a:xfrm>
          <a:prstGeom prst="rect">
            <a:avLst/>
          </a:prstGeom>
          <a:noFill/>
          <a:ln>
            <a:noFill/>
          </a:ln>
        </p:spPr>
      </p:pic>
      <p:pic>
        <p:nvPicPr>
          <p:cNvPr id="160" name="Google Shape;160;p26"/>
          <p:cNvPicPr preferRelativeResize="0"/>
          <p:nvPr/>
        </p:nvPicPr>
        <p:blipFill>
          <a:blip r:embed="rId5">
            <a:alphaModFix/>
          </a:blip>
          <a:stretch>
            <a:fillRect/>
          </a:stretch>
        </p:blipFill>
        <p:spPr>
          <a:xfrm>
            <a:off x="6700000" y="932300"/>
            <a:ext cx="2021375" cy="3946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idx="1" type="body"/>
          </p:nvPr>
        </p:nvSpPr>
        <p:spPr>
          <a:xfrm>
            <a:off x="311700" y="363175"/>
            <a:ext cx="8520600" cy="4205400"/>
          </a:xfrm>
          <a:prstGeom prst="rect">
            <a:avLst/>
          </a:prstGeom>
        </p:spPr>
        <p:txBody>
          <a:bodyPr anchorCtr="0" anchor="ctr" bIns="91425" lIns="91425" spcFirstLastPara="1" rIns="91425" wrap="square" tIns="91425">
            <a:normAutofit lnSpcReduction="20000"/>
          </a:bodyPr>
          <a:lstStyle/>
          <a:p>
            <a:pPr indent="457200" lvl="0" marL="0" rtl="0" algn="l">
              <a:lnSpc>
                <a:spcPct val="115000"/>
              </a:lnSpc>
              <a:spcBef>
                <a:spcPts val="0"/>
              </a:spcBef>
              <a:spcAft>
                <a:spcPts val="0"/>
              </a:spcAft>
              <a:buNone/>
            </a:pPr>
            <a:r>
              <a:rPr b="1" lang="ro" sz="991">
                <a:latin typeface="Proxima Nova"/>
                <a:ea typeface="Proxima Nova"/>
                <a:cs typeface="Proxima Nova"/>
                <a:sym typeface="Proxima Nova"/>
              </a:rPr>
              <a:t>VII.	Concluzii generale în urma testării</a:t>
            </a:r>
            <a:r>
              <a:rPr lang="ro" sz="991">
                <a:latin typeface="Proxima Nova"/>
                <a:ea typeface="Proxima Nova"/>
                <a:cs typeface="Proxima Nova"/>
                <a:sym typeface="Proxima Nova"/>
              </a:rPr>
              <a:t> - vor conține informații cu privire la numărul de story-uri totale, numărul de story-uri acoperite de teste, numărul total de teste scrise vs executate, numărul de bug-uri identificate împreună cu o explicație legată de severitatea acestora și cât de mult îl afectează pe utilizatorul final.</a:t>
            </a:r>
            <a:endParaRPr sz="991">
              <a:latin typeface="Proxima Nova"/>
              <a:ea typeface="Proxima Nova"/>
              <a:cs typeface="Proxima Nova"/>
              <a:sym typeface="Proxima Nova"/>
            </a:endParaRPr>
          </a:p>
          <a:p>
            <a:pPr indent="457200" lvl="0" marL="0" rtl="0" algn="l">
              <a:lnSpc>
                <a:spcPct val="115000"/>
              </a:lnSpc>
              <a:spcBef>
                <a:spcPts val="1200"/>
              </a:spcBef>
              <a:spcAft>
                <a:spcPts val="0"/>
              </a:spcAft>
              <a:buNone/>
            </a:pPr>
            <a:r>
              <a:rPr lang="ro" sz="991">
                <a:latin typeface="Proxima Nova"/>
                <a:ea typeface="Proxima Nova"/>
                <a:cs typeface="Proxima Nova"/>
                <a:sym typeface="Proxima Nova"/>
              </a:rPr>
              <a:t>În cadrul proiectului de testare realizat pentru platforma eMAG, am avut un total de 2 story-uri care au definit cerințele funcționale pentru modulele „Favorite” și „Setări Siguranță”. Toate story-urile au fost acoperite de 18 teste și toate testele scrise au fost executate.</a:t>
            </a:r>
            <a:endParaRPr sz="991">
              <a:latin typeface="Proxima Nova"/>
              <a:ea typeface="Proxima Nova"/>
              <a:cs typeface="Proxima Nova"/>
              <a:sym typeface="Proxima Nova"/>
            </a:endParaRPr>
          </a:p>
          <a:p>
            <a:pPr indent="457200" lvl="0" marL="0" rtl="0" algn="l">
              <a:lnSpc>
                <a:spcPct val="115000"/>
              </a:lnSpc>
              <a:spcBef>
                <a:spcPts val="1200"/>
              </a:spcBef>
              <a:spcAft>
                <a:spcPts val="0"/>
              </a:spcAft>
              <a:buNone/>
            </a:pPr>
            <a:r>
              <a:rPr lang="ro" sz="991">
                <a:latin typeface="Proxima Nova"/>
                <a:ea typeface="Proxima Nova"/>
                <a:cs typeface="Proxima Nova"/>
                <a:sym typeface="Proxima Nova"/>
              </a:rPr>
              <a:t>Numărul de bug-uri identificate a fost în număr de 6, dintre care 5 cu severitate majoră și 1 cu severitate critică.</a:t>
            </a:r>
            <a:endParaRPr sz="991">
              <a:latin typeface="Proxima Nova"/>
              <a:ea typeface="Proxima Nova"/>
              <a:cs typeface="Proxima Nova"/>
              <a:sym typeface="Proxima Nova"/>
            </a:endParaRPr>
          </a:p>
          <a:p>
            <a:pPr indent="457200" lvl="0" marL="0" rtl="0" algn="l">
              <a:lnSpc>
                <a:spcPct val="115000"/>
              </a:lnSpc>
              <a:spcBef>
                <a:spcPts val="1200"/>
              </a:spcBef>
              <a:spcAft>
                <a:spcPts val="0"/>
              </a:spcAft>
              <a:buNone/>
            </a:pPr>
            <a:r>
              <a:rPr lang="ro" sz="991">
                <a:latin typeface="Proxima Nova"/>
                <a:ea typeface="Proxima Nova"/>
                <a:cs typeface="Proxima Nova"/>
                <a:sym typeface="Proxima Nova"/>
              </a:rPr>
              <a:t>Bug-ul cu severitate critică “Notification for Suspicious Activity Not Received” afectează funcționalități critice ale aplicației și are un impact direct asupra securității și integrității platformei eMAG pentru utilizatori.</a:t>
            </a:r>
            <a:endParaRPr sz="991">
              <a:latin typeface="Proxima Nova"/>
              <a:ea typeface="Proxima Nova"/>
              <a:cs typeface="Proxima Nova"/>
              <a:sym typeface="Proxima Nova"/>
            </a:endParaRPr>
          </a:p>
          <a:p>
            <a:pPr indent="457200" lvl="0" marL="0" rtl="0" algn="l">
              <a:lnSpc>
                <a:spcPct val="115000"/>
              </a:lnSpc>
              <a:spcBef>
                <a:spcPts val="1200"/>
              </a:spcBef>
              <a:spcAft>
                <a:spcPts val="0"/>
              </a:spcAft>
              <a:buNone/>
            </a:pPr>
            <a:r>
              <a:rPr lang="ro" sz="991">
                <a:latin typeface="Proxima Nova"/>
                <a:ea typeface="Proxima Nova"/>
                <a:cs typeface="Proxima Nova"/>
                <a:sym typeface="Proxima Nova"/>
              </a:rPr>
              <a:t>Bug-urile cu severitate majoră afectează funcționalități mai puțin critice, dar au un impact semnificativ asupra utilizării și pot cauza frustrare utilizatorilor deoarece notificările listei de favorite este foarte importantă, în special în scenarii precum reduceri de preț și suplimentări de stoc, dar și prin faptul că anumite aplicații și dispozitive nu pot fi deconectate din contul utilizatorului.</a:t>
            </a:r>
            <a:endParaRPr sz="991">
              <a:latin typeface="Proxima Nova"/>
              <a:ea typeface="Proxima Nova"/>
              <a:cs typeface="Proxima Nova"/>
              <a:sym typeface="Proxima Nova"/>
            </a:endParaRPr>
          </a:p>
          <a:p>
            <a:pPr indent="457200" lvl="0" marL="0" rtl="0" algn="l">
              <a:lnSpc>
                <a:spcPct val="115000"/>
              </a:lnSpc>
              <a:spcBef>
                <a:spcPts val="1200"/>
              </a:spcBef>
              <a:spcAft>
                <a:spcPts val="0"/>
              </a:spcAft>
              <a:buNone/>
            </a:pPr>
            <a:r>
              <a:rPr lang="ro" sz="991">
                <a:latin typeface="Proxima Nova"/>
                <a:ea typeface="Proxima Nova"/>
                <a:cs typeface="Proxima Nova"/>
                <a:sym typeface="Proxima Nova"/>
              </a:rPr>
              <a:t>Bug-urile cu severitate critică și majoră afectează în mod direct funcționalitățile esențiale ale aplicației și, dacă nu sunt rezolvate, ar putea determina utilizatorii să nu folosească aplicația sau să se confrunte cu dificultăți majore. De exemplu, probleme în modulul de produse favorite sau în autentificare pot duce la pierderea utilizatorilor și la o reputație negativă.</a:t>
            </a:r>
            <a:endParaRPr sz="991">
              <a:latin typeface="Proxima Nova"/>
              <a:ea typeface="Proxima Nova"/>
              <a:cs typeface="Proxima Nova"/>
              <a:sym typeface="Proxima Nova"/>
            </a:endParaRPr>
          </a:p>
          <a:p>
            <a:pPr indent="457200" lvl="0" marL="0" rtl="0" algn="l">
              <a:lnSpc>
                <a:spcPct val="115000"/>
              </a:lnSpc>
              <a:spcBef>
                <a:spcPts val="1200"/>
              </a:spcBef>
              <a:spcAft>
                <a:spcPts val="0"/>
              </a:spcAft>
              <a:buNone/>
            </a:pPr>
            <a:r>
              <a:t/>
            </a:r>
            <a:endParaRPr sz="991">
              <a:latin typeface="Proxima Nova"/>
              <a:ea typeface="Proxima Nova"/>
              <a:cs typeface="Proxima Nova"/>
              <a:sym typeface="Proxima Nova"/>
            </a:endParaRPr>
          </a:p>
          <a:p>
            <a:pPr indent="0" lvl="0" marL="0" rtl="0" algn="ctr">
              <a:spcBef>
                <a:spcPts val="1200"/>
              </a:spcBef>
              <a:spcAft>
                <a:spcPts val="0"/>
              </a:spcAft>
              <a:buNone/>
            </a:pPr>
            <a:r>
              <a:rPr b="1" lang="ro" sz="2016">
                <a:solidFill>
                  <a:srgbClr val="990000"/>
                </a:solidFill>
                <a:latin typeface="Proxima Nova"/>
                <a:ea typeface="Proxima Nova"/>
                <a:cs typeface="Proxima Nova"/>
                <a:sym typeface="Proxima Nova"/>
              </a:rPr>
              <a:t>MULȚUMESC ECHIPEI IT FACTORY PENTRU </a:t>
            </a:r>
            <a:endParaRPr b="1" sz="2016">
              <a:solidFill>
                <a:srgbClr val="990000"/>
              </a:solidFill>
              <a:latin typeface="Proxima Nova"/>
              <a:ea typeface="Proxima Nova"/>
              <a:cs typeface="Proxima Nova"/>
              <a:sym typeface="Proxima Nova"/>
            </a:endParaRPr>
          </a:p>
          <a:p>
            <a:pPr indent="0" lvl="0" marL="0" rtl="0" algn="ctr">
              <a:spcBef>
                <a:spcPts val="1200"/>
              </a:spcBef>
              <a:spcAft>
                <a:spcPts val="1200"/>
              </a:spcAft>
              <a:buNone/>
            </a:pPr>
            <a:r>
              <a:rPr b="1" lang="ro" sz="2016">
                <a:solidFill>
                  <a:srgbClr val="990000"/>
                </a:solidFill>
                <a:latin typeface="Proxima Nova"/>
                <a:ea typeface="Proxima Nova"/>
                <a:cs typeface="Proxima Nova"/>
                <a:sym typeface="Proxima Nova"/>
              </a:rPr>
              <a:t>IMPLICARE, RĂBDARE ȘI ÎNDRUMARE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o"/>
              <a:t>CUPRINS</a:t>
            </a:r>
            <a:endParaRPr/>
          </a:p>
          <a:p>
            <a:pPr indent="0" lvl="0" marL="0" rtl="0" algn="l">
              <a:spcBef>
                <a:spcPts val="0"/>
              </a:spcBef>
              <a:spcAft>
                <a:spcPts val="0"/>
              </a:spcAft>
              <a:buNone/>
            </a:pPr>
            <a:r>
              <a:t/>
            </a:r>
            <a:endParaRPr/>
          </a:p>
        </p:txBody>
      </p:sp>
      <p:sp>
        <p:nvSpPr>
          <p:cNvPr id="75" name="Google Shape;75;p14"/>
          <p:cNvSpPr txBox="1"/>
          <p:nvPr>
            <p:ph idx="1" type="body"/>
          </p:nvPr>
        </p:nvSpPr>
        <p:spPr>
          <a:xfrm>
            <a:off x="311700" y="1417950"/>
            <a:ext cx="3999900" cy="315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ro" sz="1800">
                <a:latin typeface="Proxima Nova"/>
                <a:ea typeface="Proxima Nova"/>
                <a:cs typeface="Proxima Nova"/>
                <a:sym typeface="Proxima Nova"/>
              </a:rPr>
              <a:t>PARTEA I - CONCEPTE TEORETICE</a:t>
            </a:r>
            <a:endParaRPr b="1" sz="1800">
              <a:latin typeface="Proxima Nova"/>
              <a:ea typeface="Proxima Nova"/>
              <a:cs typeface="Proxima Nova"/>
              <a:sym typeface="Proxima Nova"/>
            </a:endParaRPr>
          </a:p>
          <a:p>
            <a:pPr indent="0" lvl="0" marL="0" rtl="0" algn="l">
              <a:spcBef>
                <a:spcPts val="1200"/>
              </a:spcBef>
              <a:spcAft>
                <a:spcPts val="0"/>
              </a:spcAft>
              <a:buNone/>
            </a:pPr>
            <a:r>
              <a:rPr lang="ro" sz="1800">
                <a:latin typeface="Proxima Nova"/>
                <a:ea typeface="Proxima Nova"/>
                <a:cs typeface="Proxima Nova"/>
                <a:sym typeface="Proxima Nova"/>
              </a:rPr>
              <a:t>Răspunde-ți la cerințele teoretice studiate la curs.</a:t>
            </a:r>
            <a:endParaRPr sz="1800">
              <a:latin typeface="Proxima Nova"/>
              <a:ea typeface="Proxima Nova"/>
              <a:cs typeface="Proxima Nova"/>
              <a:sym typeface="Proxima Nova"/>
            </a:endParaRPr>
          </a:p>
          <a:p>
            <a:pPr indent="0" lvl="0" marL="0" rtl="0" algn="l">
              <a:spcBef>
                <a:spcPts val="1200"/>
              </a:spcBef>
              <a:spcAft>
                <a:spcPts val="1200"/>
              </a:spcAft>
              <a:buNone/>
            </a:pPr>
            <a:r>
              <a:rPr lang="ro" sz="1800">
                <a:latin typeface="Proxima Nova"/>
                <a:ea typeface="Proxima Nova"/>
                <a:cs typeface="Proxima Nova"/>
                <a:sym typeface="Proxima Nova"/>
              </a:rPr>
              <a:t>Cuvinte cheie: cerințe de business, test condition vs test case, etapele procesului de testare, retesting vs regression testing, functional testing vs non-functional testing,  black box testing vs white box testing, tehnicile de testare, verification vs validation, positive testing vs negative testing, nivelurile de testare</a:t>
            </a:r>
            <a:endParaRPr/>
          </a:p>
        </p:txBody>
      </p:sp>
      <p:sp>
        <p:nvSpPr>
          <p:cNvPr id="76" name="Google Shape;76;p14"/>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sz="1800">
                <a:latin typeface="Proxima Nova"/>
                <a:ea typeface="Proxima Nova"/>
                <a:cs typeface="Proxima Nova"/>
                <a:sym typeface="Proxima Nova"/>
              </a:rPr>
              <a:t>PARTEA II - APLICAȚIE PRACTICĂ</a:t>
            </a:r>
            <a:endParaRPr b="1" sz="1800">
              <a:latin typeface="Proxima Nova"/>
              <a:ea typeface="Proxima Nova"/>
              <a:cs typeface="Proxima Nova"/>
              <a:sym typeface="Proxima Nova"/>
            </a:endParaRPr>
          </a:p>
          <a:p>
            <a:pPr indent="0" lvl="0" marL="0" rtl="0" algn="l">
              <a:spcBef>
                <a:spcPts val="1200"/>
              </a:spcBef>
              <a:spcAft>
                <a:spcPts val="1200"/>
              </a:spcAft>
              <a:buNone/>
            </a:pPr>
            <a:r>
              <a:rPr lang="ro" sz="1800">
                <a:latin typeface="Proxima Nova"/>
                <a:ea typeface="Proxima Nova"/>
                <a:cs typeface="Proxima Nova"/>
                <a:sym typeface="Proxima Nova"/>
              </a:rPr>
              <a:t>Se va testa o aplicație web pe care să o gestionați prin intermediul aplicației JIRA și al pluginului Zephyr.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o"/>
              <a:t>PARTEA I - CONCEPTE TEORETICE</a:t>
            </a:r>
            <a:endParaRPr/>
          </a:p>
        </p:txBody>
      </p:sp>
      <p:sp>
        <p:nvSpPr>
          <p:cNvPr id="82" name="Google Shape;82;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77500" lnSpcReduction="20000"/>
          </a:bodyPr>
          <a:lstStyle/>
          <a:p>
            <a:pPr indent="-317182" lvl="0" marL="457200" marR="1683900" rtl="0" algn="l">
              <a:spcBef>
                <a:spcPts val="0"/>
              </a:spcBef>
              <a:spcAft>
                <a:spcPts val="0"/>
              </a:spcAft>
              <a:buSzPct val="100000"/>
              <a:buFont typeface="Proxima Nova"/>
              <a:buAutoNum type="arabicPeriod"/>
            </a:pPr>
            <a:r>
              <a:rPr b="1" lang="ro">
                <a:latin typeface="Proxima Nova"/>
                <a:ea typeface="Proxima Nova"/>
                <a:cs typeface="Proxima Nova"/>
                <a:sym typeface="Proxima Nova"/>
              </a:rPr>
              <a:t>Explicați pe scurt ce sunt cerințele de business, la ce ne folosesc și cine le creează</a:t>
            </a:r>
            <a:endParaRPr b="1">
              <a:latin typeface="Proxima Nova"/>
              <a:ea typeface="Proxima Nova"/>
              <a:cs typeface="Proxima Nova"/>
              <a:sym typeface="Proxima Nova"/>
            </a:endParaRPr>
          </a:p>
          <a:p>
            <a:pPr indent="457200" lvl="0" marL="0" marR="1863900" rtl="0" algn="l">
              <a:spcBef>
                <a:spcPts val="1200"/>
              </a:spcBef>
              <a:spcAft>
                <a:spcPts val="0"/>
              </a:spcAft>
              <a:buNone/>
            </a:pPr>
            <a:r>
              <a:rPr lang="ro" sz="1657">
                <a:latin typeface="Proxima Nova"/>
                <a:ea typeface="Proxima Nova"/>
                <a:cs typeface="Proxima Nova"/>
                <a:sym typeface="Proxima Nova"/>
              </a:rPr>
              <a:t>Cerințele de business reprezintă o documentație esențială, descriptivă a așteptărilor și a modului de funcționare a unui produs, întocmită de către client. Aceste cerințe facilitează dezvoltarea și testarea produsului printr-o înțelegere profundă a nevoilor clientului de către echipa de dezvoltare.</a:t>
            </a:r>
            <a:endParaRPr sz="1657">
              <a:latin typeface="Proxima Nova"/>
              <a:ea typeface="Proxima Nova"/>
              <a:cs typeface="Proxima Nova"/>
              <a:sym typeface="Proxima Nova"/>
            </a:endParaRPr>
          </a:p>
          <a:p>
            <a:pPr indent="-317182" lvl="0" marL="457200" marR="1683900" rtl="0" algn="l">
              <a:spcBef>
                <a:spcPts val="1200"/>
              </a:spcBef>
              <a:spcAft>
                <a:spcPts val="0"/>
              </a:spcAft>
              <a:buSzPct val="100000"/>
              <a:buFont typeface="Proxima Nova"/>
              <a:buAutoNum type="arabicPeriod"/>
            </a:pPr>
            <a:r>
              <a:rPr b="1" lang="ro">
                <a:latin typeface="Proxima Nova"/>
                <a:ea typeface="Proxima Nova"/>
                <a:cs typeface="Proxima Nova"/>
                <a:sym typeface="Proxima Nova"/>
              </a:rPr>
              <a:t>Explicați diferența între un test condition și test case</a:t>
            </a:r>
            <a:endParaRPr b="1">
              <a:latin typeface="Proxima Nova"/>
              <a:ea typeface="Proxima Nova"/>
              <a:cs typeface="Proxima Nova"/>
              <a:sym typeface="Proxima Nova"/>
            </a:endParaRPr>
          </a:p>
          <a:p>
            <a:pPr indent="0" lvl="0" marL="0" marR="2043899" rtl="0" algn="l">
              <a:spcBef>
                <a:spcPts val="1200"/>
              </a:spcBef>
              <a:spcAft>
                <a:spcPts val="0"/>
              </a:spcAft>
              <a:buNone/>
            </a:pPr>
            <a:r>
              <a:rPr lang="ro">
                <a:latin typeface="Proxima Nova"/>
                <a:ea typeface="Proxima Nova"/>
                <a:cs typeface="Proxima Nova"/>
                <a:sym typeface="Proxima Nova"/>
              </a:rPr>
              <a:t>	</a:t>
            </a:r>
            <a:r>
              <a:rPr lang="ro" sz="1664">
                <a:latin typeface="Proxima Nova"/>
                <a:ea typeface="Proxima Nova"/>
                <a:cs typeface="Proxima Nova"/>
                <a:sym typeface="Proxima Nova"/>
              </a:rPr>
              <a:t>Test condition reprezintă o funcționalitate care verifică comportamentul corect al software-ului, răspunzând la întrebarea “Ce testăm?” iar test case reprezintă un set de acțiuni cât mai specifice care trebuie executate pentru a verifica o caracteristică sau o funcționalitate a produsului testat, răspunzând la întrebarea “Cum testăm”.</a:t>
            </a:r>
            <a:endParaRPr sz="2474">
              <a:latin typeface="Proxima Nova"/>
              <a:ea typeface="Proxima Nova"/>
              <a:cs typeface="Proxima Nova"/>
              <a:sym typeface="Proxima Nova"/>
            </a:endParaRPr>
          </a:p>
          <a:p>
            <a:pPr indent="0" lvl="0" marL="0" marR="1683900" rtl="0" algn="l">
              <a:lnSpc>
                <a:spcPct val="80000"/>
              </a:lnSpc>
              <a:spcBef>
                <a:spcPts val="1200"/>
              </a:spcBef>
              <a:spcAft>
                <a:spcPts val="0"/>
              </a:spcAft>
              <a:buNone/>
            </a:pPr>
            <a:r>
              <a:t/>
            </a:r>
            <a:endParaRPr b="1">
              <a:latin typeface="Proxima Nova"/>
              <a:ea typeface="Proxima Nova"/>
              <a:cs typeface="Proxima Nova"/>
              <a:sym typeface="Proxima Nova"/>
            </a:endParaRPr>
          </a:p>
        </p:txBody>
      </p:sp>
      <p:pic>
        <p:nvPicPr>
          <p:cNvPr id="83" name="Google Shape;83;p15"/>
          <p:cNvPicPr preferRelativeResize="0"/>
          <p:nvPr/>
        </p:nvPicPr>
        <p:blipFill>
          <a:blip r:embed="rId3">
            <a:alphaModFix/>
          </a:blip>
          <a:stretch>
            <a:fillRect/>
          </a:stretch>
        </p:blipFill>
        <p:spPr>
          <a:xfrm>
            <a:off x="6982725" y="1155626"/>
            <a:ext cx="1849576" cy="2099285"/>
          </a:xfrm>
          <a:prstGeom prst="rect">
            <a:avLst/>
          </a:prstGeom>
          <a:noFill/>
          <a:ln>
            <a:noFill/>
          </a:ln>
        </p:spPr>
      </p:pic>
      <p:pic>
        <p:nvPicPr>
          <p:cNvPr id="84" name="Google Shape;84;p15"/>
          <p:cNvPicPr preferRelativeResize="0"/>
          <p:nvPr/>
        </p:nvPicPr>
        <p:blipFill>
          <a:blip r:embed="rId4">
            <a:alphaModFix/>
          </a:blip>
          <a:stretch>
            <a:fillRect/>
          </a:stretch>
        </p:blipFill>
        <p:spPr>
          <a:xfrm>
            <a:off x="6688450" y="3392800"/>
            <a:ext cx="2143849" cy="1126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idx="1" type="body"/>
          </p:nvPr>
        </p:nvSpPr>
        <p:spPr>
          <a:xfrm>
            <a:off x="311700" y="354325"/>
            <a:ext cx="8520600" cy="4214400"/>
          </a:xfrm>
          <a:prstGeom prst="rect">
            <a:avLst/>
          </a:prstGeom>
        </p:spPr>
        <p:txBody>
          <a:bodyPr anchorCtr="0" anchor="t" bIns="91425" lIns="91425" spcFirstLastPara="1" rIns="91425" wrap="square" tIns="91425">
            <a:normAutofit lnSpcReduction="10000"/>
          </a:bodyPr>
          <a:lstStyle/>
          <a:p>
            <a:pPr indent="0" lvl="0" marL="0" rtl="0" algn="l">
              <a:lnSpc>
                <a:spcPct val="80000"/>
              </a:lnSpc>
              <a:spcBef>
                <a:spcPts val="0"/>
              </a:spcBef>
              <a:spcAft>
                <a:spcPts val="0"/>
              </a:spcAft>
              <a:buNone/>
            </a:pPr>
            <a:r>
              <a:rPr b="1" lang="ro" sz="1200">
                <a:latin typeface="Proxima Nova"/>
                <a:ea typeface="Proxima Nova"/>
                <a:cs typeface="Proxima Nova"/>
                <a:sym typeface="Proxima Nova"/>
              </a:rPr>
              <a:t>3.</a:t>
            </a:r>
            <a:r>
              <a:rPr lang="ro"/>
              <a:t>	</a:t>
            </a:r>
            <a:r>
              <a:rPr b="1" lang="ro" sz="1190">
                <a:latin typeface="Proxima Nova"/>
                <a:ea typeface="Proxima Nova"/>
                <a:cs typeface="Proxima Nova"/>
                <a:sym typeface="Proxima Nova"/>
              </a:rPr>
              <a:t>Enumerați și explicați pe scurt etapele procesului de testare</a:t>
            </a:r>
            <a:endParaRPr b="1" sz="1190">
              <a:latin typeface="Proxima Nova"/>
              <a:ea typeface="Proxima Nova"/>
              <a:cs typeface="Proxima Nova"/>
              <a:sym typeface="Proxima Nova"/>
            </a:endParaRPr>
          </a:p>
          <a:p>
            <a:pPr indent="0" lvl="0" marL="0" rtl="0" algn="l">
              <a:lnSpc>
                <a:spcPct val="80000"/>
              </a:lnSpc>
              <a:spcBef>
                <a:spcPts val="0"/>
              </a:spcBef>
              <a:spcAft>
                <a:spcPts val="0"/>
              </a:spcAft>
              <a:buNone/>
            </a:pPr>
            <a:r>
              <a:t/>
            </a:r>
            <a:endParaRPr sz="1190">
              <a:latin typeface="Proxima Nova"/>
              <a:ea typeface="Proxima Nova"/>
              <a:cs typeface="Proxima Nova"/>
              <a:sym typeface="Proxima Nova"/>
            </a:endParaRPr>
          </a:p>
          <a:p>
            <a:pPr indent="0" lvl="0" marL="0" rtl="0" algn="l">
              <a:lnSpc>
                <a:spcPct val="115000"/>
              </a:lnSpc>
              <a:spcBef>
                <a:spcPts val="0"/>
              </a:spcBef>
              <a:spcAft>
                <a:spcPts val="0"/>
              </a:spcAft>
              <a:buClr>
                <a:srgbClr val="000000"/>
              </a:buClr>
              <a:buSzPts val="605"/>
              <a:buFont typeface="Arial"/>
              <a:buNone/>
            </a:pPr>
            <a:r>
              <a:rPr lang="ro" sz="1090">
                <a:latin typeface="Proxima Nova"/>
                <a:ea typeface="Proxima Nova"/>
                <a:cs typeface="Proxima Nova"/>
                <a:sym typeface="Proxima Nova"/>
              </a:rPr>
              <a:t>E</a:t>
            </a:r>
            <a:r>
              <a:rPr lang="ro" sz="1190">
                <a:latin typeface="Proxima Nova"/>
                <a:ea typeface="Proxima Nova"/>
                <a:cs typeface="Proxima Nova"/>
                <a:sym typeface="Proxima Nova"/>
              </a:rPr>
              <a:t>tapele procesului de testare sunt:</a:t>
            </a:r>
            <a:endParaRPr sz="1190">
              <a:latin typeface="Proxima Nova"/>
              <a:ea typeface="Proxima Nova"/>
              <a:cs typeface="Proxima Nova"/>
              <a:sym typeface="Proxima Nova"/>
            </a:endParaRPr>
          </a:p>
          <a:p>
            <a:pPr indent="-304165" lvl="0" marL="457200" rtl="0" algn="l">
              <a:lnSpc>
                <a:spcPct val="115000"/>
              </a:lnSpc>
              <a:spcBef>
                <a:spcPts val="0"/>
              </a:spcBef>
              <a:spcAft>
                <a:spcPts val="0"/>
              </a:spcAft>
              <a:buClr>
                <a:schemeClr val="dk1"/>
              </a:buClr>
              <a:buSzPts val="1190"/>
              <a:buFont typeface="Proxima Nova"/>
              <a:buAutoNum type="romanUcPeriod"/>
            </a:pPr>
            <a:r>
              <a:rPr b="1" lang="ro" sz="1190">
                <a:latin typeface="Proxima Nova"/>
                <a:ea typeface="Proxima Nova"/>
                <a:cs typeface="Proxima Nova"/>
                <a:sym typeface="Proxima Nova"/>
              </a:rPr>
              <a:t>Planificare</a:t>
            </a:r>
            <a:r>
              <a:rPr lang="ro" sz="1190">
                <a:latin typeface="Proxima Nova"/>
                <a:ea typeface="Proxima Nova"/>
                <a:cs typeface="Proxima Nova"/>
                <a:sym typeface="Proxima Nova"/>
              </a:rPr>
              <a:t>: Se aleg părțile aplicației care vor fi testate, se verifică că cerințele de business sunt finalizate, se definesc obiectivele și abordarea testării, se alocă rolurile, se definesc criteriile de intrare și de ieșire, se evaluează criteriile de intrare, se crează un plan de testare, se programează activitățile și etapele testării, se identifică riscurile de proiect, împreună cu un plan de diminuare ale acestora.</a:t>
            </a:r>
            <a:endParaRPr sz="1190">
              <a:latin typeface="Proxima Nova"/>
              <a:ea typeface="Proxima Nova"/>
              <a:cs typeface="Proxima Nova"/>
              <a:sym typeface="Proxima Nova"/>
            </a:endParaRPr>
          </a:p>
          <a:p>
            <a:pPr indent="-304165" lvl="0" marL="457200" rtl="0" algn="l">
              <a:lnSpc>
                <a:spcPct val="115000"/>
              </a:lnSpc>
              <a:spcBef>
                <a:spcPts val="0"/>
              </a:spcBef>
              <a:spcAft>
                <a:spcPts val="0"/>
              </a:spcAft>
              <a:buClr>
                <a:schemeClr val="dk1"/>
              </a:buClr>
              <a:buSzPts val="1190"/>
              <a:buFont typeface="Proxima Nova"/>
              <a:buAutoNum type="romanUcPeriod"/>
            </a:pPr>
            <a:r>
              <a:rPr b="1" lang="ro" sz="1190">
                <a:latin typeface="Proxima Nova"/>
                <a:ea typeface="Proxima Nova"/>
                <a:cs typeface="Proxima Nova"/>
                <a:sym typeface="Proxima Nova"/>
              </a:rPr>
              <a:t>Analiză</a:t>
            </a:r>
            <a:r>
              <a:rPr lang="ro" sz="1190">
                <a:latin typeface="Proxima Nova"/>
                <a:ea typeface="Proxima Nova"/>
                <a:cs typeface="Proxima Nova"/>
                <a:sym typeface="Proxima Nova"/>
              </a:rPr>
              <a:t>: Se analizează atent cerințele de business și specificațiile de design astfel încât să nu existe greșeli, neclarități sau contradicții, având posibilitatea de a sugera îmbunătățiri ale acestora, iar clientul va decide dacă sugestiile sunt utile.</a:t>
            </a:r>
            <a:endParaRPr sz="1190">
              <a:latin typeface="Proxima Nova"/>
              <a:ea typeface="Proxima Nova"/>
              <a:cs typeface="Proxima Nova"/>
              <a:sym typeface="Proxima Nova"/>
            </a:endParaRPr>
          </a:p>
          <a:p>
            <a:pPr indent="-304165" lvl="0" marL="457200" rtl="0" algn="l">
              <a:lnSpc>
                <a:spcPct val="115000"/>
              </a:lnSpc>
              <a:spcBef>
                <a:spcPts val="0"/>
              </a:spcBef>
              <a:spcAft>
                <a:spcPts val="0"/>
              </a:spcAft>
              <a:buClr>
                <a:schemeClr val="dk1"/>
              </a:buClr>
              <a:buSzPts val="1190"/>
              <a:buFont typeface="Proxima Nova"/>
              <a:buAutoNum type="romanUcPeriod"/>
            </a:pPr>
            <a:r>
              <a:rPr b="1" lang="ro" sz="1190">
                <a:latin typeface="Proxima Nova"/>
                <a:ea typeface="Proxima Nova"/>
                <a:cs typeface="Proxima Nova"/>
                <a:sym typeface="Proxima Nova"/>
              </a:rPr>
              <a:t>Design</a:t>
            </a:r>
            <a:r>
              <a:rPr lang="ro" sz="1190">
                <a:latin typeface="Proxima Nova"/>
                <a:ea typeface="Proxima Nova"/>
                <a:cs typeface="Proxima Nova"/>
                <a:sym typeface="Proxima Nova"/>
              </a:rPr>
              <a:t>: Se crează cazurile de testare, se identifică datele de testare și se face design-ul mediului de testare (identificarea oricărui tool sau infrastructura necesară testării)</a:t>
            </a:r>
            <a:endParaRPr sz="1190">
              <a:latin typeface="Proxima Nova"/>
              <a:ea typeface="Proxima Nova"/>
              <a:cs typeface="Proxima Nova"/>
              <a:sym typeface="Proxima Nova"/>
            </a:endParaRPr>
          </a:p>
          <a:p>
            <a:pPr indent="-304165" lvl="0" marL="457200" rtl="0" algn="l">
              <a:lnSpc>
                <a:spcPct val="115000"/>
              </a:lnSpc>
              <a:spcBef>
                <a:spcPts val="0"/>
              </a:spcBef>
              <a:spcAft>
                <a:spcPts val="0"/>
              </a:spcAft>
              <a:buClr>
                <a:schemeClr val="dk1"/>
              </a:buClr>
              <a:buSzPts val="1190"/>
              <a:buFont typeface="Proxima Nova"/>
              <a:buAutoNum type="romanUcPeriod"/>
            </a:pPr>
            <a:r>
              <a:rPr b="1" lang="ro" sz="1190">
                <a:latin typeface="Proxima Nova"/>
                <a:ea typeface="Proxima Nova"/>
                <a:cs typeface="Proxima Nova"/>
                <a:sym typeface="Proxima Nova"/>
              </a:rPr>
              <a:t>Implementare</a:t>
            </a:r>
            <a:r>
              <a:rPr lang="ro" sz="1190">
                <a:latin typeface="Proxima Nova"/>
                <a:ea typeface="Proxima Nova"/>
                <a:cs typeface="Proxima Nova"/>
                <a:sym typeface="Proxima Nova"/>
              </a:rPr>
              <a:t>: Ne asigurăm că avem tot ce ne trebuie pentru a putea începe executarea testelor, apoi se crează datele de testare, se grupează testele și se prioritizează, se validează mediul de testare prin smoke check</a:t>
            </a:r>
            <a:endParaRPr sz="1190">
              <a:latin typeface="Proxima Nova"/>
              <a:ea typeface="Proxima Nova"/>
              <a:cs typeface="Proxima Nova"/>
              <a:sym typeface="Proxima Nova"/>
            </a:endParaRPr>
          </a:p>
          <a:p>
            <a:pPr indent="-304165" lvl="0" marL="457200" rtl="0" algn="l">
              <a:lnSpc>
                <a:spcPct val="115000"/>
              </a:lnSpc>
              <a:spcBef>
                <a:spcPts val="0"/>
              </a:spcBef>
              <a:spcAft>
                <a:spcPts val="0"/>
              </a:spcAft>
              <a:buClr>
                <a:schemeClr val="dk1"/>
              </a:buClr>
              <a:buSzPts val="1190"/>
              <a:buFont typeface="Proxima Nova"/>
              <a:buAutoNum type="romanUcPeriod"/>
            </a:pPr>
            <a:r>
              <a:rPr b="1" lang="ro" sz="1190">
                <a:latin typeface="Proxima Nova"/>
                <a:ea typeface="Proxima Nova"/>
                <a:cs typeface="Proxima Nova"/>
                <a:sym typeface="Proxima Nova"/>
              </a:rPr>
              <a:t>Execuție</a:t>
            </a:r>
            <a:r>
              <a:rPr lang="ro" sz="1190">
                <a:latin typeface="Proxima Nova"/>
                <a:ea typeface="Proxima Nova"/>
                <a:cs typeface="Proxima Nova"/>
                <a:sym typeface="Proxima Nova"/>
              </a:rPr>
              <a:t>: Se execută cazurile de testare, se raportează rezultatele iar rezultatele așteptate ce nu coincid cu cele actuale se raportează ca bug-uri, se retestează bug-urile fixate și se face testare de regresie când codul a fost schimbat</a:t>
            </a:r>
            <a:endParaRPr sz="1190">
              <a:latin typeface="Proxima Nova"/>
              <a:ea typeface="Proxima Nova"/>
              <a:cs typeface="Proxima Nova"/>
              <a:sym typeface="Proxima Nova"/>
            </a:endParaRPr>
          </a:p>
          <a:p>
            <a:pPr indent="-304165" lvl="0" marL="457200" rtl="0" algn="l">
              <a:lnSpc>
                <a:spcPct val="115000"/>
              </a:lnSpc>
              <a:spcBef>
                <a:spcPts val="0"/>
              </a:spcBef>
              <a:spcAft>
                <a:spcPts val="0"/>
              </a:spcAft>
              <a:buClr>
                <a:schemeClr val="dk1"/>
              </a:buClr>
              <a:buSzPts val="1190"/>
              <a:buFont typeface="Proxima Nova"/>
              <a:buAutoNum type="romanUcPeriod"/>
            </a:pPr>
            <a:r>
              <a:rPr b="1" lang="ro" sz="1190">
                <a:latin typeface="Proxima Nova"/>
                <a:ea typeface="Proxima Nova"/>
                <a:cs typeface="Proxima Nova"/>
                <a:sym typeface="Proxima Nova"/>
              </a:rPr>
              <a:t>Închidere</a:t>
            </a:r>
            <a:r>
              <a:rPr lang="ro" sz="1190">
                <a:latin typeface="Proxima Nova"/>
                <a:ea typeface="Proxima Nova"/>
                <a:cs typeface="Proxima Nova"/>
                <a:sym typeface="Proxima Nova"/>
              </a:rPr>
              <a:t>: Se evaluează criteriile de ieșire, închidem orice bug rămas, se generează un raport de închidere a testării (test summary report) și se identifică riscurile de produs, raportându-l către client</a:t>
            </a:r>
            <a:endParaRPr sz="1190">
              <a:latin typeface="Proxima Nova"/>
              <a:ea typeface="Proxima Nova"/>
              <a:cs typeface="Proxima Nova"/>
              <a:sym typeface="Proxima Nova"/>
            </a:endParaRPr>
          </a:p>
          <a:p>
            <a:pPr indent="-304165" lvl="0" marL="457200" rtl="0" algn="l">
              <a:lnSpc>
                <a:spcPct val="115000"/>
              </a:lnSpc>
              <a:spcBef>
                <a:spcPts val="0"/>
              </a:spcBef>
              <a:spcAft>
                <a:spcPts val="0"/>
              </a:spcAft>
              <a:buClr>
                <a:schemeClr val="dk1"/>
              </a:buClr>
              <a:buSzPts val="1190"/>
              <a:buFont typeface="Proxima Nova"/>
              <a:buAutoNum type="romanUcPeriod"/>
            </a:pPr>
            <a:r>
              <a:rPr b="1" lang="ro" sz="1190">
                <a:latin typeface="Proxima Nova"/>
                <a:ea typeface="Proxima Nova"/>
                <a:cs typeface="Proxima Nova"/>
                <a:sym typeface="Proxima Nova"/>
              </a:rPr>
              <a:t>Monitorizare și control</a:t>
            </a:r>
            <a:r>
              <a:rPr lang="ro" sz="1190">
                <a:latin typeface="Proxima Nova"/>
                <a:ea typeface="Proxima Nova"/>
                <a:cs typeface="Proxima Nova"/>
                <a:sym typeface="Proxima Nova"/>
              </a:rPr>
              <a:t>: Se desfășoară pe tot parcursul procesului de testare, se întocmesc rapoarte de status periodic, se iau măsuri de control în cazul riscurilor de nerespectare a obiectivelor</a:t>
            </a:r>
            <a:endParaRPr sz="1190">
              <a:latin typeface="Proxima Nova"/>
              <a:ea typeface="Proxima Nova"/>
              <a:cs typeface="Proxima Nova"/>
              <a:sym typeface="Proxima Nova"/>
            </a:endParaRPr>
          </a:p>
          <a:p>
            <a:pPr indent="0" lvl="0" marL="0" rtl="0" algn="l">
              <a:lnSpc>
                <a:spcPct val="80000"/>
              </a:lnSpc>
              <a:spcBef>
                <a:spcPts val="0"/>
              </a:spcBef>
              <a:spcAft>
                <a:spcPts val="0"/>
              </a:spcAft>
              <a:buNone/>
            </a:pPr>
            <a:r>
              <a:t/>
            </a:r>
            <a:endParaRPr sz="1190">
              <a:latin typeface="Proxima Nova"/>
              <a:ea typeface="Proxima Nova"/>
              <a:cs typeface="Proxima Nova"/>
              <a:sym typeface="Proxima Nova"/>
            </a:endParaRPr>
          </a:p>
          <a:p>
            <a:pPr indent="0" lvl="0" marL="0" rtl="0" algn="l">
              <a:lnSpc>
                <a:spcPct val="80000"/>
              </a:lnSpc>
              <a:spcBef>
                <a:spcPts val="0"/>
              </a:spcBef>
              <a:spcAft>
                <a:spcPts val="0"/>
              </a:spcAft>
              <a:buNone/>
            </a:pPr>
            <a:r>
              <a:t/>
            </a:r>
            <a:endParaRPr sz="1190">
              <a:latin typeface="Proxima Nova"/>
              <a:ea typeface="Proxima Nova"/>
              <a:cs typeface="Proxima Nova"/>
              <a:sym typeface="Proxima Nova"/>
            </a:endParaRPr>
          </a:p>
        </p:txBody>
      </p:sp>
      <p:pic>
        <p:nvPicPr>
          <p:cNvPr id="90" name="Google Shape;90;p16"/>
          <p:cNvPicPr preferRelativeResize="0"/>
          <p:nvPr/>
        </p:nvPicPr>
        <p:blipFill>
          <a:blip r:embed="rId3">
            <a:alphaModFix/>
          </a:blip>
          <a:stretch>
            <a:fillRect/>
          </a:stretch>
        </p:blipFill>
        <p:spPr>
          <a:xfrm>
            <a:off x="5907350" y="3977950"/>
            <a:ext cx="2924950" cy="102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idx="1" type="body"/>
          </p:nvPr>
        </p:nvSpPr>
        <p:spPr>
          <a:xfrm>
            <a:off x="311700" y="365750"/>
            <a:ext cx="8520600" cy="4203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o" sz="1500"/>
              <a:t>	</a:t>
            </a:r>
            <a:r>
              <a:rPr b="1" lang="ro" sz="1591">
                <a:latin typeface="Proxima Nova"/>
                <a:ea typeface="Proxima Nova"/>
                <a:cs typeface="Proxima Nova"/>
                <a:sym typeface="Proxima Nova"/>
              </a:rPr>
              <a:t>4.	</a:t>
            </a:r>
            <a:r>
              <a:rPr b="1" lang="ro" sz="1483">
                <a:latin typeface="Proxima Nova"/>
                <a:ea typeface="Proxima Nova"/>
                <a:cs typeface="Proxima Nova"/>
                <a:sym typeface="Proxima Nova"/>
              </a:rPr>
              <a:t>Explicați diferența între retesting și regression testing</a:t>
            </a:r>
            <a:endParaRPr b="1" sz="1483">
              <a:latin typeface="Proxima Nova"/>
              <a:ea typeface="Proxima Nova"/>
              <a:cs typeface="Proxima Nova"/>
              <a:sym typeface="Proxima Nova"/>
            </a:endParaRPr>
          </a:p>
          <a:p>
            <a:pPr indent="457200" lvl="0" marL="0" marR="2583900" rtl="0" algn="l">
              <a:lnSpc>
                <a:spcPct val="115000"/>
              </a:lnSpc>
              <a:spcBef>
                <a:spcPts val="1200"/>
              </a:spcBef>
              <a:spcAft>
                <a:spcPts val="0"/>
              </a:spcAft>
              <a:buNone/>
            </a:pPr>
            <a:r>
              <a:rPr lang="ro" sz="1415">
                <a:latin typeface="Proxima Nova"/>
                <a:ea typeface="Proxima Nova"/>
                <a:cs typeface="Proxima Nova"/>
                <a:sym typeface="Proxima Nova"/>
              </a:rPr>
              <a:t>Retestarea se face pentru a se confirma că defectul identificat și reparat nu mai este prezent în produsul testat, pe de altă parte testarea de regresie se face la nivelul întregului produs sau doar a unei părți al acestuia pentru a verifica dacă rezolvarea defectului nu a afectat alte segmente sau funcționalități din produs.</a:t>
            </a:r>
            <a:endParaRPr sz="1415">
              <a:latin typeface="Proxima Nova"/>
              <a:ea typeface="Proxima Nova"/>
              <a:cs typeface="Proxima Nova"/>
              <a:sym typeface="Proxima Nova"/>
            </a:endParaRPr>
          </a:p>
          <a:p>
            <a:pPr indent="457200" lvl="0" marL="0" marR="2583900" rtl="0" algn="l">
              <a:lnSpc>
                <a:spcPct val="115000"/>
              </a:lnSpc>
              <a:spcBef>
                <a:spcPts val="0"/>
              </a:spcBef>
              <a:spcAft>
                <a:spcPts val="0"/>
              </a:spcAft>
              <a:buNone/>
            </a:pPr>
            <a:r>
              <a:t/>
            </a:r>
            <a:endParaRPr sz="1090">
              <a:latin typeface="Proxima Nova"/>
              <a:ea typeface="Proxima Nova"/>
              <a:cs typeface="Proxima Nova"/>
              <a:sym typeface="Proxima Nova"/>
            </a:endParaRPr>
          </a:p>
          <a:p>
            <a:pPr indent="457200" lvl="0" marL="0" marR="333899" rtl="0" algn="l">
              <a:lnSpc>
                <a:spcPct val="115000"/>
              </a:lnSpc>
              <a:spcBef>
                <a:spcPts val="0"/>
              </a:spcBef>
              <a:spcAft>
                <a:spcPts val="0"/>
              </a:spcAft>
              <a:buNone/>
            </a:pPr>
            <a:r>
              <a:rPr b="1" lang="ro" sz="1600">
                <a:latin typeface="Proxima Nova"/>
                <a:ea typeface="Proxima Nova"/>
                <a:cs typeface="Proxima Nova"/>
                <a:sym typeface="Proxima Nova"/>
              </a:rPr>
              <a:t>5.	Explicați diferența între functional testing și non-functional testing</a:t>
            </a:r>
            <a:endParaRPr b="1" sz="1600">
              <a:latin typeface="Proxima Nova"/>
              <a:ea typeface="Proxima Nova"/>
              <a:cs typeface="Proxima Nova"/>
              <a:sym typeface="Proxima Nova"/>
            </a:endParaRPr>
          </a:p>
          <a:p>
            <a:pPr indent="457200" lvl="0" marL="0" marR="2133899" rtl="0" algn="l">
              <a:lnSpc>
                <a:spcPct val="115000"/>
              </a:lnSpc>
              <a:spcBef>
                <a:spcPts val="0"/>
              </a:spcBef>
              <a:spcAft>
                <a:spcPts val="0"/>
              </a:spcAft>
              <a:buNone/>
            </a:pPr>
            <a:r>
              <a:t/>
            </a:r>
            <a:endParaRPr sz="1190">
              <a:latin typeface="Proxima Nova"/>
              <a:ea typeface="Proxima Nova"/>
              <a:cs typeface="Proxima Nova"/>
              <a:sym typeface="Proxima Nova"/>
            </a:endParaRPr>
          </a:p>
          <a:p>
            <a:pPr indent="457200" lvl="0" marL="0" marR="2403900" rtl="0" algn="l">
              <a:lnSpc>
                <a:spcPct val="115000"/>
              </a:lnSpc>
              <a:spcBef>
                <a:spcPts val="0"/>
              </a:spcBef>
              <a:spcAft>
                <a:spcPts val="0"/>
              </a:spcAft>
              <a:buNone/>
            </a:pPr>
            <a:r>
              <a:rPr lang="ro" sz="1415">
                <a:latin typeface="Proxima Nova"/>
                <a:ea typeface="Proxima Nova"/>
                <a:cs typeface="Proxima Nova"/>
                <a:sym typeface="Proxima Nova"/>
              </a:rPr>
              <a:t>Testarea funcțională verifică fiecare funcție sau caracteristică a software-ului, iar testarea nonfuncțională (non-functional) verifică aspecte precum performanța, fiabilitatea, compatibilitatea, securitatea etc. Testarea funcțională se bazează pe cerințele clientului și răspunde la întrebarea “Ce trebuie să facă produsul?”, iar testarea nonfuncțională se bazează pe așteptările clientului și răspunde la întrebarea “Cum trebuie să se comporte produsul ?”.</a:t>
            </a:r>
            <a:endParaRPr sz="1575">
              <a:latin typeface="Proxima Nova"/>
              <a:ea typeface="Proxima Nova"/>
              <a:cs typeface="Proxima Nova"/>
              <a:sym typeface="Proxima Nova"/>
            </a:endParaRPr>
          </a:p>
          <a:p>
            <a:pPr indent="457200" lvl="0" marL="0" rtl="0" algn="l">
              <a:lnSpc>
                <a:spcPct val="115000"/>
              </a:lnSpc>
              <a:spcBef>
                <a:spcPts val="0"/>
              </a:spcBef>
              <a:spcAft>
                <a:spcPts val="0"/>
              </a:spcAft>
              <a:buNone/>
            </a:pPr>
            <a:r>
              <a:t/>
            </a:r>
            <a:endParaRPr b="1" sz="1150">
              <a:latin typeface="Proxima Nova"/>
              <a:ea typeface="Proxima Nova"/>
              <a:cs typeface="Proxima Nova"/>
              <a:sym typeface="Proxima Nova"/>
            </a:endParaRPr>
          </a:p>
          <a:p>
            <a:pPr indent="457200" lvl="0" marL="0" rtl="0" algn="l">
              <a:lnSpc>
                <a:spcPct val="115000"/>
              </a:lnSpc>
              <a:spcBef>
                <a:spcPts val="0"/>
              </a:spcBef>
              <a:spcAft>
                <a:spcPts val="0"/>
              </a:spcAft>
              <a:buNone/>
            </a:pPr>
            <a:r>
              <a:t/>
            </a:r>
            <a:endParaRPr b="1" sz="1500">
              <a:latin typeface="Proxima Nova"/>
              <a:ea typeface="Proxima Nova"/>
              <a:cs typeface="Proxima Nova"/>
              <a:sym typeface="Proxima Nova"/>
            </a:endParaRPr>
          </a:p>
          <a:p>
            <a:pPr indent="457200" lvl="0" marL="0" rtl="0" algn="l">
              <a:lnSpc>
                <a:spcPct val="115000"/>
              </a:lnSpc>
              <a:spcBef>
                <a:spcPts val="0"/>
              </a:spcBef>
              <a:spcAft>
                <a:spcPts val="0"/>
              </a:spcAft>
              <a:buNone/>
            </a:pPr>
            <a:r>
              <a:rPr b="1" lang="ro" sz="1500">
                <a:latin typeface="Proxima Nova"/>
                <a:ea typeface="Proxima Nova"/>
                <a:cs typeface="Proxima Nova"/>
                <a:sym typeface="Proxima Nova"/>
              </a:rPr>
              <a:t>6.	Explicați diferența între black box testing și whitebox testing</a:t>
            </a:r>
            <a:endParaRPr b="1" sz="1500">
              <a:latin typeface="Proxima Nova"/>
              <a:ea typeface="Proxima Nova"/>
              <a:cs typeface="Proxima Nova"/>
              <a:sym typeface="Proxima Nova"/>
            </a:endParaRPr>
          </a:p>
          <a:p>
            <a:pPr indent="457200" lvl="0" marL="0" rtl="0" algn="l">
              <a:lnSpc>
                <a:spcPct val="115000"/>
              </a:lnSpc>
              <a:spcBef>
                <a:spcPts val="0"/>
              </a:spcBef>
              <a:spcAft>
                <a:spcPts val="0"/>
              </a:spcAft>
              <a:buNone/>
            </a:pPr>
            <a:r>
              <a:t/>
            </a:r>
            <a:endParaRPr b="1" sz="1500">
              <a:latin typeface="Proxima Nova"/>
              <a:ea typeface="Proxima Nova"/>
              <a:cs typeface="Proxima Nova"/>
              <a:sym typeface="Proxima Nova"/>
            </a:endParaRPr>
          </a:p>
          <a:p>
            <a:pPr indent="457200" lvl="0" marL="0" marR="2223899" rtl="0" algn="l">
              <a:lnSpc>
                <a:spcPct val="115000"/>
              </a:lnSpc>
              <a:spcBef>
                <a:spcPts val="0"/>
              </a:spcBef>
              <a:spcAft>
                <a:spcPts val="0"/>
              </a:spcAft>
              <a:buClr>
                <a:srgbClr val="000000"/>
              </a:buClr>
              <a:buSzPts val="234"/>
              <a:buFont typeface="Arial"/>
              <a:buNone/>
            </a:pPr>
            <a:r>
              <a:rPr lang="ro" sz="1375">
                <a:latin typeface="Proxima Nova"/>
                <a:ea typeface="Proxima Nova"/>
                <a:cs typeface="Proxima Nova"/>
                <a:sym typeface="Proxima Nova"/>
              </a:rPr>
              <a:t>Testarea black box reprezintă testarea unui program fără a cunoaște codul, concentrându-se pe funcționalitatea software-ului iar testarea whitebox reprezintă testarea unui program prin cunoașterea codului și a logicii acestuia, axându-se pe unit testing, integration testing și system testing.</a:t>
            </a:r>
            <a:endParaRPr sz="1825">
              <a:latin typeface="Proxima Nova"/>
              <a:ea typeface="Proxima Nova"/>
              <a:cs typeface="Proxima Nova"/>
              <a:sym typeface="Proxima Nova"/>
            </a:endParaRPr>
          </a:p>
        </p:txBody>
      </p:sp>
      <p:pic>
        <p:nvPicPr>
          <p:cNvPr id="96" name="Google Shape;96;p17"/>
          <p:cNvPicPr preferRelativeResize="0"/>
          <p:nvPr/>
        </p:nvPicPr>
        <p:blipFill>
          <a:blip r:embed="rId3">
            <a:alphaModFix/>
          </a:blip>
          <a:stretch>
            <a:fillRect/>
          </a:stretch>
        </p:blipFill>
        <p:spPr>
          <a:xfrm>
            <a:off x="6606126" y="365750"/>
            <a:ext cx="2316751" cy="1308724"/>
          </a:xfrm>
          <a:prstGeom prst="rect">
            <a:avLst/>
          </a:prstGeom>
          <a:noFill/>
          <a:ln>
            <a:noFill/>
          </a:ln>
        </p:spPr>
      </p:pic>
      <p:pic>
        <p:nvPicPr>
          <p:cNvPr id="97" name="Google Shape;97;p17"/>
          <p:cNvPicPr preferRelativeResize="0"/>
          <p:nvPr/>
        </p:nvPicPr>
        <p:blipFill>
          <a:blip r:embed="rId4">
            <a:alphaModFix/>
          </a:blip>
          <a:stretch>
            <a:fillRect/>
          </a:stretch>
        </p:blipFill>
        <p:spPr>
          <a:xfrm>
            <a:off x="6334850" y="1932188"/>
            <a:ext cx="2497452" cy="1404830"/>
          </a:xfrm>
          <a:prstGeom prst="rect">
            <a:avLst/>
          </a:prstGeom>
          <a:noFill/>
          <a:ln>
            <a:noFill/>
          </a:ln>
        </p:spPr>
      </p:pic>
      <p:pic>
        <p:nvPicPr>
          <p:cNvPr id="98" name="Google Shape;98;p17"/>
          <p:cNvPicPr preferRelativeResize="0"/>
          <p:nvPr/>
        </p:nvPicPr>
        <p:blipFill>
          <a:blip r:embed="rId5">
            <a:alphaModFix/>
          </a:blip>
          <a:stretch>
            <a:fillRect/>
          </a:stretch>
        </p:blipFill>
        <p:spPr>
          <a:xfrm>
            <a:off x="6606125" y="3454425"/>
            <a:ext cx="1981051" cy="1114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idx="1" type="body"/>
          </p:nvPr>
        </p:nvSpPr>
        <p:spPr>
          <a:xfrm>
            <a:off x="311700" y="356225"/>
            <a:ext cx="8520600" cy="421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o"/>
              <a:t>	</a:t>
            </a:r>
            <a:r>
              <a:rPr b="1" lang="ro" sz="1700">
                <a:latin typeface="Proxima Nova"/>
                <a:ea typeface="Proxima Nova"/>
                <a:cs typeface="Proxima Nova"/>
                <a:sym typeface="Proxima Nova"/>
              </a:rPr>
              <a:t>7.	Enumerați tehnicile de testare și grupați-le în funcție de categorie (black box, white box, experience-based)</a:t>
            </a:r>
            <a:endParaRPr b="1" sz="1700">
              <a:latin typeface="Proxima Nova"/>
              <a:ea typeface="Proxima Nova"/>
              <a:cs typeface="Proxima Nova"/>
              <a:sym typeface="Proxima Nova"/>
            </a:endParaRPr>
          </a:p>
          <a:p>
            <a:pPr indent="0" lvl="0" marL="0" marR="3380117" rtl="0" algn="l">
              <a:lnSpc>
                <a:spcPct val="115000"/>
              </a:lnSpc>
              <a:spcBef>
                <a:spcPts val="1200"/>
              </a:spcBef>
              <a:spcAft>
                <a:spcPts val="0"/>
              </a:spcAft>
              <a:buNone/>
            </a:pPr>
            <a:r>
              <a:rPr b="1" lang="ro" sz="1250">
                <a:latin typeface="Proxima Nova"/>
                <a:ea typeface="Proxima Nova"/>
                <a:cs typeface="Proxima Nova"/>
                <a:sym typeface="Proxima Nova"/>
              </a:rPr>
              <a:t>Black box</a:t>
            </a:r>
            <a:r>
              <a:rPr lang="ro" sz="1250">
                <a:latin typeface="Proxima Nova"/>
                <a:ea typeface="Proxima Nova"/>
                <a:cs typeface="Proxima Nova"/>
                <a:sym typeface="Proxima Nova"/>
              </a:rPr>
              <a:t>: Equivalence Partitioning (EP), Boundary Value Analysis (BVA), State Transition Testing (STT), Decision Table (DT).</a:t>
            </a:r>
            <a:endParaRPr sz="1250">
              <a:latin typeface="Proxima Nova"/>
              <a:ea typeface="Proxima Nova"/>
              <a:cs typeface="Proxima Nova"/>
              <a:sym typeface="Proxima Nova"/>
            </a:endParaRPr>
          </a:p>
          <a:p>
            <a:pPr indent="0" lvl="0" marL="0" marR="3380117" rtl="0" algn="l">
              <a:lnSpc>
                <a:spcPct val="115000"/>
              </a:lnSpc>
              <a:spcBef>
                <a:spcPts val="1200"/>
              </a:spcBef>
              <a:spcAft>
                <a:spcPts val="0"/>
              </a:spcAft>
              <a:buNone/>
            </a:pPr>
            <a:r>
              <a:rPr b="1" lang="ro" sz="1250">
                <a:latin typeface="Proxima Nova"/>
                <a:ea typeface="Proxima Nova"/>
                <a:cs typeface="Proxima Nova"/>
                <a:sym typeface="Proxima Nova"/>
              </a:rPr>
              <a:t>White Box</a:t>
            </a:r>
            <a:r>
              <a:rPr lang="ro" sz="1250">
                <a:latin typeface="Proxima Nova"/>
                <a:ea typeface="Proxima Nova"/>
                <a:cs typeface="Proxima Nova"/>
                <a:sym typeface="Proxima Nova"/>
              </a:rPr>
              <a:t>: Statement Coverage, Decision Coverage</a:t>
            </a:r>
            <a:endParaRPr sz="1250">
              <a:latin typeface="Proxima Nova"/>
              <a:ea typeface="Proxima Nova"/>
              <a:cs typeface="Proxima Nova"/>
              <a:sym typeface="Proxima Nova"/>
            </a:endParaRPr>
          </a:p>
          <a:p>
            <a:pPr indent="0" lvl="0" marL="0" marR="3380117" rtl="0" algn="l">
              <a:lnSpc>
                <a:spcPct val="115000"/>
              </a:lnSpc>
              <a:spcBef>
                <a:spcPts val="1200"/>
              </a:spcBef>
              <a:spcAft>
                <a:spcPts val="0"/>
              </a:spcAft>
              <a:buClr>
                <a:srgbClr val="000000"/>
              </a:buClr>
              <a:buSzPts val="275"/>
              <a:buFont typeface="Arial"/>
              <a:buNone/>
            </a:pPr>
            <a:r>
              <a:rPr b="1" lang="ro" sz="1250">
                <a:latin typeface="Proxima Nova"/>
                <a:ea typeface="Proxima Nova"/>
                <a:cs typeface="Proxima Nova"/>
                <a:sym typeface="Proxima Nova"/>
              </a:rPr>
              <a:t>Experience-based</a:t>
            </a:r>
            <a:r>
              <a:rPr lang="ro" sz="1250">
                <a:latin typeface="Proxima Nova"/>
                <a:ea typeface="Proxima Nova"/>
                <a:cs typeface="Proxima Nova"/>
                <a:sym typeface="Proxima Nova"/>
              </a:rPr>
              <a:t>: Exploratory Testing, Error Guessing Testing, Ad-hoc Testing. </a:t>
            </a:r>
            <a:endParaRPr sz="1250">
              <a:latin typeface="Proxima Nova"/>
              <a:ea typeface="Proxima Nova"/>
              <a:cs typeface="Proxima Nova"/>
              <a:sym typeface="Proxima Nova"/>
            </a:endParaRPr>
          </a:p>
          <a:p>
            <a:pPr indent="0" lvl="0" marL="0" marR="1863900" rtl="0" algn="l">
              <a:lnSpc>
                <a:spcPct val="115000"/>
              </a:lnSpc>
              <a:spcBef>
                <a:spcPts val="0"/>
              </a:spcBef>
              <a:spcAft>
                <a:spcPts val="0"/>
              </a:spcAft>
              <a:buClr>
                <a:srgbClr val="000000"/>
              </a:buClr>
              <a:buSzPts val="275"/>
              <a:buFont typeface="Arial"/>
              <a:buNone/>
            </a:pPr>
            <a:r>
              <a:t/>
            </a:r>
            <a:endParaRPr sz="1050">
              <a:latin typeface="Proxima Nova"/>
              <a:ea typeface="Proxima Nova"/>
              <a:cs typeface="Proxima Nova"/>
              <a:sym typeface="Proxima Nova"/>
            </a:endParaRPr>
          </a:p>
          <a:p>
            <a:pPr indent="0" lvl="0" marL="0" marR="1863900" rtl="0" algn="l">
              <a:lnSpc>
                <a:spcPct val="115000"/>
              </a:lnSpc>
              <a:spcBef>
                <a:spcPts val="0"/>
              </a:spcBef>
              <a:spcAft>
                <a:spcPts val="0"/>
              </a:spcAft>
              <a:buClr>
                <a:srgbClr val="000000"/>
              </a:buClr>
              <a:buSzPts val="275"/>
              <a:buFont typeface="Arial"/>
              <a:buNone/>
            </a:pPr>
            <a:r>
              <a:t/>
            </a:r>
            <a:endParaRPr sz="1050">
              <a:latin typeface="Proxima Nova"/>
              <a:ea typeface="Proxima Nova"/>
              <a:cs typeface="Proxima Nova"/>
              <a:sym typeface="Proxima Nova"/>
            </a:endParaRPr>
          </a:p>
          <a:p>
            <a:pPr indent="0" lvl="0" marL="0" marR="1863900" rtl="0" algn="l">
              <a:lnSpc>
                <a:spcPct val="115000"/>
              </a:lnSpc>
              <a:spcBef>
                <a:spcPts val="0"/>
              </a:spcBef>
              <a:spcAft>
                <a:spcPts val="0"/>
              </a:spcAft>
              <a:buClr>
                <a:srgbClr val="000000"/>
              </a:buClr>
              <a:buSzPts val="275"/>
              <a:buFont typeface="Arial"/>
              <a:buNone/>
            </a:pPr>
            <a:r>
              <a:rPr lang="ro" sz="1050">
                <a:latin typeface="Proxima Nova"/>
                <a:ea typeface="Proxima Nova"/>
                <a:cs typeface="Proxima Nova"/>
                <a:sym typeface="Proxima Nova"/>
              </a:rPr>
              <a:t>	</a:t>
            </a:r>
            <a:endParaRPr sz="1050">
              <a:latin typeface="Proxima Nova"/>
              <a:ea typeface="Proxima Nova"/>
              <a:cs typeface="Proxima Nova"/>
              <a:sym typeface="Proxima Nova"/>
            </a:endParaRPr>
          </a:p>
          <a:p>
            <a:pPr indent="0" lvl="0" marL="0" marR="1863900" rtl="0" algn="l">
              <a:lnSpc>
                <a:spcPct val="115000"/>
              </a:lnSpc>
              <a:spcBef>
                <a:spcPts val="0"/>
              </a:spcBef>
              <a:spcAft>
                <a:spcPts val="0"/>
              </a:spcAft>
              <a:buClr>
                <a:srgbClr val="000000"/>
              </a:buClr>
              <a:buSzPts val="275"/>
              <a:buFont typeface="Arial"/>
              <a:buNone/>
            </a:pPr>
            <a:r>
              <a:rPr b="1" lang="ro" sz="1700">
                <a:latin typeface="Proxima Nova"/>
                <a:ea typeface="Proxima Nova"/>
                <a:cs typeface="Proxima Nova"/>
                <a:sym typeface="Proxima Nova"/>
              </a:rPr>
              <a:t>8.	Explicați diferența între verification și validation</a:t>
            </a:r>
            <a:endParaRPr b="1" sz="1700">
              <a:latin typeface="Proxima Nova"/>
              <a:ea typeface="Proxima Nova"/>
              <a:cs typeface="Proxima Nova"/>
              <a:sym typeface="Proxima Nova"/>
            </a:endParaRPr>
          </a:p>
          <a:p>
            <a:pPr indent="0" lvl="0" marL="0" marR="1863900" rtl="0" algn="l">
              <a:lnSpc>
                <a:spcPct val="115000"/>
              </a:lnSpc>
              <a:spcBef>
                <a:spcPts val="0"/>
              </a:spcBef>
              <a:spcAft>
                <a:spcPts val="0"/>
              </a:spcAft>
              <a:buClr>
                <a:srgbClr val="000000"/>
              </a:buClr>
              <a:buSzPts val="275"/>
              <a:buFont typeface="Arial"/>
              <a:buNone/>
            </a:pPr>
            <a:r>
              <a:t/>
            </a:r>
            <a:endParaRPr b="1" sz="1700">
              <a:latin typeface="Proxima Nova"/>
              <a:ea typeface="Proxima Nova"/>
              <a:cs typeface="Proxima Nova"/>
              <a:sym typeface="Proxima Nova"/>
            </a:endParaRPr>
          </a:p>
          <a:p>
            <a:pPr indent="457200" lvl="0" marL="0" marR="2930117" rtl="0" algn="l">
              <a:lnSpc>
                <a:spcPct val="115000"/>
              </a:lnSpc>
              <a:spcBef>
                <a:spcPts val="0"/>
              </a:spcBef>
              <a:spcAft>
                <a:spcPts val="0"/>
              </a:spcAft>
              <a:buClr>
                <a:srgbClr val="000000"/>
              </a:buClr>
              <a:buSzPts val="275"/>
              <a:buFont typeface="Arial"/>
              <a:buNone/>
            </a:pPr>
            <a:r>
              <a:rPr lang="ro" sz="1250">
                <a:latin typeface="Proxima Nova"/>
                <a:ea typeface="Proxima Nova"/>
                <a:cs typeface="Proxima Nova"/>
                <a:sym typeface="Proxima Nova"/>
              </a:rPr>
              <a:t>Verification Testing este o testare proactivă prin care ne asigurăm că produsul se dezvoltă corect prin verificarea specificațiilor codului, testelor și răspunde la întrebarea “Construiesc produsul așa cum trebuie?” iar Validation Testing este o testare reactivă care evaluează produsul finit, asigurându-se că cerințele de business și nevoile utilizatorului sunt îndeplinite și răspunde la întrebarea “Construiesc produsul care trebuie?”.</a:t>
            </a:r>
            <a:endParaRPr sz="1250">
              <a:latin typeface="Proxima Nova"/>
              <a:ea typeface="Proxima Nova"/>
              <a:cs typeface="Proxima Nova"/>
              <a:sym typeface="Proxima Nova"/>
            </a:endParaRPr>
          </a:p>
        </p:txBody>
      </p:sp>
      <p:pic>
        <p:nvPicPr>
          <p:cNvPr id="104" name="Google Shape;104;p18"/>
          <p:cNvPicPr preferRelativeResize="0"/>
          <p:nvPr/>
        </p:nvPicPr>
        <p:blipFill>
          <a:blip r:embed="rId3">
            <a:alphaModFix/>
          </a:blip>
          <a:stretch>
            <a:fillRect/>
          </a:stretch>
        </p:blipFill>
        <p:spPr>
          <a:xfrm>
            <a:off x="5445050" y="763600"/>
            <a:ext cx="3698949" cy="2073450"/>
          </a:xfrm>
          <a:prstGeom prst="rect">
            <a:avLst/>
          </a:prstGeom>
          <a:noFill/>
          <a:ln>
            <a:noFill/>
          </a:ln>
        </p:spPr>
      </p:pic>
      <p:pic>
        <p:nvPicPr>
          <p:cNvPr id="105" name="Google Shape;105;p18"/>
          <p:cNvPicPr preferRelativeResize="0"/>
          <p:nvPr/>
        </p:nvPicPr>
        <p:blipFill>
          <a:blip r:embed="rId4">
            <a:alphaModFix/>
          </a:blip>
          <a:stretch>
            <a:fillRect/>
          </a:stretch>
        </p:blipFill>
        <p:spPr>
          <a:xfrm>
            <a:off x="5871024" y="2965399"/>
            <a:ext cx="3272974" cy="187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1" type="body"/>
          </p:nvPr>
        </p:nvSpPr>
        <p:spPr>
          <a:xfrm>
            <a:off x="311700" y="357150"/>
            <a:ext cx="8520600" cy="4211700"/>
          </a:xfrm>
          <a:prstGeom prst="rect">
            <a:avLst/>
          </a:prstGeom>
        </p:spPr>
        <p:txBody>
          <a:bodyPr anchorCtr="0" anchor="t" bIns="91425" lIns="91425" spcFirstLastPara="1" rIns="91425" wrap="square" tIns="91425">
            <a:normAutofit fontScale="77500" lnSpcReduction="10000"/>
          </a:bodyPr>
          <a:lstStyle/>
          <a:p>
            <a:pPr indent="457200" lvl="0" marL="0" rtl="0" algn="l">
              <a:spcBef>
                <a:spcPts val="0"/>
              </a:spcBef>
              <a:spcAft>
                <a:spcPts val="0"/>
              </a:spcAft>
              <a:buNone/>
            </a:pPr>
            <a:r>
              <a:rPr b="1" lang="ro" sz="1600">
                <a:latin typeface="Proxima Nova"/>
                <a:ea typeface="Proxima Nova"/>
                <a:cs typeface="Proxima Nova"/>
                <a:sym typeface="Proxima Nova"/>
              </a:rPr>
              <a:t>9.	Explicați diferența între positive testing și negative testing și dați câte un exemplu din fiecare</a:t>
            </a:r>
            <a:endParaRPr b="1" sz="1600">
              <a:latin typeface="Proxima Nova"/>
              <a:ea typeface="Proxima Nova"/>
              <a:cs typeface="Proxima Nova"/>
              <a:sym typeface="Proxima Nova"/>
            </a:endParaRPr>
          </a:p>
          <a:p>
            <a:pPr indent="457200" lvl="0" marL="0" rtl="0" algn="l">
              <a:spcBef>
                <a:spcPts val="0"/>
              </a:spcBef>
              <a:spcAft>
                <a:spcPts val="0"/>
              </a:spcAft>
              <a:buClr>
                <a:srgbClr val="000000"/>
              </a:buClr>
              <a:buSzPts val="213"/>
              <a:buFont typeface="Arial"/>
              <a:buNone/>
            </a:pPr>
            <a:r>
              <a:t/>
            </a:r>
            <a:endParaRPr b="1" sz="1700">
              <a:latin typeface="Proxima Nova"/>
              <a:ea typeface="Proxima Nova"/>
              <a:cs typeface="Proxima Nova"/>
              <a:sym typeface="Proxima Nova"/>
            </a:endParaRPr>
          </a:p>
          <a:p>
            <a:pPr indent="457200" lvl="0" marL="0" marR="2030118" rtl="0" algn="l">
              <a:lnSpc>
                <a:spcPct val="115000"/>
              </a:lnSpc>
              <a:spcBef>
                <a:spcPts val="0"/>
              </a:spcBef>
              <a:spcAft>
                <a:spcPts val="0"/>
              </a:spcAft>
              <a:buNone/>
            </a:pPr>
            <a:r>
              <a:rPr lang="ro" sz="1275">
                <a:latin typeface="Proxima Nova"/>
                <a:ea typeface="Proxima Nova"/>
                <a:cs typeface="Proxima Nova"/>
                <a:sym typeface="Proxima Nova"/>
              </a:rPr>
              <a:t>Positive testing reprezintă testarea unui sistem cu valori pe care le poate procesa, de exemplu, un password input field completat cu 10 caractere va autoriza crearea unui cont atunci când cerința minimă este de 8 caractere, iar negative testing reprezintă testarea cu valori pe care sistemul nu ar trebui sa le poată procesa în mod normal astfel încât să nu cauzeze un crash acestuia,  de exemplu un password input field completat cu 7 caractere nu va autoriza crearea unui cont atunci când cerința minimă este de 8 caractere.</a:t>
            </a:r>
            <a:endParaRPr sz="1275">
              <a:latin typeface="Proxima Nova"/>
              <a:ea typeface="Proxima Nova"/>
              <a:cs typeface="Proxima Nova"/>
              <a:sym typeface="Proxima Nova"/>
            </a:endParaRPr>
          </a:p>
          <a:p>
            <a:pPr indent="457200" lvl="0" marL="0" rtl="0" algn="l">
              <a:spcBef>
                <a:spcPts val="0"/>
              </a:spcBef>
              <a:spcAft>
                <a:spcPts val="0"/>
              </a:spcAft>
              <a:buNone/>
            </a:pPr>
            <a:r>
              <a:t/>
            </a:r>
            <a:endParaRPr sz="1050">
              <a:latin typeface="Proxima Nova"/>
              <a:ea typeface="Proxima Nova"/>
              <a:cs typeface="Proxima Nova"/>
              <a:sym typeface="Proxima Nova"/>
            </a:endParaRPr>
          </a:p>
          <a:p>
            <a:pPr indent="457200" lvl="0" marL="0" rtl="0" algn="l">
              <a:spcBef>
                <a:spcPts val="0"/>
              </a:spcBef>
              <a:spcAft>
                <a:spcPts val="0"/>
              </a:spcAft>
              <a:buNone/>
            </a:pPr>
            <a:r>
              <a:t/>
            </a:r>
            <a:endParaRPr sz="1050">
              <a:latin typeface="Proxima Nova"/>
              <a:ea typeface="Proxima Nova"/>
              <a:cs typeface="Proxima Nova"/>
              <a:sym typeface="Proxima Nova"/>
            </a:endParaRPr>
          </a:p>
          <a:p>
            <a:pPr indent="457200" lvl="0" marL="0" rtl="0" algn="l">
              <a:spcBef>
                <a:spcPts val="0"/>
              </a:spcBef>
              <a:spcAft>
                <a:spcPts val="0"/>
              </a:spcAft>
              <a:buNone/>
            </a:pPr>
            <a:r>
              <a:t/>
            </a:r>
            <a:endParaRPr sz="1050">
              <a:latin typeface="Proxima Nova"/>
              <a:ea typeface="Proxima Nova"/>
              <a:cs typeface="Proxima Nova"/>
              <a:sym typeface="Proxima Nova"/>
            </a:endParaRPr>
          </a:p>
          <a:p>
            <a:pPr indent="457200" lvl="0" marL="0" rtl="0" algn="l">
              <a:spcBef>
                <a:spcPts val="0"/>
              </a:spcBef>
              <a:spcAft>
                <a:spcPts val="0"/>
              </a:spcAft>
              <a:buNone/>
            </a:pPr>
            <a:r>
              <a:rPr b="1" lang="ro" sz="1600">
                <a:latin typeface="Proxima Nova"/>
                <a:ea typeface="Proxima Nova"/>
                <a:cs typeface="Proxima Nova"/>
                <a:sym typeface="Proxima Nova"/>
              </a:rPr>
              <a:t>10.	Enumerați și explicați pe scurt nivelurile de testare</a:t>
            </a:r>
            <a:endParaRPr b="1" sz="1600">
              <a:latin typeface="Proxima Nova"/>
              <a:ea typeface="Proxima Nova"/>
              <a:cs typeface="Proxima Nova"/>
              <a:sym typeface="Proxima Nova"/>
            </a:endParaRPr>
          </a:p>
          <a:p>
            <a:pPr indent="457200" lvl="0" marL="0" rtl="0" algn="l">
              <a:spcBef>
                <a:spcPts val="0"/>
              </a:spcBef>
              <a:spcAft>
                <a:spcPts val="0"/>
              </a:spcAft>
              <a:buNone/>
            </a:pPr>
            <a:r>
              <a:t/>
            </a:r>
            <a:endParaRPr b="1" sz="1700">
              <a:latin typeface="Proxima Nova"/>
              <a:ea typeface="Proxima Nova"/>
              <a:cs typeface="Proxima Nova"/>
              <a:sym typeface="Proxima Nova"/>
            </a:endParaRPr>
          </a:p>
          <a:p>
            <a:pPr indent="-291852" lvl="0" marL="457200" marR="2030118" rtl="0" algn="l">
              <a:lnSpc>
                <a:spcPct val="115000"/>
              </a:lnSpc>
              <a:spcBef>
                <a:spcPts val="0"/>
              </a:spcBef>
              <a:spcAft>
                <a:spcPts val="0"/>
              </a:spcAft>
              <a:buSzPct val="100000"/>
              <a:buFont typeface="Proxima Nova"/>
              <a:buAutoNum type="romanUcPeriod"/>
            </a:pPr>
            <a:r>
              <a:rPr b="1" lang="ro" sz="1285">
                <a:latin typeface="Proxima Nova"/>
                <a:ea typeface="Proxima Nova"/>
                <a:cs typeface="Proxima Nova"/>
                <a:sym typeface="Proxima Nova"/>
              </a:rPr>
              <a:t>Testarea Unitară</a:t>
            </a:r>
            <a:r>
              <a:rPr lang="ro" sz="1285">
                <a:latin typeface="Proxima Nova"/>
                <a:ea typeface="Proxima Nova"/>
                <a:cs typeface="Proxima Nova"/>
                <a:sym typeface="Proxima Nova"/>
              </a:rPr>
              <a:t> este testarea unei bucăți funcționale mici dintr-o aplicație.</a:t>
            </a:r>
            <a:endParaRPr sz="1285">
              <a:latin typeface="Proxima Nova"/>
              <a:ea typeface="Proxima Nova"/>
              <a:cs typeface="Proxima Nova"/>
              <a:sym typeface="Proxima Nova"/>
            </a:endParaRPr>
          </a:p>
          <a:p>
            <a:pPr indent="-291852" lvl="0" marL="457200" marR="2030118" rtl="0" algn="l">
              <a:lnSpc>
                <a:spcPct val="115000"/>
              </a:lnSpc>
              <a:spcBef>
                <a:spcPts val="0"/>
              </a:spcBef>
              <a:spcAft>
                <a:spcPts val="0"/>
              </a:spcAft>
              <a:buSzPct val="100000"/>
              <a:buFont typeface="Proxima Nova"/>
              <a:buAutoNum type="romanUcPeriod"/>
            </a:pPr>
            <a:r>
              <a:rPr b="1" lang="ro" sz="1285">
                <a:latin typeface="Proxima Nova"/>
                <a:ea typeface="Proxima Nova"/>
                <a:cs typeface="Proxima Nova"/>
                <a:sym typeface="Proxima Nova"/>
              </a:rPr>
              <a:t>Testarea de Integrare</a:t>
            </a:r>
            <a:r>
              <a:rPr lang="ro" sz="1285">
                <a:latin typeface="Proxima Nova"/>
                <a:ea typeface="Proxima Nova"/>
                <a:cs typeface="Proxima Nova"/>
                <a:sym typeface="Proxima Nova"/>
              </a:rPr>
              <a:t> este testarea între componente (două sau mai multe module sunt legate între ele) și testarea între sisteme (2 sau mai multe sisteme sunt legate între ele).</a:t>
            </a:r>
            <a:endParaRPr sz="1285">
              <a:latin typeface="Proxima Nova"/>
              <a:ea typeface="Proxima Nova"/>
              <a:cs typeface="Proxima Nova"/>
              <a:sym typeface="Proxima Nova"/>
            </a:endParaRPr>
          </a:p>
          <a:p>
            <a:pPr indent="-291852" lvl="0" marL="457200" marR="2030118" rtl="0" algn="l">
              <a:lnSpc>
                <a:spcPct val="115000"/>
              </a:lnSpc>
              <a:spcBef>
                <a:spcPts val="0"/>
              </a:spcBef>
              <a:spcAft>
                <a:spcPts val="0"/>
              </a:spcAft>
              <a:buSzPct val="100000"/>
              <a:buFont typeface="Proxima Nova"/>
              <a:buAutoNum type="romanUcPeriod"/>
            </a:pPr>
            <a:r>
              <a:rPr b="1" lang="ro" sz="1285">
                <a:latin typeface="Proxima Nova"/>
                <a:ea typeface="Proxima Nova"/>
                <a:cs typeface="Proxima Nova"/>
                <a:sym typeface="Proxima Nova"/>
              </a:rPr>
              <a:t>Testarea de sistem</a:t>
            </a:r>
            <a:r>
              <a:rPr lang="ro" sz="1285">
                <a:latin typeface="Proxima Nova"/>
                <a:ea typeface="Proxima Nova"/>
                <a:cs typeface="Proxima Nova"/>
                <a:sym typeface="Proxima Nova"/>
              </a:rPr>
              <a:t> verifică întregul sistem ca un tot unitar, asigurându-se că este complet, că nu vor ajunge bug-uri în faze mai avansate ale testării și respectă toate funcționalitățile și nefuncționalitățile în raport cu cerințele de business.</a:t>
            </a:r>
            <a:endParaRPr sz="1285">
              <a:latin typeface="Proxima Nova"/>
              <a:ea typeface="Proxima Nova"/>
              <a:cs typeface="Proxima Nova"/>
              <a:sym typeface="Proxima Nova"/>
            </a:endParaRPr>
          </a:p>
          <a:p>
            <a:pPr indent="-291852" lvl="0" marL="457200" marR="2030118" rtl="0" algn="l">
              <a:lnSpc>
                <a:spcPct val="115000"/>
              </a:lnSpc>
              <a:spcBef>
                <a:spcPts val="0"/>
              </a:spcBef>
              <a:spcAft>
                <a:spcPts val="0"/>
              </a:spcAft>
              <a:buSzPct val="100000"/>
              <a:buFont typeface="Proxima Nova"/>
              <a:buAutoNum type="romanUcPeriod"/>
            </a:pPr>
            <a:r>
              <a:rPr b="1" lang="ro" sz="1285">
                <a:latin typeface="Proxima Nova"/>
                <a:ea typeface="Proxima Nova"/>
                <a:cs typeface="Proxima Nova"/>
                <a:sym typeface="Proxima Nova"/>
              </a:rPr>
              <a:t>Testarea de acceptanță</a:t>
            </a:r>
            <a:r>
              <a:rPr lang="ro" sz="1285">
                <a:latin typeface="Proxima Nova"/>
                <a:ea typeface="Proxima Nova"/>
                <a:cs typeface="Proxima Nova"/>
                <a:sym typeface="Proxima Nova"/>
              </a:rPr>
              <a:t> verifică dacă produsul îndeplinește nevoile clientului și ale utilizatorului, având două etape: Alpha Testing și Beta Testing.</a:t>
            </a:r>
            <a:endParaRPr sz="1285">
              <a:latin typeface="Proxima Nova"/>
              <a:ea typeface="Proxima Nova"/>
              <a:cs typeface="Proxima Nova"/>
              <a:sym typeface="Proxima Nova"/>
            </a:endParaRPr>
          </a:p>
          <a:p>
            <a:pPr indent="-291852" lvl="0" marL="457200" marR="2030118" rtl="0" algn="l">
              <a:lnSpc>
                <a:spcPct val="115000"/>
              </a:lnSpc>
              <a:spcBef>
                <a:spcPts val="0"/>
              </a:spcBef>
              <a:spcAft>
                <a:spcPts val="0"/>
              </a:spcAft>
              <a:buSzPct val="100000"/>
              <a:buFont typeface="Proxima Nova"/>
              <a:buAutoNum type="alphaUcPeriod"/>
            </a:pPr>
            <a:r>
              <a:rPr b="1" lang="ro" sz="1285">
                <a:latin typeface="Proxima Nova"/>
                <a:ea typeface="Proxima Nova"/>
                <a:cs typeface="Proxima Nova"/>
                <a:sym typeface="Proxima Nova"/>
              </a:rPr>
              <a:t>Alpha Testing</a:t>
            </a:r>
            <a:r>
              <a:rPr lang="ro" sz="1285">
                <a:latin typeface="Proxima Nova"/>
                <a:ea typeface="Proxima Nova"/>
                <a:cs typeface="Proxima Nova"/>
                <a:sym typeface="Proxima Nova"/>
              </a:rPr>
              <a:t> are loc la site-ul dezvoltatorului în două faze: software-ul este testat de dezvoltatori iar apoi testarea se face de către echipa de QA într-un mediu apropiat de al clientului.</a:t>
            </a:r>
            <a:endParaRPr sz="1285">
              <a:latin typeface="Proxima Nova"/>
              <a:ea typeface="Proxima Nova"/>
              <a:cs typeface="Proxima Nova"/>
              <a:sym typeface="Proxima Nova"/>
            </a:endParaRPr>
          </a:p>
          <a:p>
            <a:pPr indent="-291852" lvl="0" marL="457200" marR="2030118" rtl="0" algn="l">
              <a:lnSpc>
                <a:spcPct val="115000"/>
              </a:lnSpc>
              <a:spcBef>
                <a:spcPts val="0"/>
              </a:spcBef>
              <a:spcAft>
                <a:spcPts val="0"/>
              </a:spcAft>
              <a:buSzPct val="100000"/>
              <a:buFont typeface="Proxima Nova"/>
              <a:buAutoNum type="alphaUcPeriod"/>
            </a:pPr>
            <a:r>
              <a:rPr b="1" lang="ro" sz="1285">
                <a:latin typeface="Proxima Nova"/>
                <a:ea typeface="Proxima Nova"/>
                <a:cs typeface="Proxima Nova"/>
                <a:sym typeface="Proxima Nova"/>
              </a:rPr>
              <a:t>Beta Testing</a:t>
            </a:r>
            <a:r>
              <a:rPr lang="ro" sz="1285">
                <a:latin typeface="Proxima Nova"/>
                <a:ea typeface="Proxima Nova"/>
                <a:cs typeface="Proxima Nova"/>
                <a:sym typeface="Proxima Nova"/>
              </a:rPr>
              <a:t> are loc la site-ul clientului, urmând ca software-ul să fie trimis utilizatorilor, aceștia putând testa dintr-o altă perspectivă decât cea a dezvoltatorilor.</a:t>
            </a:r>
            <a:endParaRPr sz="1335">
              <a:latin typeface="Proxima Nova"/>
              <a:ea typeface="Proxima Nova"/>
              <a:cs typeface="Proxima Nova"/>
              <a:sym typeface="Proxima Nova"/>
            </a:endParaRPr>
          </a:p>
        </p:txBody>
      </p:sp>
      <p:pic>
        <p:nvPicPr>
          <p:cNvPr id="111" name="Google Shape;111;p19"/>
          <p:cNvPicPr preferRelativeResize="0"/>
          <p:nvPr/>
        </p:nvPicPr>
        <p:blipFill>
          <a:blip r:embed="rId3">
            <a:alphaModFix/>
          </a:blip>
          <a:stretch>
            <a:fillRect/>
          </a:stretch>
        </p:blipFill>
        <p:spPr>
          <a:xfrm>
            <a:off x="6755450" y="801000"/>
            <a:ext cx="2316425" cy="1566500"/>
          </a:xfrm>
          <a:prstGeom prst="rect">
            <a:avLst/>
          </a:prstGeom>
          <a:noFill/>
          <a:ln>
            <a:noFill/>
          </a:ln>
        </p:spPr>
      </p:pic>
      <p:pic>
        <p:nvPicPr>
          <p:cNvPr id="112" name="Google Shape;112;p19"/>
          <p:cNvPicPr preferRelativeResize="0"/>
          <p:nvPr/>
        </p:nvPicPr>
        <p:blipFill>
          <a:blip r:embed="rId4">
            <a:alphaModFix/>
          </a:blip>
          <a:stretch>
            <a:fillRect/>
          </a:stretch>
        </p:blipFill>
        <p:spPr>
          <a:xfrm>
            <a:off x="6755450" y="2778750"/>
            <a:ext cx="2316425" cy="16356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372725"/>
            <a:ext cx="8520600" cy="6450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lang="ro" sz="2850">
                <a:latin typeface="Proxima Nova"/>
                <a:ea typeface="Proxima Nova"/>
                <a:cs typeface="Proxima Nova"/>
                <a:sym typeface="Proxima Nova"/>
              </a:rPr>
              <a:t>PARTEA II - APLICAȚIE PRACTICĂ</a:t>
            </a:r>
            <a:endParaRPr sz="2850"/>
          </a:p>
        </p:txBody>
      </p:sp>
      <p:sp>
        <p:nvSpPr>
          <p:cNvPr id="118" name="Google Shape;118;p20"/>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77500" lnSpcReduction="10000"/>
          </a:bodyPr>
          <a:lstStyle/>
          <a:p>
            <a:pPr indent="457200" lvl="0" marL="0" rtl="0" algn="l">
              <a:lnSpc>
                <a:spcPct val="100000"/>
              </a:lnSpc>
              <a:spcBef>
                <a:spcPts val="0"/>
              </a:spcBef>
              <a:spcAft>
                <a:spcPts val="0"/>
              </a:spcAft>
              <a:buNone/>
            </a:pPr>
            <a:r>
              <a:rPr lang="ro" sz="2800">
                <a:solidFill>
                  <a:srgbClr val="990000"/>
                </a:solidFill>
                <a:latin typeface="Proxima Nova"/>
                <a:ea typeface="Proxima Nova"/>
                <a:cs typeface="Proxima Nova"/>
                <a:sym typeface="Proxima Nova"/>
              </a:rPr>
              <a:t>Proiect de testare pentru eMAG</a:t>
            </a:r>
            <a:endParaRPr sz="2800">
              <a:solidFill>
                <a:srgbClr val="99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sz="2800">
              <a:solidFill>
                <a:srgbClr val="990000"/>
              </a:solidFill>
              <a:latin typeface="Proxima Nova"/>
              <a:ea typeface="Proxima Nova"/>
              <a:cs typeface="Proxima Nova"/>
              <a:sym typeface="Proxima Nova"/>
            </a:endParaRPr>
          </a:p>
          <a:p>
            <a:pPr indent="457200" lvl="0" marL="0" rtl="0" algn="l">
              <a:spcBef>
                <a:spcPts val="0"/>
              </a:spcBef>
              <a:spcAft>
                <a:spcPts val="0"/>
              </a:spcAft>
              <a:buNone/>
            </a:pPr>
            <a:r>
              <a:rPr b="1" lang="ro">
                <a:latin typeface="Proxima Nova"/>
                <a:ea typeface="Proxima Nova"/>
                <a:cs typeface="Proxima Nova"/>
                <a:sym typeface="Proxima Nova"/>
              </a:rPr>
              <a:t>Aplicația supusă testării: Platforma ecommerce</a:t>
            </a:r>
            <a:r>
              <a:rPr b="1" lang="ro">
                <a:solidFill>
                  <a:srgbClr val="000000"/>
                </a:solidFill>
                <a:latin typeface="Proxima Nova"/>
                <a:ea typeface="Proxima Nova"/>
                <a:cs typeface="Proxima Nova"/>
                <a:sym typeface="Proxima Nova"/>
              </a:rPr>
              <a:t> </a:t>
            </a:r>
            <a:r>
              <a:rPr b="1" lang="ro">
                <a:solidFill>
                  <a:srgbClr val="990000"/>
                </a:solidFill>
                <a:latin typeface="Proxima Nova"/>
                <a:ea typeface="Proxima Nova"/>
                <a:cs typeface="Proxima Nova"/>
                <a:sym typeface="Proxima Nova"/>
              </a:rPr>
              <a:t>eMAG</a:t>
            </a:r>
            <a:endParaRPr b="1">
              <a:solidFill>
                <a:srgbClr val="990000"/>
              </a:solidFill>
              <a:latin typeface="Proxima Nova"/>
              <a:ea typeface="Proxima Nova"/>
              <a:cs typeface="Proxima Nova"/>
              <a:sym typeface="Proxima Nova"/>
            </a:endParaRPr>
          </a:p>
          <a:p>
            <a:pPr indent="457200" lvl="0" marL="0" rtl="0" algn="l">
              <a:spcBef>
                <a:spcPts val="1200"/>
              </a:spcBef>
              <a:spcAft>
                <a:spcPts val="0"/>
              </a:spcAft>
              <a:buNone/>
            </a:pPr>
            <a:r>
              <a:rPr lang="ro">
                <a:latin typeface="Proxima Nova"/>
                <a:ea typeface="Proxima Nova"/>
                <a:cs typeface="Proxima Nova"/>
                <a:sym typeface="Proxima Nova"/>
              </a:rPr>
              <a:t>Platforma de comerț electronic eMAG este una dintre cele mai mari și populare platforme de retail online din România și din alte țări din regiune. eMAG permite utilizatorilor să caute, să compare și să cumpere o gamă largă de produse, de la electronice și electrocasnice la cărți, haine, produse pentru casă și multe altele. De asemenea, platforma oferă funcționalități complexe de gestionare a contului, incluzând setări de securitate, lista de produse favorite, istoricul comenzilor, metode de plată și multe altele.</a:t>
            </a:r>
            <a:endParaRPr>
              <a:latin typeface="Proxima Nova"/>
              <a:ea typeface="Proxima Nova"/>
              <a:cs typeface="Proxima Nova"/>
              <a:sym typeface="Proxima Nova"/>
            </a:endParaRPr>
          </a:p>
          <a:p>
            <a:pPr indent="457200" lvl="0" marL="0" rtl="0" algn="l">
              <a:spcBef>
                <a:spcPts val="1200"/>
              </a:spcBef>
              <a:spcAft>
                <a:spcPts val="0"/>
              </a:spcAft>
              <a:buNone/>
            </a:pPr>
            <a:r>
              <a:rPr lang="ro">
                <a:latin typeface="Proxima Nova"/>
                <a:ea typeface="Proxima Nova"/>
                <a:cs typeface="Proxima Nova"/>
                <a:sym typeface="Proxima Nova"/>
              </a:rPr>
              <a:t>Instrumente utilizate:</a:t>
            </a:r>
            <a:r>
              <a:rPr lang="ro">
                <a:solidFill>
                  <a:srgbClr val="202729"/>
                </a:solidFill>
                <a:latin typeface="Proxima Nova"/>
                <a:ea typeface="Proxima Nova"/>
                <a:cs typeface="Proxima Nova"/>
                <a:sym typeface="Proxima Nova"/>
              </a:rPr>
              <a:t> </a:t>
            </a:r>
            <a:r>
              <a:rPr b="1" lang="ro">
                <a:solidFill>
                  <a:srgbClr val="990000"/>
                </a:solidFill>
                <a:latin typeface="Proxima Nova"/>
                <a:ea typeface="Proxima Nova"/>
                <a:cs typeface="Proxima Nova"/>
                <a:sym typeface="Proxima Nova"/>
              </a:rPr>
              <a:t>Jira, Zephyr Squad</a:t>
            </a:r>
            <a:r>
              <a:rPr lang="ro">
                <a:solidFill>
                  <a:srgbClr val="202729"/>
                </a:solidFill>
                <a:latin typeface="Proxima Nova"/>
                <a:ea typeface="Proxima Nova"/>
                <a:cs typeface="Proxima Nova"/>
                <a:sym typeface="Proxima Nova"/>
              </a:rPr>
              <a:t>.</a:t>
            </a:r>
            <a:endParaRPr>
              <a:solidFill>
                <a:srgbClr val="202729"/>
              </a:solidFill>
              <a:latin typeface="Proxima Nova"/>
              <a:ea typeface="Proxima Nova"/>
              <a:cs typeface="Proxima Nova"/>
              <a:sym typeface="Proxima Nova"/>
            </a:endParaRPr>
          </a:p>
          <a:p>
            <a:pPr indent="457200" lvl="0" marL="0" rtl="0" algn="l">
              <a:spcBef>
                <a:spcPts val="1200"/>
              </a:spcBef>
              <a:spcAft>
                <a:spcPts val="1200"/>
              </a:spcAft>
              <a:buNone/>
            </a:pPr>
            <a:r>
              <a:rPr b="1" lang="ro">
                <a:solidFill>
                  <a:srgbClr val="990000"/>
                </a:solidFill>
                <a:latin typeface="Proxima Nova"/>
                <a:ea typeface="Proxima Nova"/>
                <a:cs typeface="Proxima Nova"/>
                <a:sym typeface="Proxima Nova"/>
              </a:rPr>
              <a:t>Github link: </a:t>
            </a:r>
            <a:r>
              <a:rPr b="1" lang="ro" u="sng">
                <a:solidFill>
                  <a:schemeClr val="accent5"/>
                </a:solidFill>
                <a:latin typeface="Proxima Nova"/>
                <a:ea typeface="Proxima Nova"/>
                <a:cs typeface="Proxima Nova"/>
                <a:sym typeface="Proxima Nova"/>
                <a:hlinkClick r:id="rId3">
                  <a:extLst>
                    <a:ext uri="{A12FA001-AC4F-418D-AE19-62706E023703}">
                      <ahyp:hlinkClr val="tx"/>
                    </a:ext>
                  </a:extLst>
                </a:hlinkClick>
              </a:rPr>
              <a:t>https://github.com/kapnobataiu</a:t>
            </a:r>
            <a:endParaRPr b="1" sz="2800">
              <a:solidFill>
                <a:schemeClr val="accent5"/>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idx="1" type="body"/>
          </p:nvPr>
        </p:nvSpPr>
        <p:spPr>
          <a:xfrm>
            <a:off x="311700" y="357150"/>
            <a:ext cx="8520600" cy="42117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ro" sz="1300">
                <a:latin typeface="Proxima Nova"/>
                <a:ea typeface="Proxima Nova"/>
                <a:cs typeface="Proxima Nova"/>
                <a:sym typeface="Proxima Nova"/>
              </a:rPr>
              <a:t>I.	Cerințele pentru aplicația / website-ul ales</a:t>
            </a:r>
            <a:r>
              <a:rPr lang="ro" sz="1300">
                <a:latin typeface="Proxima Nova"/>
                <a:ea typeface="Proxima Nova"/>
                <a:cs typeface="Proxima Nova"/>
                <a:sym typeface="Proxima Nova"/>
              </a:rPr>
              <a:t> - Se vor adăuga în prezentare DOUĂ cerințe de business (story-uri) care să</a:t>
            </a:r>
            <a:r>
              <a:rPr lang="ro" sz="1300">
                <a:latin typeface="Proxima Nova"/>
                <a:ea typeface="Proxima Nova"/>
                <a:cs typeface="Proxima Nova"/>
                <a:sym typeface="Proxima Nova"/>
              </a:rPr>
              <a:t> </a:t>
            </a:r>
            <a:r>
              <a:rPr lang="ro" sz="1300">
                <a:latin typeface="Proxima Nova"/>
                <a:ea typeface="Proxima Nova"/>
                <a:cs typeface="Proxima Nova"/>
                <a:sym typeface="Proxima Nova"/>
              </a:rPr>
              <a:t>reflecte atât titlul cât și descrierea story-ului. Se pot face poze direct la ce ați lucrat în Jira.</a:t>
            </a:r>
            <a:endParaRPr sz="1300">
              <a:latin typeface="Proxima Nova"/>
              <a:ea typeface="Proxima Nova"/>
              <a:cs typeface="Proxima Nova"/>
              <a:sym typeface="Proxima Nova"/>
            </a:endParaRPr>
          </a:p>
          <a:p>
            <a:pPr indent="457200" lvl="0" marL="0" rtl="0" algn="l">
              <a:spcBef>
                <a:spcPts val="1200"/>
              </a:spcBef>
              <a:spcAft>
                <a:spcPts val="0"/>
              </a:spcAft>
              <a:buNone/>
            </a:pPr>
            <a:r>
              <a:rPr lang="ro" sz="1300">
                <a:latin typeface="Proxima Nova"/>
                <a:ea typeface="Proxima Nova"/>
                <a:cs typeface="Proxima Nova"/>
                <a:sym typeface="Proxima Nova"/>
              </a:rPr>
              <a:t>Story-ul TMAS-5 se concentrează pe îmbunătățirea și actualizarea funcționalităților de securitate disponibile utilizatorilor pentru a le oferi un control mai bun și o protecție sporită a datelor lor personale în mediul online.</a:t>
            </a:r>
            <a:endParaRPr sz="1300">
              <a:latin typeface="Proxima Nova"/>
              <a:ea typeface="Proxima Nova"/>
              <a:cs typeface="Proxima Nova"/>
              <a:sym typeface="Proxima Nova"/>
            </a:endParaRPr>
          </a:p>
          <a:p>
            <a:pPr indent="457200" lvl="0" marL="0" rtl="0" algn="l">
              <a:spcBef>
                <a:spcPts val="1200"/>
              </a:spcBef>
              <a:spcAft>
                <a:spcPts val="0"/>
              </a:spcAft>
              <a:buNone/>
            </a:pPr>
            <a:r>
              <a:rPr lang="ro" sz="1300">
                <a:latin typeface="Proxima Nova"/>
                <a:ea typeface="Proxima Nova"/>
                <a:cs typeface="Proxima Nova"/>
                <a:sym typeface="Proxima Nova"/>
              </a:rPr>
              <a:t>Story-ul TMAS-4 se concentrează pe asigurarea unei experiențe optime pentru utilizatorii care doresc să gestioneze și să urmărească produsele preferate pe platformă.</a:t>
            </a:r>
            <a:endParaRPr sz="1300">
              <a:latin typeface="Proxima Nova"/>
              <a:ea typeface="Proxima Nova"/>
              <a:cs typeface="Proxima Nova"/>
              <a:sym typeface="Proxima Nova"/>
            </a:endParaRPr>
          </a:p>
          <a:p>
            <a:pPr indent="0" lvl="0" marL="0" rtl="0" algn="l">
              <a:spcBef>
                <a:spcPts val="1200"/>
              </a:spcBef>
              <a:spcAft>
                <a:spcPts val="1200"/>
              </a:spcAft>
              <a:buNone/>
            </a:pPr>
            <a:r>
              <a:t/>
            </a:r>
            <a:endParaRPr sz="1700">
              <a:latin typeface="Proxima Nova"/>
              <a:ea typeface="Proxima Nova"/>
              <a:cs typeface="Proxima Nova"/>
              <a:sym typeface="Proxima Nova"/>
            </a:endParaRPr>
          </a:p>
        </p:txBody>
      </p:sp>
      <p:pic>
        <p:nvPicPr>
          <p:cNvPr id="124" name="Google Shape;124;p21"/>
          <p:cNvPicPr preferRelativeResize="0"/>
          <p:nvPr/>
        </p:nvPicPr>
        <p:blipFill>
          <a:blip r:embed="rId3">
            <a:alphaModFix/>
          </a:blip>
          <a:stretch>
            <a:fillRect/>
          </a:stretch>
        </p:blipFill>
        <p:spPr>
          <a:xfrm>
            <a:off x="123375" y="2405408"/>
            <a:ext cx="4373601" cy="2163442"/>
          </a:xfrm>
          <a:prstGeom prst="rect">
            <a:avLst/>
          </a:prstGeom>
          <a:noFill/>
          <a:ln>
            <a:noFill/>
          </a:ln>
        </p:spPr>
      </p:pic>
      <p:pic>
        <p:nvPicPr>
          <p:cNvPr id="125" name="Google Shape;125;p21"/>
          <p:cNvPicPr preferRelativeResize="0"/>
          <p:nvPr/>
        </p:nvPicPr>
        <p:blipFill rotWithShape="1">
          <a:blip r:embed="rId4">
            <a:alphaModFix/>
          </a:blip>
          <a:srcRect b="0" l="0" r="0" t="0"/>
          <a:stretch/>
        </p:blipFill>
        <p:spPr>
          <a:xfrm>
            <a:off x="4646966" y="2396075"/>
            <a:ext cx="4373609" cy="2182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