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65" r:id="rId6"/>
    <p:sldId id="266" r:id="rId7"/>
    <p:sldId id="267" r:id="rId8"/>
    <p:sldId id="269" r:id="rId9"/>
    <p:sldId id="271" r:id="rId10"/>
    <p:sldId id="272" r:id="rId11"/>
    <p:sldId id="273" r:id="rId12"/>
    <p:sldId id="274" r:id="rId13"/>
    <p:sldId id="275" r:id="rId14"/>
    <p:sldId id="276" r:id="rId15"/>
    <p:sldId id="277" r:id="rId16"/>
    <p:sldId id="278" r:id="rId1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5" d="100"/>
          <a:sy n="115" d="100"/>
        </p:scale>
        <p:origin x="372" y="84"/>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57DE37D-B738-4817-B751-0C1B86D8B665}" type="datetime1">
              <a:rPr lang="es-ES" smtClean="0"/>
              <a:t>08/09/2024</a:t>
            </a:fld>
            <a:endParaRPr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s-ES"/>
              <a:pPr algn="r" rtl="0"/>
              <a:t>‹Nº›</a:t>
            </a:fld>
            <a:endParaRPr lang="es-ES"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17BB30D9-D505-4352-B274-A1AB529BC646}" type="datetime1">
              <a:rPr lang="es-ES" smtClean="0"/>
              <a:pPr/>
              <a:t>08/09/2024</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es-ES" smtClean="0"/>
              <a:pPr/>
              <a:t>‹Nº›</a:t>
            </a:fld>
            <a:endParaRPr lang="es-ES"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2</a:t>
            </a:fld>
            <a:endParaRPr lang="es-ES" dirty="0"/>
          </a:p>
        </p:txBody>
      </p:sp>
    </p:spTree>
    <p:extLst>
      <p:ext uri="{BB962C8B-B14F-4D97-AF65-F5344CB8AC3E}">
        <p14:creationId xmlns:p14="http://schemas.microsoft.com/office/powerpoint/2010/main" val="163939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3</a:t>
            </a:fld>
            <a:endParaRPr lang="es-ES" dirty="0"/>
          </a:p>
        </p:txBody>
      </p:sp>
    </p:spTree>
    <p:extLst>
      <p:ext uri="{BB962C8B-B14F-4D97-AF65-F5344CB8AC3E}">
        <p14:creationId xmlns:p14="http://schemas.microsoft.com/office/powerpoint/2010/main" val="3171899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4</a:t>
            </a:fld>
            <a:endParaRPr lang="es-ES" dirty="0"/>
          </a:p>
        </p:txBody>
      </p:sp>
    </p:spTree>
    <p:extLst>
      <p:ext uri="{BB962C8B-B14F-4D97-AF65-F5344CB8AC3E}">
        <p14:creationId xmlns:p14="http://schemas.microsoft.com/office/powerpoint/2010/main" val="196283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5</a:t>
            </a:fld>
            <a:endParaRPr lang="es-ES" dirty="0"/>
          </a:p>
        </p:txBody>
      </p:sp>
    </p:spTree>
    <p:extLst>
      <p:ext uri="{BB962C8B-B14F-4D97-AF65-F5344CB8AC3E}">
        <p14:creationId xmlns:p14="http://schemas.microsoft.com/office/powerpoint/2010/main" val="3181790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6</a:t>
            </a:fld>
            <a:endParaRPr lang="es-ES" dirty="0"/>
          </a:p>
        </p:txBody>
      </p:sp>
    </p:spTree>
    <p:extLst>
      <p:ext uri="{BB962C8B-B14F-4D97-AF65-F5344CB8AC3E}">
        <p14:creationId xmlns:p14="http://schemas.microsoft.com/office/powerpoint/2010/main" val="2088309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7</a:t>
            </a:fld>
            <a:endParaRPr lang="es-ES" dirty="0"/>
          </a:p>
        </p:txBody>
      </p:sp>
    </p:spTree>
    <p:extLst>
      <p:ext uri="{BB962C8B-B14F-4D97-AF65-F5344CB8AC3E}">
        <p14:creationId xmlns:p14="http://schemas.microsoft.com/office/powerpoint/2010/main" val="598851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8</a:t>
            </a:fld>
            <a:endParaRPr lang="es-ES" dirty="0"/>
          </a:p>
        </p:txBody>
      </p:sp>
    </p:spTree>
    <p:extLst>
      <p:ext uri="{BB962C8B-B14F-4D97-AF65-F5344CB8AC3E}">
        <p14:creationId xmlns:p14="http://schemas.microsoft.com/office/powerpoint/2010/main" val="205370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9</a:t>
            </a:fld>
            <a:endParaRPr lang="es-ES" dirty="0"/>
          </a:p>
        </p:txBody>
      </p:sp>
    </p:spTree>
    <p:extLst>
      <p:ext uri="{BB962C8B-B14F-4D97-AF65-F5344CB8AC3E}">
        <p14:creationId xmlns:p14="http://schemas.microsoft.com/office/powerpoint/2010/main" val="2213185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C1B432D-78E7-40AE-81C6-52773394A046}" type="datetime1">
              <a:rPr lang="es-ES" smtClean="0"/>
              <a:pPr/>
              <a:t>08/09/2024</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4000" y="457199"/>
            <a:ext cx="7048500" cy="5638801"/>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pPr algn="r"/>
            <a:fld id="{E062C603-371F-4D8B-AFB8-8337237C6271}" type="datetime1">
              <a:rPr lang="es-ES" smtClean="0"/>
              <a:pPr algn="r"/>
              <a:t>08/09/2024</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D1AE6EBB-BEC9-4000-8D95-40B44C4E2CA6}" type="datetime1">
              <a:rPr lang="es-ES" smtClean="0"/>
              <a:pPr/>
              <a:t>08/09/2024</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es-ES" noProof="0" smtClean="0"/>
              <a:t>Editar el estilo de texto del patrón</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lgn="r">
              <a:defRPr/>
            </a:lvl1pPr>
          </a:lstStyle>
          <a:p>
            <a:fld id="{7CAF1BE7-5365-4137-AE14-A7C362FC891C}" type="datetime1">
              <a:rPr lang="es-ES" smtClean="0"/>
              <a:pPr/>
              <a:t>08/09/2024</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CCE83AA6-4601-4BF7-BD54-99DD2B193FD1}" type="datetime1">
              <a:rPr lang="es-ES" smtClean="0"/>
              <a:pPr/>
              <a:t>08/09/2024</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algn="r"/>
            <a:fld id="{E31375A4-56A4-47D6-9801-1991572033F7}" type="slidenum">
              <a:rPr lang="es-ES" noProof="0" smtClean="0"/>
              <a:pPr algn="r"/>
              <a:t>‹Nº›</a:t>
            </a:fld>
            <a:endParaRPr lang="es-E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808DBE58-23DC-4EE9-8158-B69AC44D4A43}" type="datetime1">
              <a:rPr lang="es-ES" smtClean="0"/>
              <a:pPr/>
              <a:t>08/09/2024</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97C2EBBF-D49B-4842-B69E-CE552000DC09}" type="datetime1">
              <a:rPr lang="es-ES" smtClean="0"/>
              <a:pPr/>
              <a:t>08/09/2024</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defRPr/>
            </a:lvl1pPr>
          </a:lstStyle>
          <a:p>
            <a:pPr algn="r"/>
            <a:fld id="{AF364E66-D00E-49A9-9E62-AB0485562249}" type="datetime1">
              <a:rPr lang="es-ES" smtClean="0"/>
              <a:pPr algn="r"/>
              <a:t>08/09/2024</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lgn="r">
              <a:defRPr/>
            </a:lvl1pPr>
          </a:lstStyle>
          <a:p>
            <a:fld id="{E31375A4-56A4-47D6-9801-1991572033F7}" type="slidenum">
              <a:rPr lang="es-ES" smtClean="0"/>
              <a:pPr/>
              <a:t>‹Nº›</a:t>
            </a:fld>
            <a:endParaRPr lang="es-E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600" noProof="0" dirty="0"/>
          </a:p>
        </p:txBody>
      </p:sp>
      <p:sp>
        <p:nvSpPr>
          <p:cNvPr id="2" name="Título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es-ES" noProof="0" smtClean="0"/>
              <a:t>Haga clic para modificar el estilo de título del patrón</a:t>
            </a:r>
            <a:endParaRPr lang="es-ES" noProof="0" dirty="0"/>
          </a:p>
        </p:txBody>
      </p:sp>
      <p:sp>
        <p:nvSpPr>
          <p:cNvPr id="3" name="Marcador de posición de imagen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4" name="Marcador de posición de texto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8EB92E29-7FB2-4284-9496-FE061DBF8A30}" type="datetime1">
              <a:rPr lang="es-ES" smtClean="0"/>
              <a:pPr/>
              <a:t>08/09/2024</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F03D15E0-E6C7-48CB-A009-DF16BCB95302}" type="datetime1">
              <a:rPr lang="es-ES" smtClean="0"/>
              <a:pPr/>
              <a:t>08/09/2024</a:t>
            </a:fld>
            <a:endParaRPr lang="es-ES" dirty="0"/>
          </a:p>
        </p:txBody>
      </p:sp>
      <p:sp>
        <p:nvSpPr>
          <p:cNvPr id="5" name="Marcador de posición de pie de pá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smtClean="0"/>
              <a:t>Propuesta proyecto WEB</a:t>
            </a:r>
            <a:endParaRPr lang="es-ES" dirty="0"/>
          </a:p>
        </p:txBody>
      </p:sp>
      <p:sp>
        <p:nvSpPr>
          <p:cNvPr id="3" name="Subtítulo 2"/>
          <p:cNvSpPr>
            <a:spLocks noGrp="1"/>
          </p:cNvSpPr>
          <p:nvPr>
            <p:ph type="subTitle" idx="1"/>
          </p:nvPr>
        </p:nvSpPr>
        <p:spPr/>
        <p:txBody>
          <a:bodyPr rtlCol="0"/>
          <a:lstStyle/>
          <a:p>
            <a:pPr rtl="0"/>
            <a:r>
              <a:rPr lang="es-ES" dirty="0" smtClean="0"/>
              <a:t>Integrantes: Matías Dueñas – Karen Poblete – Ignacio Zúñiga</a:t>
            </a: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9456" y="3279310"/>
            <a:ext cx="2927648" cy="720476"/>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Plan de trabajo</a:t>
            </a:r>
            <a:endParaRPr lang="en-US" dirty="0"/>
          </a:p>
        </p:txBody>
      </p:sp>
      <p:sp>
        <p:nvSpPr>
          <p:cNvPr id="3" name="Marcador de contenido 2"/>
          <p:cNvSpPr>
            <a:spLocks noGrp="1"/>
          </p:cNvSpPr>
          <p:nvPr>
            <p:ph idx="1"/>
          </p:nvPr>
        </p:nvSpPr>
        <p:spPr/>
        <p:txBody>
          <a:bodyPr/>
          <a:lstStyle/>
          <a:p>
            <a:pPr algn="just"/>
            <a:r>
              <a:rPr lang="es-MX" dirty="0"/>
              <a:t>El plan de trabajo se divide en diferentes etapas, cada una con sus entregables y duración estimada.</a:t>
            </a:r>
          </a:p>
          <a:p>
            <a:endParaRPr lang="en-U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7728" y="2949422"/>
            <a:ext cx="4727848" cy="2025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125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415480" y="332656"/>
            <a:ext cx="9144000" cy="1143000"/>
          </a:xfrm>
        </p:spPr>
        <p:txBody>
          <a:bodyPr/>
          <a:lstStyle/>
          <a:p>
            <a:pPr algn="ctr"/>
            <a:r>
              <a:rPr lang="es-MX" dirty="0" smtClean="0"/>
              <a:t>Plan de trabajo detallado</a:t>
            </a:r>
            <a:endParaRPr lang="en-US" dirty="0"/>
          </a:p>
        </p:txBody>
      </p:sp>
      <p:sp>
        <p:nvSpPr>
          <p:cNvPr id="5" name="Marcador de contenido 4"/>
          <p:cNvSpPr>
            <a:spLocks noGrp="1"/>
          </p:cNvSpPr>
          <p:nvPr>
            <p:ph sz="half" idx="1"/>
          </p:nvPr>
        </p:nvSpPr>
        <p:spPr/>
        <p:txBody>
          <a:bodyPr>
            <a:normAutofit fontScale="85000" lnSpcReduction="10000"/>
          </a:bodyPr>
          <a:lstStyle/>
          <a:p>
            <a:pPr algn="just"/>
            <a:r>
              <a:rPr lang="es-MX" dirty="0"/>
              <a:t>Diseño de Interfaz </a:t>
            </a:r>
            <a:r>
              <a:rPr lang="es-MX" dirty="0" smtClean="0"/>
              <a:t>(2 semanas</a:t>
            </a:r>
            <a:r>
              <a:rPr lang="es-MX" dirty="0"/>
              <a:t>, 9</a:t>
            </a:r>
            <a:r>
              <a:rPr lang="es-MX" dirty="0" smtClean="0"/>
              <a:t> </a:t>
            </a:r>
            <a:r>
              <a:rPr lang="es-MX" dirty="0"/>
              <a:t>horas):</a:t>
            </a:r>
          </a:p>
          <a:p>
            <a:pPr algn="just"/>
            <a:r>
              <a:rPr lang="es-MX" dirty="0"/>
              <a:t>  - Herramientas: Adobe XD, </a:t>
            </a:r>
            <a:r>
              <a:rPr lang="es-MX" dirty="0" err="1"/>
              <a:t>Figma</a:t>
            </a:r>
            <a:endParaRPr lang="es-MX" dirty="0"/>
          </a:p>
          <a:p>
            <a:pPr algn="just"/>
            <a:r>
              <a:rPr lang="es-MX" dirty="0"/>
              <a:t>  - Responsable: Matías Dueñas</a:t>
            </a:r>
          </a:p>
          <a:p>
            <a:pPr algn="just"/>
            <a:r>
              <a:rPr lang="es-MX" dirty="0"/>
              <a:t>  - Revisión de UX y </a:t>
            </a:r>
            <a:r>
              <a:rPr lang="es-MX" dirty="0" err="1"/>
              <a:t>feedback</a:t>
            </a:r>
            <a:r>
              <a:rPr lang="es-MX" dirty="0"/>
              <a:t> del equipo</a:t>
            </a:r>
          </a:p>
          <a:p>
            <a:pPr algn="just"/>
            <a:endParaRPr lang="es-MX" dirty="0"/>
          </a:p>
          <a:p>
            <a:pPr algn="just"/>
            <a:r>
              <a:rPr lang="es-MX" dirty="0"/>
              <a:t>• Implementación del </a:t>
            </a:r>
            <a:r>
              <a:rPr lang="es-MX" dirty="0" err="1"/>
              <a:t>Frontend</a:t>
            </a:r>
            <a:r>
              <a:rPr lang="es-MX" dirty="0"/>
              <a:t> </a:t>
            </a:r>
            <a:r>
              <a:rPr lang="es-MX" dirty="0" smtClean="0"/>
              <a:t>(3 </a:t>
            </a:r>
            <a:r>
              <a:rPr lang="es-MX" dirty="0"/>
              <a:t>semanas, </a:t>
            </a:r>
            <a:r>
              <a:rPr lang="es-MX" dirty="0" smtClean="0"/>
              <a:t>12 </a:t>
            </a:r>
            <a:r>
              <a:rPr lang="es-MX" dirty="0"/>
              <a:t>horas):</a:t>
            </a:r>
          </a:p>
          <a:p>
            <a:pPr algn="just"/>
            <a:r>
              <a:rPr lang="es-MX" dirty="0"/>
              <a:t>  - Herramientas: VS </a:t>
            </a:r>
            <a:r>
              <a:rPr lang="es-MX" dirty="0" err="1"/>
              <a:t>Code</a:t>
            </a:r>
            <a:r>
              <a:rPr lang="es-MX" dirty="0"/>
              <a:t>, </a:t>
            </a:r>
            <a:r>
              <a:rPr lang="es-MX" dirty="0" err="1"/>
              <a:t>Git</a:t>
            </a:r>
            <a:endParaRPr lang="es-MX" dirty="0"/>
          </a:p>
          <a:p>
            <a:pPr algn="just"/>
            <a:r>
              <a:rPr lang="es-MX" dirty="0"/>
              <a:t>  - Responsable: Matías Dueñas</a:t>
            </a:r>
          </a:p>
          <a:p>
            <a:pPr algn="just"/>
            <a:r>
              <a:rPr lang="es-MX" dirty="0"/>
              <a:t>  - Pruebas de compatibilidad</a:t>
            </a:r>
          </a:p>
          <a:p>
            <a:endParaRPr lang="en-US" dirty="0"/>
          </a:p>
        </p:txBody>
      </p:sp>
      <p:sp>
        <p:nvSpPr>
          <p:cNvPr id="6" name="Marcador de contenido 5"/>
          <p:cNvSpPr>
            <a:spLocks noGrp="1"/>
          </p:cNvSpPr>
          <p:nvPr>
            <p:ph sz="half" idx="2"/>
          </p:nvPr>
        </p:nvSpPr>
        <p:spPr/>
        <p:txBody>
          <a:bodyPr>
            <a:normAutofit fontScale="85000" lnSpcReduction="10000"/>
          </a:bodyPr>
          <a:lstStyle/>
          <a:p>
            <a:pPr algn="just"/>
            <a:r>
              <a:rPr lang="es-MX" dirty="0"/>
              <a:t>Implementación del </a:t>
            </a:r>
            <a:r>
              <a:rPr lang="es-MX" dirty="0" err="1"/>
              <a:t>Backend</a:t>
            </a:r>
            <a:r>
              <a:rPr lang="es-MX" dirty="0"/>
              <a:t> </a:t>
            </a:r>
            <a:r>
              <a:rPr lang="es-MX" dirty="0" smtClean="0"/>
              <a:t>(3 </a:t>
            </a:r>
            <a:r>
              <a:rPr lang="es-MX" dirty="0"/>
              <a:t>semanas, </a:t>
            </a:r>
            <a:r>
              <a:rPr lang="es-MX" dirty="0" smtClean="0"/>
              <a:t>12 </a:t>
            </a:r>
            <a:r>
              <a:rPr lang="es-MX" dirty="0"/>
              <a:t>horas):</a:t>
            </a:r>
          </a:p>
          <a:p>
            <a:pPr algn="just"/>
            <a:r>
              <a:rPr lang="es-MX" dirty="0"/>
              <a:t>  - Herramientas: Eclipse, </a:t>
            </a:r>
            <a:r>
              <a:rPr lang="es-MX" dirty="0" err="1"/>
              <a:t>PostgreSQL</a:t>
            </a:r>
            <a:endParaRPr lang="es-MX" dirty="0"/>
          </a:p>
          <a:p>
            <a:pPr algn="just"/>
            <a:r>
              <a:rPr lang="es-MX" dirty="0"/>
              <a:t>  - Responsable: Karen Poblete</a:t>
            </a:r>
          </a:p>
          <a:p>
            <a:pPr algn="just"/>
            <a:r>
              <a:rPr lang="es-MX" dirty="0"/>
              <a:t>  - Pruebas de seguridad</a:t>
            </a:r>
          </a:p>
          <a:p>
            <a:pPr algn="just"/>
            <a:endParaRPr lang="es-MX" dirty="0"/>
          </a:p>
          <a:p>
            <a:pPr algn="just"/>
            <a:r>
              <a:rPr lang="es-MX" dirty="0"/>
              <a:t>• Sistema de Agendamiento </a:t>
            </a:r>
            <a:r>
              <a:rPr lang="es-MX" dirty="0" smtClean="0"/>
              <a:t>(2.5 </a:t>
            </a:r>
            <a:r>
              <a:rPr lang="es-MX" dirty="0"/>
              <a:t>semanas, 9</a:t>
            </a:r>
            <a:r>
              <a:rPr lang="es-MX" dirty="0" smtClean="0"/>
              <a:t> </a:t>
            </a:r>
            <a:r>
              <a:rPr lang="es-MX" dirty="0"/>
              <a:t>horas):</a:t>
            </a:r>
          </a:p>
          <a:p>
            <a:pPr algn="just"/>
            <a:r>
              <a:rPr lang="es-MX" dirty="0"/>
              <a:t>  - Herramientas: Eclipse, </a:t>
            </a:r>
            <a:r>
              <a:rPr lang="es-MX" dirty="0" err="1"/>
              <a:t>PostgreSQL</a:t>
            </a:r>
            <a:endParaRPr lang="es-MX" dirty="0"/>
          </a:p>
          <a:p>
            <a:pPr algn="just"/>
            <a:r>
              <a:rPr lang="es-MX" dirty="0"/>
              <a:t>  - Responsable: Karen Poblete</a:t>
            </a:r>
          </a:p>
          <a:p>
            <a:pPr algn="just"/>
            <a:r>
              <a:rPr lang="es-MX" dirty="0"/>
              <a:t>  - Pruebas de integración</a:t>
            </a:r>
          </a:p>
          <a:p>
            <a:pPr marL="0" indent="0">
              <a:buNone/>
            </a:pPr>
            <a:endParaRPr lang="en-US" dirty="0"/>
          </a:p>
        </p:txBody>
      </p:sp>
    </p:spTree>
    <p:extLst>
      <p:ext uri="{BB962C8B-B14F-4D97-AF65-F5344CB8AC3E}">
        <p14:creationId xmlns:p14="http://schemas.microsoft.com/office/powerpoint/2010/main" val="2650176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p:cNvSpPr>
            <a:spLocks noGrp="1"/>
          </p:cNvSpPr>
          <p:nvPr>
            <p:ph type="title"/>
          </p:nvPr>
        </p:nvSpPr>
        <p:spPr/>
        <p:txBody>
          <a:bodyPr/>
          <a:lstStyle/>
          <a:p>
            <a:pPr algn="ctr"/>
            <a:r>
              <a:rPr lang="es-MX" dirty="0" smtClean="0"/>
              <a:t>Plan de trabajo detallado</a:t>
            </a:r>
            <a:endParaRPr lang="en-US" dirty="0"/>
          </a:p>
        </p:txBody>
      </p:sp>
      <p:sp>
        <p:nvSpPr>
          <p:cNvPr id="13" name="Marcador de contenido 12"/>
          <p:cNvSpPr>
            <a:spLocks noGrp="1"/>
          </p:cNvSpPr>
          <p:nvPr>
            <p:ph sz="half" idx="1"/>
          </p:nvPr>
        </p:nvSpPr>
        <p:spPr/>
        <p:txBody>
          <a:bodyPr/>
          <a:lstStyle/>
          <a:p>
            <a:r>
              <a:rPr lang="es-MX" dirty="0"/>
              <a:t>• </a:t>
            </a:r>
            <a:r>
              <a:rPr lang="es-MX" dirty="0" err="1"/>
              <a:t>Testing</a:t>
            </a:r>
            <a:r>
              <a:rPr lang="es-MX" dirty="0"/>
              <a:t> y Ajustes </a:t>
            </a:r>
            <a:r>
              <a:rPr lang="es-MX" dirty="0" smtClean="0"/>
              <a:t>(2.5 </a:t>
            </a:r>
            <a:r>
              <a:rPr lang="es-MX" dirty="0"/>
              <a:t>semanas, 9</a:t>
            </a:r>
            <a:r>
              <a:rPr lang="es-MX" dirty="0" smtClean="0"/>
              <a:t> </a:t>
            </a:r>
            <a:r>
              <a:rPr lang="es-MX" dirty="0"/>
              <a:t>horas):</a:t>
            </a:r>
          </a:p>
          <a:p>
            <a:r>
              <a:rPr lang="es-MX" dirty="0"/>
              <a:t>  - Herramientas: </a:t>
            </a:r>
            <a:r>
              <a:rPr lang="en-US" dirty="0"/>
              <a:t>Google Chrome </a:t>
            </a:r>
            <a:r>
              <a:rPr lang="en-US" dirty="0" err="1" smtClean="0"/>
              <a:t>DevTools</a:t>
            </a:r>
            <a:endParaRPr lang="en-US" dirty="0" smtClean="0"/>
          </a:p>
          <a:p>
            <a:r>
              <a:rPr lang="es-MX" dirty="0" smtClean="0"/>
              <a:t>- </a:t>
            </a:r>
            <a:r>
              <a:rPr lang="es-MX" dirty="0"/>
              <a:t>Responsable: </a:t>
            </a:r>
            <a:r>
              <a:rPr lang="es-MX" dirty="0" smtClean="0"/>
              <a:t>Ignacio Zúñiga</a:t>
            </a:r>
            <a:endParaRPr lang="es-MX" dirty="0"/>
          </a:p>
          <a:p>
            <a:r>
              <a:rPr lang="es-MX" dirty="0"/>
              <a:t>  - Pruebas con usuarios</a:t>
            </a:r>
          </a:p>
          <a:p>
            <a:endParaRPr lang="en-US" dirty="0"/>
          </a:p>
        </p:txBody>
      </p:sp>
      <p:sp>
        <p:nvSpPr>
          <p:cNvPr id="14" name="Marcador de contenido 13"/>
          <p:cNvSpPr>
            <a:spLocks noGrp="1"/>
          </p:cNvSpPr>
          <p:nvPr>
            <p:ph sz="half" idx="2"/>
          </p:nvPr>
        </p:nvSpPr>
        <p:spPr/>
        <p:txBody>
          <a:bodyPr/>
          <a:lstStyle/>
          <a:p>
            <a:r>
              <a:rPr lang="es-MX" dirty="0"/>
              <a:t>Documentación y Entrega </a:t>
            </a:r>
            <a:r>
              <a:rPr lang="es-MX" dirty="0" smtClean="0"/>
              <a:t>(1.5 </a:t>
            </a:r>
            <a:r>
              <a:rPr lang="es-MX" dirty="0"/>
              <a:t>semanas, </a:t>
            </a:r>
            <a:r>
              <a:rPr lang="es-MX" dirty="0" smtClean="0"/>
              <a:t>6 horas</a:t>
            </a:r>
            <a:r>
              <a:rPr lang="es-MX" dirty="0"/>
              <a:t>):</a:t>
            </a:r>
          </a:p>
          <a:p>
            <a:r>
              <a:rPr lang="es-MX" dirty="0"/>
              <a:t>  - Herramientas: Microsoft Word, PowerPoint</a:t>
            </a:r>
          </a:p>
          <a:p>
            <a:r>
              <a:rPr lang="es-MX" dirty="0"/>
              <a:t>  - Responsable: </a:t>
            </a:r>
            <a:r>
              <a:rPr lang="es-MX" dirty="0" smtClean="0"/>
              <a:t>Ignacio Zúñiga</a:t>
            </a:r>
            <a:endParaRPr lang="es-MX" dirty="0"/>
          </a:p>
          <a:p>
            <a:r>
              <a:rPr lang="es-MX" dirty="0"/>
              <a:t>  - Preparación de manuales y presentación final</a:t>
            </a:r>
          </a:p>
          <a:p>
            <a:pPr marL="0" indent="0">
              <a:buNone/>
            </a:pPr>
            <a:endParaRPr lang="en-US" dirty="0"/>
          </a:p>
        </p:txBody>
      </p:sp>
    </p:spTree>
    <p:extLst>
      <p:ext uri="{BB962C8B-B14F-4D97-AF65-F5344CB8AC3E}">
        <p14:creationId xmlns:p14="http://schemas.microsoft.com/office/powerpoint/2010/main" val="3542762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MX" dirty="0" smtClean="0"/>
              <a:t>Conclusión</a:t>
            </a:r>
            <a:endParaRPr lang="en-US" dirty="0"/>
          </a:p>
        </p:txBody>
      </p:sp>
      <p:sp>
        <p:nvSpPr>
          <p:cNvPr id="6" name="Marcador de contenido 5"/>
          <p:cNvSpPr>
            <a:spLocks noGrp="1"/>
          </p:cNvSpPr>
          <p:nvPr>
            <p:ph idx="1"/>
          </p:nvPr>
        </p:nvSpPr>
        <p:spPr/>
        <p:txBody>
          <a:bodyPr/>
          <a:lstStyle/>
          <a:p>
            <a:pPr algn="just"/>
            <a:r>
              <a:rPr lang="es-MX" dirty="0"/>
              <a:t>El proyecto propone una solución tecnológica eficiente que optimiza la gestión de citas y pagos en un centro de atención psicológica. El enfoque tradicional asegura una estructura clara y secuencial, garantizando la calidad del producto final. Se espera que la implementación de esta plataforma facilite el acceso a los servicios y mejore la experiencia tanto para los pacientes como para el personal del centro.</a:t>
            </a:r>
          </a:p>
          <a:p>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614" y="3725416"/>
            <a:ext cx="4620772" cy="2599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7091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algn="ctr" rtl="0"/>
            <a:r>
              <a:rPr lang="es-ES" dirty="0" smtClean="0"/>
              <a:t>Introducción</a:t>
            </a:r>
            <a:endParaRPr lang="es-ES" dirty="0"/>
          </a:p>
        </p:txBody>
      </p:sp>
      <p:sp>
        <p:nvSpPr>
          <p:cNvPr id="14" name="Marcador de posición de contenido 13"/>
          <p:cNvSpPr>
            <a:spLocks noGrp="1"/>
          </p:cNvSpPr>
          <p:nvPr>
            <p:ph idx="1"/>
          </p:nvPr>
        </p:nvSpPr>
        <p:spPr>
          <a:xfrm>
            <a:off x="1524000" y="1772816"/>
            <a:ext cx="9144000" cy="4267200"/>
          </a:xfrm>
        </p:spPr>
        <p:txBody>
          <a:bodyPr rtlCol="0"/>
          <a:lstStyle/>
          <a:p>
            <a:r>
              <a:rPr lang="es-MX" dirty="0"/>
              <a:t>El proyecto busca desarrollar una página web completa para un centro médico de atención psicológica, incluyendo un sistema de agendamiento de citas y un portal de pagos en línea con PayPal.</a:t>
            </a:r>
          </a:p>
          <a:p>
            <a:r>
              <a:rPr lang="es-MX" dirty="0"/>
              <a:t>Este desarrollo tiene como objetivo facilitar la gestión de citas y mejorar el acceso a los servicios del centro.</a:t>
            </a:r>
          </a:p>
          <a:p>
            <a:pPr rtl="0"/>
            <a:endParaRPr lang="es-ES"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0596" y="3861048"/>
            <a:ext cx="2930808" cy="2127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smtClean="0"/>
              <a:t>Fundamentación del Proyecto</a:t>
            </a:r>
            <a:endParaRPr lang="es-ES" dirty="0"/>
          </a:p>
        </p:txBody>
      </p:sp>
      <p:sp>
        <p:nvSpPr>
          <p:cNvPr id="3" name="Marcador de contenido 2"/>
          <p:cNvSpPr>
            <a:spLocks noGrp="1"/>
          </p:cNvSpPr>
          <p:nvPr>
            <p:ph idx="1"/>
          </p:nvPr>
        </p:nvSpPr>
        <p:spPr/>
        <p:txBody>
          <a:bodyPr/>
          <a:lstStyle/>
          <a:p>
            <a:pPr algn="just"/>
            <a:r>
              <a:rPr lang="es-MX" dirty="0"/>
              <a:t>El proyecto APT responde a la creciente demanda de digitalización en el sector salud, especialmente en salud mental. Desarrollar esta plataforma facilita la interacción entre el centro y sus pacientes, mejorando la accesibilidad y optimización de recursos.</a:t>
            </a:r>
          </a:p>
          <a:p>
            <a:pPr algn="just"/>
            <a:r>
              <a:rPr lang="es-MX" dirty="0" smtClean="0"/>
              <a:t>Actualmente</a:t>
            </a:r>
            <a:r>
              <a:rPr lang="es-MX" dirty="0"/>
              <a:t>, muchos centros médicos todavía utilizan sistemas tradicionales para la gestión de citas y la comunicación con sus pacientes, lo que puede generar ineficiencias en la atención y dificultades para los usuarios. Este contexto genera una oportunidad importante para implementar herramientas tecnológicas que mejoren tanto la experiencia del paciente como la operatividad interna del centro.</a:t>
            </a:r>
            <a:endParaRPr lang="en-US"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smtClean="0"/>
              <a:t>Objetivos y Metodología</a:t>
            </a:r>
            <a:endParaRPr lang="es-ES" dirty="0"/>
          </a:p>
        </p:txBody>
      </p:sp>
      <p:sp>
        <p:nvSpPr>
          <p:cNvPr id="3" name="Marcador de posición de contenido 2"/>
          <p:cNvSpPr>
            <a:spLocks noGrp="1"/>
          </p:cNvSpPr>
          <p:nvPr>
            <p:ph sz="half" idx="1"/>
          </p:nvPr>
        </p:nvSpPr>
        <p:spPr>
          <a:xfrm>
            <a:off x="1524000" y="1825625"/>
            <a:ext cx="9036496" cy="4270375"/>
          </a:xfrm>
        </p:spPr>
        <p:txBody>
          <a:bodyPr rtlCol="0"/>
          <a:lstStyle/>
          <a:p>
            <a:pPr algn="just"/>
            <a:r>
              <a:rPr lang="es-CL" dirty="0"/>
              <a:t>Metodología: </a:t>
            </a:r>
            <a:r>
              <a:rPr lang="es-CL" dirty="0" smtClean="0"/>
              <a:t>Enfoque tradicional del Modelo </a:t>
            </a:r>
            <a:r>
              <a:rPr lang="es-CL" dirty="0"/>
              <a:t>en cascada, con fases secuenciales bien definidas. Este enfoque asegura un control detallado del avance del proyecto, y permite la verificación exhaustiva de cada fase antes de continuar con la siguiente. Cada etapa incluye entregables concretos que aseguran que los objetivos se cumplan de manera estructurada y dentro de los tiempos establecidos.</a:t>
            </a:r>
            <a:endParaRPr lang="es-ES" dirty="0"/>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736" y="3480417"/>
            <a:ext cx="4649924" cy="26155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smtClean="0"/>
              <a:t>Reuniones y seguimiento</a:t>
            </a:r>
            <a:endParaRPr lang="es-ES" dirty="0"/>
          </a:p>
        </p:txBody>
      </p:sp>
      <p:sp>
        <p:nvSpPr>
          <p:cNvPr id="3" name="Marcador de contenido 2"/>
          <p:cNvSpPr>
            <a:spLocks noGrp="1"/>
          </p:cNvSpPr>
          <p:nvPr>
            <p:ph idx="1"/>
          </p:nvPr>
        </p:nvSpPr>
        <p:spPr/>
        <p:txBody>
          <a:bodyPr/>
          <a:lstStyle/>
          <a:p>
            <a:pPr lvl="0" algn="just"/>
            <a:r>
              <a:rPr lang="es-CL" b="1" dirty="0"/>
              <a:t>Frecuencia de reuniones:</a:t>
            </a:r>
            <a:r>
              <a:rPr lang="es-CL" dirty="0"/>
              <a:t> El equipo realizará reuniones semanales los </a:t>
            </a:r>
            <a:r>
              <a:rPr lang="es-CL" b="1" dirty="0" smtClean="0"/>
              <a:t>Jueves </a:t>
            </a:r>
            <a:r>
              <a:rPr lang="es-CL" b="1" dirty="0"/>
              <a:t>por la tarde</a:t>
            </a:r>
            <a:r>
              <a:rPr lang="es-CL" dirty="0"/>
              <a:t>, para revisar el avance de las tareas asignadas, discutir bloqueos y asegurarse de que todos los integrantes están alineados con el progreso del proyecto. Estas reuniones también servirán para ajustar el plan de trabajo en caso de cambios imprevistos.</a:t>
            </a:r>
            <a:endParaRPr lang="en-US" dirty="0"/>
          </a:p>
          <a:p>
            <a:pPr lvl="0" algn="just"/>
            <a:r>
              <a:rPr lang="es-CL" b="1" dirty="0"/>
              <a:t>Revisión de avances:</a:t>
            </a:r>
            <a:r>
              <a:rPr lang="es-CL" dirty="0"/>
              <a:t> Cada miembro del equipo deberá presentar el estado de su trabajo durante estas reuniones. Se utilizará una herramienta de gestión de proyectos como </a:t>
            </a:r>
            <a:r>
              <a:rPr lang="es-CL" b="1" dirty="0" err="1"/>
              <a:t>Trello</a:t>
            </a:r>
            <a:r>
              <a:rPr lang="es-CL" b="1" dirty="0"/>
              <a:t> o </a:t>
            </a:r>
            <a:r>
              <a:rPr lang="es-CL" b="1" dirty="0" err="1"/>
              <a:t>Asana</a:t>
            </a:r>
            <a:r>
              <a:rPr lang="es-CL" dirty="0"/>
              <a:t> para hacer seguimiento de cada tarea. Cada tarea estará asociada a un plazo definido, y se revisará su avance semanalmente.</a:t>
            </a:r>
            <a:endParaRPr lang="en-US" dirty="0"/>
          </a:p>
          <a:p>
            <a:pPr lvl="0" algn="just"/>
            <a:r>
              <a:rPr lang="es-CL" b="1" dirty="0"/>
              <a:t>Control de calidad:</a:t>
            </a:r>
            <a:r>
              <a:rPr lang="es-CL" dirty="0"/>
              <a:t> Antes de pasar de una fase a otra, se hará una revisión formal de los entregables. Estos serán evaluados por todo el equipo, para asegurar que cumplen con los requisitos especificados antes de continuar.</a:t>
            </a:r>
            <a:endParaRPr lang="en-US" dirty="0"/>
          </a:p>
          <a:p>
            <a:pPr algn="just"/>
            <a:endParaRPr lang="en-US" dirty="0"/>
          </a:p>
        </p:txBody>
      </p:sp>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fontScale="90000"/>
          </a:bodyPr>
          <a:lstStyle/>
          <a:p>
            <a:pPr algn="ctr"/>
            <a:r>
              <a:rPr lang="es-CL" b="1" dirty="0"/>
              <a:t>Acciones Correctivas en Caso de </a:t>
            </a:r>
            <a:r>
              <a:rPr lang="es-CL" b="1" dirty="0" smtClean="0"/>
              <a:t>Retrasos</a:t>
            </a:r>
            <a:r>
              <a:rPr lang="en-US" dirty="0"/>
              <a:t/>
            </a:r>
            <a:br>
              <a:rPr lang="en-US" dirty="0"/>
            </a:br>
            <a:endParaRPr lang="es-ES" dirty="0"/>
          </a:p>
        </p:txBody>
      </p:sp>
      <p:sp>
        <p:nvSpPr>
          <p:cNvPr id="4" name="Marcador de posición de contenido 3"/>
          <p:cNvSpPr>
            <a:spLocks noGrp="1"/>
          </p:cNvSpPr>
          <p:nvPr>
            <p:ph sz="half" idx="2"/>
          </p:nvPr>
        </p:nvSpPr>
        <p:spPr>
          <a:xfrm>
            <a:off x="1527048" y="1700808"/>
            <a:ext cx="8889432" cy="4395193"/>
          </a:xfrm>
        </p:spPr>
        <p:txBody>
          <a:bodyPr rtlCol="0"/>
          <a:lstStyle/>
          <a:p>
            <a:pPr lvl="0" algn="just"/>
            <a:r>
              <a:rPr lang="es-CL" b="1" dirty="0"/>
              <a:t>Gestión de retrasos:</a:t>
            </a:r>
            <a:r>
              <a:rPr lang="es-CL" dirty="0"/>
              <a:t> En caso de que un entregable no esté listo en el plazo estipulado, se realizarán reuniones adicionales y se asignarán horas extra para recuperar el tiempo perdido. El equipo trabajará en colaboración para redistribuir tareas si es necesario y garantizar que se cumplan los plazos.</a:t>
            </a:r>
            <a:endParaRPr lang="en-US" dirty="0"/>
          </a:p>
          <a:p>
            <a:pPr lvl="0" algn="just"/>
            <a:r>
              <a:rPr lang="es-CL" b="1" dirty="0"/>
              <a:t>Plan de contingencia:</a:t>
            </a:r>
            <a:r>
              <a:rPr lang="es-CL" dirty="0"/>
              <a:t> Si se detecta que alguna tarea crítica no se completará a tiempo debido a factores </a:t>
            </a:r>
            <a:r>
              <a:rPr lang="es-CL" dirty="0" smtClean="0"/>
              <a:t>externos, </a:t>
            </a:r>
            <a:r>
              <a:rPr lang="es-CL" dirty="0"/>
              <a:t>se evaluará la posibilidad de ajustar el cronograma general del proyecto. Esto podría implicar priorizar otras tareas mientras se resuelve el problema o, en el peor de los casos, solicitar una extensión en el plazo de entrega final.</a:t>
            </a:r>
            <a:endParaRPr lang="en-US" dirty="0"/>
          </a:p>
          <a:p>
            <a:pPr algn="just" rtl="0"/>
            <a:endParaRPr lang="es-ES"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4415814"/>
            <a:ext cx="2880320" cy="1680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smtClean="0"/>
              <a:t>Fases del proyecto</a:t>
            </a:r>
            <a:endParaRPr lang="es-ES" dirty="0"/>
          </a:p>
        </p:txBody>
      </p:sp>
      <p:sp>
        <p:nvSpPr>
          <p:cNvPr id="3" name="CuadroTexto 2"/>
          <p:cNvSpPr txBox="1"/>
          <p:nvPr/>
        </p:nvSpPr>
        <p:spPr>
          <a:xfrm>
            <a:off x="1481171" y="1700808"/>
            <a:ext cx="9217024" cy="3447098"/>
          </a:xfrm>
          <a:prstGeom prst="rect">
            <a:avLst/>
          </a:prstGeom>
          <a:noFill/>
        </p:spPr>
        <p:txBody>
          <a:bodyPr wrap="square" rtlCol="0">
            <a:spAutoFit/>
          </a:bodyPr>
          <a:lstStyle/>
          <a:p>
            <a:pPr lvl="0" algn="just"/>
            <a:r>
              <a:rPr lang="es-CL" sz="2000" dirty="0" smtClean="0"/>
              <a:t>1- Análisis </a:t>
            </a:r>
            <a:r>
              <a:rPr lang="es-CL" sz="2000" dirty="0"/>
              <a:t>de Requerimientos: Se recogen los requisitos funcionales y no funcionales del sistema. Se realiza un análisis exhaustivo junto a los stakeholders para definir exactamente lo que se necesita. </a:t>
            </a:r>
            <a:r>
              <a:rPr lang="en-US" sz="2000" dirty="0"/>
              <a:t>Entregable: Documento de especificación de requisitos</a:t>
            </a:r>
            <a:r>
              <a:rPr lang="en-US" sz="2000" dirty="0" smtClean="0"/>
              <a:t>.</a:t>
            </a:r>
          </a:p>
          <a:p>
            <a:pPr marL="457200" lvl="0" indent="-457200" algn="just">
              <a:buFont typeface="+mj-lt"/>
              <a:buAutoNum type="arabicPeriod"/>
            </a:pPr>
            <a:endParaRPr lang="en-US" sz="2000" dirty="0"/>
          </a:p>
          <a:p>
            <a:pPr lvl="0" algn="just"/>
            <a:r>
              <a:rPr lang="es-CL" sz="2000" dirty="0" smtClean="0"/>
              <a:t>2- Diseño </a:t>
            </a:r>
            <a:r>
              <a:rPr lang="es-CL" sz="2000" dirty="0"/>
              <a:t>del Sistema: En esta fase se detallan los esquemas de la arquitectura técnica y los diagramas de flujo del sistema. Se diseñan prototipos visuales de la interfaz, y se planifica la estructura de la base de datos. Herramientas: </a:t>
            </a:r>
            <a:r>
              <a:rPr lang="es-CL" sz="2000" dirty="0" err="1"/>
              <a:t>Figma</a:t>
            </a:r>
            <a:r>
              <a:rPr lang="es-CL" sz="2000" dirty="0"/>
              <a:t>, Adobe XD para el diseño visual; diagramas UML para la arquitectura. </a:t>
            </a:r>
            <a:r>
              <a:rPr lang="en-US" sz="2000" dirty="0"/>
              <a:t>Entregable: </a:t>
            </a:r>
            <a:r>
              <a:rPr lang="en-US" sz="2000" dirty="0" err="1"/>
              <a:t>Prototipo</a:t>
            </a:r>
            <a:r>
              <a:rPr lang="en-US" sz="2000" dirty="0"/>
              <a:t> visual y </a:t>
            </a:r>
            <a:r>
              <a:rPr lang="en-US" sz="2000" dirty="0" err="1"/>
              <a:t>diagramas</a:t>
            </a:r>
            <a:r>
              <a:rPr lang="en-US" sz="2000" dirty="0"/>
              <a:t> de </a:t>
            </a:r>
            <a:r>
              <a:rPr lang="en-US" sz="2000" dirty="0" err="1"/>
              <a:t>diseño</a:t>
            </a:r>
            <a:r>
              <a:rPr lang="en-US" sz="2000" dirty="0"/>
              <a:t> </a:t>
            </a:r>
            <a:r>
              <a:rPr lang="en-US" sz="2000" dirty="0" err="1"/>
              <a:t>técnico</a:t>
            </a:r>
            <a:r>
              <a:rPr lang="en-US" dirty="0"/>
              <a:t>.</a:t>
            </a:r>
          </a:p>
          <a:p>
            <a:endParaRPr lang="en-US"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24000" y="457200"/>
            <a:ext cx="9144000" cy="1143000"/>
          </a:xfrm>
          <a:prstGeom prst="rect">
            <a:avLst/>
          </a:prstGeom>
        </p:spPr>
        <p:txBody>
          <a:bodyPr rtlCol="0">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s-CL" b="1" dirty="0" smtClean="0"/>
              <a:t>Fases del proyecto</a:t>
            </a:r>
            <a:r>
              <a:rPr lang="en-US" dirty="0" smtClean="0"/>
              <a:t/>
            </a:r>
            <a:br>
              <a:rPr lang="en-US" dirty="0" smtClean="0"/>
            </a:br>
            <a:endParaRPr lang="es-ES" dirty="0"/>
          </a:p>
        </p:txBody>
      </p:sp>
      <p:sp>
        <p:nvSpPr>
          <p:cNvPr id="3" name="Marcador de posición de contenido 3"/>
          <p:cNvSpPr txBox="1">
            <a:spLocks/>
          </p:cNvSpPr>
          <p:nvPr/>
        </p:nvSpPr>
        <p:spPr>
          <a:xfrm>
            <a:off x="1524000" y="1484784"/>
            <a:ext cx="8889432" cy="4395193"/>
          </a:xfrm>
          <a:prstGeom prst="rect">
            <a:avLst/>
          </a:prstGeom>
        </p:spPr>
        <p:txBody>
          <a:bodyPr rtlCol="0"/>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lvl="0" indent="0" algn="just">
              <a:buNone/>
            </a:pPr>
            <a:r>
              <a:rPr lang="es-CL" dirty="0" smtClean="0"/>
              <a:t>3- Desarrollo</a:t>
            </a:r>
            <a:r>
              <a:rPr lang="es-CL" dirty="0"/>
              <a:t>: Aquí se implementan todas las funcionalidades del sistema en dos grandes </a:t>
            </a:r>
            <a:r>
              <a:rPr lang="es-CL" dirty="0" err="1"/>
              <a:t>subfases</a:t>
            </a:r>
            <a:r>
              <a:rPr lang="es-CL" dirty="0"/>
              <a:t>: </a:t>
            </a:r>
            <a:r>
              <a:rPr lang="es-CL" dirty="0" err="1"/>
              <a:t>frontend</a:t>
            </a:r>
            <a:r>
              <a:rPr lang="es-CL" dirty="0"/>
              <a:t> (Angular con </a:t>
            </a:r>
            <a:r>
              <a:rPr lang="es-CL" dirty="0" err="1"/>
              <a:t>PrimeNG</a:t>
            </a:r>
            <a:r>
              <a:rPr lang="es-CL" dirty="0"/>
              <a:t>) y </a:t>
            </a:r>
            <a:r>
              <a:rPr lang="es-CL" dirty="0" err="1"/>
              <a:t>backend</a:t>
            </a:r>
            <a:r>
              <a:rPr lang="es-CL" dirty="0"/>
              <a:t> (Java y </a:t>
            </a:r>
            <a:r>
              <a:rPr lang="es-CL" dirty="0" err="1"/>
              <a:t>PostgreSQL</a:t>
            </a:r>
            <a:r>
              <a:rPr lang="es-CL" dirty="0"/>
              <a:t>). </a:t>
            </a:r>
            <a:r>
              <a:rPr lang="es-CL" dirty="0" smtClean="0"/>
              <a:t>Herramientas: VS </a:t>
            </a:r>
            <a:r>
              <a:rPr lang="es-CL" dirty="0" err="1"/>
              <a:t>Code</a:t>
            </a:r>
            <a:r>
              <a:rPr lang="es-CL" dirty="0"/>
              <a:t>, </a:t>
            </a:r>
            <a:r>
              <a:rPr lang="es-CL" dirty="0" err="1"/>
              <a:t>Git</a:t>
            </a:r>
            <a:r>
              <a:rPr lang="es-CL" dirty="0"/>
              <a:t>, Eclipse, </a:t>
            </a:r>
            <a:r>
              <a:rPr lang="es-CL" dirty="0" err="1"/>
              <a:t>PostgreSQL</a:t>
            </a:r>
            <a:r>
              <a:rPr lang="es-CL" dirty="0"/>
              <a:t>. Entregable: Código fuente del </a:t>
            </a:r>
            <a:r>
              <a:rPr lang="es-CL" dirty="0" smtClean="0"/>
              <a:t>sistema.</a:t>
            </a:r>
            <a:endParaRPr lang="en-US" dirty="0" smtClean="0"/>
          </a:p>
          <a:p>
            <a:pPr marL="0" indent="0" algn="just">
              <a:buNone/>
            </a:pPr>
            <a:r>
              <a:rPr lang="es-CL" dirty="0" smtClean="0"/>
              <a:t>4- Pruebas y Verificación: Se realizan pruebas funcionales y de integración, asegurando que el sistema cumple con todos los requisitos y no presenta errores. Además, se realizan pruebas de usabilidad con usuarios reales para verificar la experiencia de usuario. Herramientas: </a:t>
            </a:r>
            <a:r>
              <a:rPr lang="en-US" dirty="0"/>
              <a:t>Google Chrome </a:t>
            </a:r>
            <a:r>
              <a:rPr lang="en-US" dirty="0" err="1"/>
              <a:t>DevTools</a:t>
            </a:r>
            <a:r>
              <a:rPr lang="es-CL" dirty="0" smtClean="0"/>
              <a:t>. Entregable: Informe de pruebas y corrección de errores.</a:t>
            </a:r>
            <a:endParaRPr lang="es-ES" dirty="0"/>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0736" y="4653136"/>
            <a:ext cx="5735960" cy="1514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24000" y="457200"/>
            <a:ext cx="9144000" cy="1143000"/>
          </a:xfrm>
          <a:prstGeom prst="rect">
            <a:avLst/>
          </a:prstGeom>
        </p:spPr>
        <p:txBody>
          <a:bodyPr rtlCol="0">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s-CL" b="1" dirty="0" smtClean="0"/>
              <a:t>Fases del proyecto</a:t>
            </a:r>
            <a:r>
              <a:rPr lang="en-US" dirty="0" smtClean="0"/>
              <a:t/>
            </a:r>
            <a:br>
              <a:rPr lang="en-US" dirty="0" smtClean="0"/>
            </a:br>
            <a:endParaRPr lang="es-ES" dirty="0"/>
          </a:p>
        </p:txBody>
      </p:sp>
      <p:sp>
        <p:nvSpPr>
          <p:cNvPr id="3" name="Marcador de posición de contenido 3"/>
          <p:cNvSpPr txBox="1">
            <a:spLocks/>
          </p:cNvSpPr>
          <p:nvPr/>
        </p:nvSpPr>
        <p:spPr>
          <a:xfrm>
            <a:off x="1524000" y="1484784"/>
            <a:ext cx="8889432" cy="4395193"/>
          </a:xfrm>
          <a:prstGeom prst="rect">
            <a:avLst/>
          </a:prstGeom>
        </p:spPr>
        <p:txBody>
          <a:bodyPr rtlCol="0"/>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lvl="0" indent="0" algn="just">
              <a:buNone/>
            </a:pPr>
            <a:r>
              <a:rPr lang="es-CL" dirty="0" smtClean="0"/>
              <a:t>5- Implementación </a:t>
            </a:r>
            <a:r>
              <a:rPr lang="es-CL" dirty="0"/>
              <a:t>y Entrega: Despliegue del sistema en producción. Se capacita al personal para el uso de la plataforma y se elabora la documentación final. </a:t>
            </a:r>
            <a:endParaRPr lang="es-CL" dirty="0" smtClean="0"/>
          </a:p>
          <a:p>
            <a:pPr marL="0" lvl="0" indent="0" algn="just">
              <a:buNone/>
            </a:pPr>
            <a:r>
              <a:rPr lang="es-CL" dirty="0" smtClean="0"/>
              <a:t>Entregable</a:t>
            </a:r>
            <a:r>
              <a:rPr lang="es-CL" dirty="0"/>
              <a:t>: Sistema en funcionamiento y manuales de usuario y administrador</a:t>
            </a:r>
            <a:endParaRPr lang="es-ES"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1504" y="3068960"/>
            <a:ext cx="3988488" cy="2658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024" y="3068960"/>
            <a:ext cx="4274380" cy="25546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01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Equipo informático 16 ×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91_TF02901026_TF02901026.potx" id="{542403D4-CC65-4431-A4E3-55163509A0B1}" vid="{AF8CDC02-FD01-4345-AAA1-0E99693BFDBD}"/>
    </a:ext>
  </a:extLst>
</a:theme>
</file>

<file path=ppt/theme/theme2.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purl.org/dc/elements/1.1/"/>
    <ds:schemaRef ds:uri="http://purl.org/dc/dcmitype/"/>
    <ds:schemaRef ds:uri="4873beb7-5857-4685-be1f-d57550cc96cc"/>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Presentación de diseño de circuito tecnológico de empresa (panorámica)</Template>
  <TotalTime>0</TotalTime>
  <Words>1066</Words>
  <Application>Microsoft Office PowerPoint</Application>
  <PresentationFormat>Panorámica</PresentationFormat>
  <Paragraphs>67</Paragraphs>
  <Slides>13</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Candara</vt:lpstr>
      <vt:lpstr>Consolas</vt:lpstr>
      <vt:lpstr>Equipo informático 16 × 9</vt:lpstr>
      <vt:lpstr>Propuesta proyecto WEB</vt:lpstr>
      <vt:lpstr>Introducción</vt:lpstr>
      <vt:lpstr>Fundamentación del Proyecto</vt:lpstr>
      <vt:lpstr>Objetivos y Metodología</vt:lpstr>
      <vt:lpstr>Reuniones y seguimiento</vt:lpstr>
      <vt:lpstr>Acciones Correctivas en Caso de Retrasos </vt:lpstr>
      <vt:lpstr>Fases del proyecto</vt:lpstr>
      <vt:lpstr>Presentación de PowerPoint</vt:lpstr>
      <vt:lpstr>Presentación de PowerPoint</vt:lpstr>
      <vt:lpstr>Plan de trabajo</vt:lpstr>
      <vt:lpstr>Plan de trabajo detallado</vt:lpstr>
      <vt:lpstr>Plan de trabajo detallado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2024-09-08T22:52:05Z</dcterms:created>
  <dcterms:modified xsi:type="dcterms:W3CDTF">2024-09-09T00:05:35Z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