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0"/>
  </p:notesMasterIdLst>
  <p:sldIdLst>
    <p:sldId id="256" r:id="rId2"/>
    <p:sldId id="257" r:id="rId3"/>
    <p:sldId id="258" r:id="rId4"/>
    <p:sldId id="259" r:id="rId5"/>
    <p:sldId id="260" r:id="rId6"/>
    <p:sldId id="261" r:id="rId7"/>
    <p:sldId id="262" r:id="rId8"/>
    <p:sldId id="263" r:id="rId9"/>
    <p:sldId id="273" r:id="rId10"/>
    <p:sldId id="264" r:id="rId11"/>
    <p:sldId id="265" r:id="rId12"/>
    <p:sldId id="266" r:id="rId13"/>
    <p:sldId id="267" r:id="rId14"/>
    <p:sldId id="268" r:id="rId15"/>
    <p:sldId id="269" r:id="rId16"/>
    <p:sldId id="270" r:id="rId17"/>
    <p:sldId id="271" r:id="rId18"/>
    <p:sldId id="272" r:id="rId19"/>
  </p:sldIdLst>
  <p:sldSz cx="12192000" cy="6858000"/>
  <p:notesSz cx="6858000" cy="9144000"/>
  <p:embeddedFontLst>
    <p:embeddedFont>
      <p:font typeface="Consolas" panose="020B0609020204030204" pitchFamily="49" charset="0"/>
      <p:regular r:id="rId21"/>
      <p:bold r:id="rId22"/>
      <p:italic r:id="rId23"/>
      <p:boldItalic r:id="rId24"/>
    </p:embeddedFont>
    <p:embeddedFont>
      <p:font typeface="Garamond" panose="02020404030301010803"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3bd4aa8bb_3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73bd4aa8bb_3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bd4aa8b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73bd4aa8bb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2"/>
          <p:cNvGrpSpPr/>
          <p:nvPr/>
        </p:nvGrpSpPr>
        <p:grpSpPr>
          <a:xfrm>
            <a:off x="-16934" y="0"/>
            <a:ext cx="12231160" cy="6856214"/>
            <a:chOff x="-16934" y="0"/>
            <a:chExt cx="12231160" cy="6856214"/>
          </a:xfrm>
        </p:grpSpPr>
        <p:pic>
          <p:nvPicPr>
            <p:cNvPr id="18" name="Google Shape;18;p2"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2"/>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2"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2"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2"/>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p2"/>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2"/>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p11"/>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8" name="Google Shape;98;p12"/>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13"/>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13"/>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sp>
        <p:nvSpPr>
          <p:cNvPr id="107" name="Google Shape;107;p13"/>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cxnSp>
        <p:nvCxnSpPr>
          <p:cNvPr id="108" name="Google Shape;108;p13"/>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15"/>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5"/>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sp>
        <p:nvSpPr>
          <p:cNvPr id="123" name="Google Shape;123;p15"/>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cxnSp>
        <p:nvCxnSpPr>
          <p:cNvPr id="124" name="Google Shape;124;p15"/>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16"/>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2" name="Google Shape;132;p16"/>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9" name="Google Shape;139;p1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46" name="Google Shape;146;p18"/>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p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p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4"/>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p5"/>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p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p6"/>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p6"/>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p6"/>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9" name="Google Shape;59;p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5" name="Google Shape;65;p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9"/>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7" name="Google Shape;77;p9"/>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p10"/>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
          <p:cNvGrpSpPr/>
          <p:nvPr/>
        </p:nvGrpSpPr>
        <p:grpSpPr>
          <a:xfrm>
            <a:off x="-15736" y="0"/>
            <a:ext cx="12229962" cy="6856214"/>
            <a:chOff x="-15736" y="0"/>
            <a:chExt cx="12229962" cy="6856214"/>
          </a:xfrm>
        </p:grpSpPr>
        <p:pic>
          <p:nvPicPr>
            <p:cNvPr id="7" name="Google Shape;7;p1"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1"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kapooraman22/CSYE7200Spring2020Projec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bitstamp.net/api/"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2600"/>
              <a:buFont typeface="Garamond"/>
              <a:buNone/>
            </a:pPr>
            <a:r>
              <a:rPr lang="en-US" sz="2600" b="1"/>
              <a:t>Persisting and Predicting Cryptocurrency Data</a:t>
            </a:r>
            <a:endParaRPr sz="2600" b="1"/>
          </a:p>
        </p:txBody>
      </p:sp>
      <p:sp>
        <p:nvSpPr>
          <p:cNvPr id="152" name="Google Shape;152;p19"/>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Autofit/>
          </a:bodyPr>
          <a:lstStyle/>
          <a:p>
            <a:pPr marL="0" lvl="0" indent="0" algn="r" rtl="0">
              <a:lnSpc>
                <a:spcPct val="80000"/>
              </a:lnSpc>
              <a:spcBef>
                <a:spcPts val="0"/>
              </a:spcBef>
              <a:spcAft>
                <a:spcPts val="0"/>
              </a:spcAft>
              <a:buSzPts val="1610"/>
              <a:buNone/>
            </a:pPr>
            <a:r>
              <a:rPr lang="en-US" sz="1400" i="1"/>
              <a:t>CSYE7200: Big Data Systems Engineering Using Scala</a:t>
            </a:r>
            <a:endParaRPr/>
          </a:p>
          <a:p>
            <a:pPr marL="0" lvl="0" indent="0" algn="r" rtl="0">
              <a:lnSpc>
                <a:spcPct val="80000"/>
              </a:lnSpc>
              <a:spcBef>
                <a:spcPts val="880"/>
              </a:spcBef>
              <a:spcAft>
                <a:spcPts val="0"/>
              </a:spcAft>
              <a:buSzPts val="1610"/>
              <a:buNone/>
            </a:pPr>
            <a:r>
              <a:rPr lang="en-US" sz="1400" b="1"/>
              <a:t>Team Number: 6</a:t>
            </a:r>
            <a:endParaRPr/>
          </a:p>
          <a:p>
            <a:pPr marL="0" lvl="0" indent="0" algn="r" rtl="0">
              <a:lnSpc>
                <a:spcPct val="80000"/>
              </a:lnSpc>
              <a:spcBef>
                <a:spcPts val="880"/>
              </a:spcBef>
              <a:spcAft>
                <a:spcPts val="0"/>
              </a:spcAft>
              <a:buSzPts val="1610"/>
              <a:buNone/>
            </a:pPr>
            <a:r>
              <a:rPr lang="en-US" sz="1400"/>
              <a:t>Varsha Premani</a:t>
            </a:r>
            <a:endParaRPr sz="1400"/>
          </a:p>
          <a:p>
            <a:pPr marL="0" lvl="0" indent="0" algn="r" rtl="0">
              <a:lnSpc>
                <a:spcPct val="80000"/>
              </a:lnSpc>
              <a:spcBef>
                <a:spcPts val="880"/>
              </a:spcBef>
              <a:spcAft>
                <a:spcPts val="0"/>
              </a:spcAft>
              <a:buSzPts val="1610"/>
              <a:buNone/>
            </a:pPr>
            <a:r>
              <a:rPr lang="en-US" sz="1400"/>
              <a:t>Aman Kapoor</a:t>
            </a:r>
            <a:endParaRPr/>
          </a:p>
          <a:p>
            <a:pPr marL="0" lvl="0" indent="0" algn="r" rtl="0">
              <a:lnSpc>
                <a:spcPct val="80000"/>
              </a:lnSpc>
              <a:spcBef>
                <a:spcPts val="880"/>
              </a:spcBef>
              <a:spcAft>
                <a:spcPts val="0"/>
              </a:spcAft>
              <a:buSzPts val="1610"/>
              <a:buNone/>
            </a:pPr>
            <a:r>
              <a:rPr lang="en-US" sz="1400"/>
              <a:t>Harshad Jaju</a:t>
            </a:r>
            <a:endParaRPr/>
          </a:p>
          <a:p>
            <a:pPr marL="0" lvl="0" indent="0" algn="r" rtl="0">
              <a:lnSpc>
                <a:spcPct val="80000"/>
              </a:lnSpc>
              <a:spcBef>
                <a:spcPts val="705"/>
              </a:spcBef>
              <a:spcAft>
                <a:spcPts val="0"/>
              </a:spcAft>
              <a:buSzPts val="604"/>
              <a:buNone/>
            </a:pPr>
            <a:endParaRPr sz="525"/>
          </a:p>
          <a:p>
            <a:pPr marL="0" lvl="0" indent="0" algn="r" rtl="0">
              <a:lnSpc>
                <a:spcPct val="80000"/>
              </a:lnSpc>
              <a:spcBef>
                <a:spcPts val="705"/>
              </a:spcBef>
              <a:spcAft>
                <a:spcPts val="0"/>
              </a:spcAft>
              <a:buSzPts val="604"/>
              <a:buNone/>
            </a:pPr>
            <a:endParaRPr sz="52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Transaction analysis through Zeppelin</a:t>
            </a:r>
            <a:endParaRPr/>
          </a:p>
        </p:txBody>
      </p:sp>
      <p:pic>
        <p:nvPicPr>
          <p:cNvPr id="238" name="Google Shape;238;p27"/>
          <p:cNvPicPr preferRelativeResize="0">
            <a:picLocks noGrp="1"/>
          </p:cNvPicPr>
          <p:nvPr>
            <p:ph type="body" idx="1"/>
          </p:nvPr>
        </p:nvPicPr>
        <p:blipFill rotWithShape="1">
          <a:blip r:embed="rId3">
            <a:alphaModFix/>
          </a:blip>
          <a:srcRect/>
          <a:stretch/>
        </p:blipFill>
        <p:spPr>
          <a:xfrm>
            <a:off x="1295400" y="2805982"/>
            <a:ext cx="9601200" cy="28208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2"/>
        <p:cNvGrpSpPr/>
        <p:nvPr/>
      </p:nvGrpSpPr>
      <p:grpSpPr>
        <a:xfrm>
          <a:off x="0" y="0"/>
          <a:ext cx="0" cy="0"/>
          <a:chOff x="0" y="0"/>
          <a:chExt cx="0" cy="0"/>
        </a:xfrm>
      </p:grpSpPr>
      <p:grpSp>
        <p:nvGrpSpPr>
          <p:cNvPr id="243" name="Google Shape;243;p28"/>
          <p:cNvGrpSpPr/>
          <p:nvPr/>
        </p:nvGrpSpPr>
        <p:grpSpPr>
          <a:xfrm>
            <a:off x="-16934" y="0"/>
            <a:ext cx="12231160" cy="6856214"/>
            <a:chOff x="-16934" y="0"/>
            <a:chExt cx="12231160" cy="6856214"/>
          </a:xfrm>
        </p:grpSpPr>
        <p:pic>
          <p:nvPicPr>
            <p:cNvPr id="244" name="Google Shape;244;p28"/>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45" name="Google Shape;245;p28"/>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6" name="Google Shape;246;p28"/>
            <p:cNvPicPr preferRelativeResize="0"/>
            <p:nvPr/>
          </p:nvPicPr>
          <p:blipFill rotWithShape="1">
            <a:blip r:embed="rId5">
              <a:alphaModFix/>
            </a:blip>
            <a:srcRect/>
            <a:stretch/>
          </p:blipFill>
          <p:spPr>
            <a:xfrm>
              <a:off x="-16934" y="3147609"/>
              <a:ext cx="2478024" cy="612648"/>
            </a:xfrm>
            <a:prstGeom prst="rect">
              <a:avLst/>
            </a:prstGeom>
            <a:noFill/>
            <a:ln>
              <a:noFill/>
            </a:ln>
          </p:spPr>
        </p:pic>
        <p:pic>
          <p:nvPicPr>
            <p:cNvPr id="247" name="Google Shape;247;p28"/>
            <p:cNvPicPr preferRelativeResize="0"/>
            <p:nvPr/>
          </p:nvPicPr>
          <p:blipFill rotWithShape="1">
            <a:blip r:embed="rId5">
              <a:alphaModFix/>
            </a:blip>
            <a:srcRect/>
            <a:stretch/>
          </p:blipFill>
          <p:spPr>
            <a:xfrm>
              <a:off x="9736202" y="3147609"/>
              <a:ext cx="2478024" cy="612648"/>
            </a:xfrm>
            <a:prstGeom prst="rect">
              <a:avLst/>
            </a:prstGeom>
            <a:noFill/>
            <a:ln>
              <a:noFill/>
            </a:ln>
          </p:spPr>
        </p:pic>
      </p:grpSp>
      <p:cxnSp>
        <p:nvCxnSpPr>
          <p:cNvPr id="248" name="Google Shape;248;p28"/>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
        <p:nvSpPr>
          <p:cNvPr id="249" name="Google Shape;249;p28"/>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grpSp>
        <p:nvGrpSpPr>
          <p:cNvPr id="250" name="Google Shape;250;p28"/>
          <p:cNvGrpSpPr/>
          <p:nvPr/>
        </p:nvGrpSpPr>
        <p:grpSpPr>
          <a:xfrm>
            <a:off x="0" y="1786"/>
            <a:ext cx="12229962" cy="6856214"/>
            <a:chOff x="-15736" y="0"/>
            <a:chExt cx="12229962" cy="6856214"/>
          </a:xfrm>
        </p:grpSpPr>
        <p:pic>
          <p:nvPicPr>
            <p:cNvPr id="251" name="Google Shape;251;p28"/>
            <p:cNvPicPr preferRelativeResize="0"/>
            <p:nvPr/>
          </p:nvPicPr>
          <p:blipFill rotWithShape="1">
            <a:blip r:embed="rId6">
              <a:alphaModFix/>
            </a:blip>
            <a:srcRect/>
            <a:stretch/>
          </p:blipFill>
          <p:spPr>
            <a:xfrm>
              <a:off x="0" y="0"/>
              <a:ext cx="12188825" cy="6856214"/>
            </a:xfrm>
            <a:prstGeom prst="rect">
              <a:avLst/>
            </a:prstGeom>
            <a:noFill/>
            <a:ln>
              <a:noFill/>
            </a:ln>
          </p:spPr>
        </p:pic>
        <p:sp>
          <p:nvSpPr>
            <p:cNvPr id="252" name="Google Shape;252;p28"/>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3" name="Google Shape;253;p28"/>
            <p:cNvPicPr preferRelativeResize="0"/>
            <p:nvPr/>
          </p:nvPicPr>
          <p:blipFill rotWithShape="1">
            <a:blip r:embed="rId7">
              <a:alphaModFix/>
            </a:blip>
            <a:srcRect/>
            <a:stretch/>
          </p:blipFill>
          <p:spPr>
            <a:xfrm>
              <a:off x="-15736" y="3153832"/>
              <a:ext cx="777240" cy="606425"/>
            </a:xfrm>
            <a:prstGeom prst="rect">
              <a:avLst/>
            </a:prstGeom>
            <a:noFill/>
            <a:ln>
              <a:noFill/>
            </a:ln>
          </p:spPr>
        </p:pic>
        <p:pic>
          <p:nvPicPr>
            <p:cNvPr id="254" name="Google Shape;254;p28"/>
            <p:cNvPicPr preferRelativeResize="0"/>
            <p:nvPr/>
          </p:nvPicPr>
          <p:blipFill rotWithShape="1">
            <a:blip r:embed="rId7">
              <a:alphaModFix/>
            </a:blip>
            <a:srcRect/>
            <a:stretch/>
          </p:blipFill>
          <p:spPr>
            <a:xfrm>
              <a:off x="11436986" y="3153832"/>
              <a:ext cx="777240" cy="606425"/>
            </a:xfrm>
            <a:prstGeom prst="rect">
              <a:avLst/>
            </a:prstGeom>
            <a:noFill/>
            <a:ln>
              <a:noFill/>
            </a:ln>
          </p:spPr>
        </p:pic>
      </p:grpSp>
      <p:sp>
        <p:nvSpPr>
          <p:cNvPr id="255" name="Google Shape;255;p28"/>
          <p:cNvSpPr txBox="1">
            <a:spLocks noGrp="1"/>
          </p:cNvSpPr>
          <p:nvPr>
            <p:ph type="title"/>
          </p:nvPr>
        </p:nvSpPr>
        <p:spPr>
          <a:xfrm>
            <a:off x="1102619" y="4404852"/>
            <a:ext cx="9989677" cy="10547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5000"/>
              <a:buFont typeface="Garamond"/>
              <a:buNone/>
            </a:pPr>
            <a:r>
              <a:rPr lang="en-US" sz="5000">
                <a:solidFill>
                  <a:srgbClr val="262626"/>
                </a:solidFill>
              </a:rPr>
              <a:t>Average price of bitcoin transactions</a:t>
            </a:r>
            <a:endParaRPr/>
          </a:p>
        </p:txBody>
      </p:sp>
      <p:sp>
        <p:nvSpPr>
          <p:cNvPr id="256" name="Google Shape;256;p28"/>
          <p:cNvSpPr/>
          <p:nvPr/>
        </p:nvSpPr>
        <p:spPr>
          <a:xfrm>
            <a:off x="1092644" y="1092200"/>
            <a:ext cx="9999652" cy="3128346"/>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pic>
        <p:nvPicPr>
          <p:cNvPr id="257" name="Google Shape;257;p28"/>
          <p:cNvPicPr preferRelativeResize="0"/>
          <p:nvPr/>
        </p:nvPicPr>
        <p:blipFill rotWithShape="1">
          <a:blip r:embed="rId8">
            <a:alphaModFix/>
          </a:blip>
          <a:srcRect/>
          <a:stretch/>
        </p:blipFill>
        <p:spPr>
          <a:xfrm>
            <a:off x="2200969" y="1410207"/>
            <a:ext cx="7796425" cy="2455875"/>
          </a:xfrm>
          <a:prstGeom prst="rect">
            <a:avLst/>
          </a:prstGeom>
          <a:noFill/>
          <a:ln>
            <a:noFill/>
          </a:ln>
        </p:spPr>
      </p:pic>
      <p:cxnSp>
        <p:nvCxnSpPr>
          <p:cNvPr id="258" name="Google Shape;258;p28"/>
          <p:cNvCxnSpPr/>
          <p:nvPr/>
        </p:nvCxnSpPr>
        <p:spPr>
          <a:xfrm>
            <a:off x="1298448" y="5501254"/>
            <a:ext cx="9603727"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grpSp>
        <p:nvGrpSpPr>
          <p:cNvPr id="263" name="Google Shape;263;p29"/>
          <p:cNvGrpSpPr/>
          <p:nvPr/>
        </p:nvGrpSpPr>
        <p:grpSpPr>
          <a:xfrm>
            <a:off x="-16934" y="0"/>
            <a:ext cx="12231160" cy="6856214"/>
            <a:chOff x="-16934" y="0"/>
            <a:chExt cx="12231160" cy="6856214"/>
          </a:xfrm>
        </p:grpSpPr>
        <p:pic>
          <p:nvPicPr>
            <p:cNvPr id="264" name="Google Shape;264;p29"/>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65" name="Google Shape;265;p29"/>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6" name="Google Shape;266;p29"/>
            <p:cNvPicPr preferRelativeResize="0"/>
            <p:nvPr/>
          </p:nvPicPr>
          <p:blipFill rotWithShape="1">
            <a:blip r:embed="rId5">
              <a:alphaModFix/>
            </a:blip>
            <a:srcRect/>
            <a:stretch/>
          </p:blipFill>
          <p:spPr>
            <a:xfrm>
              <a:off x="-16934" y="3147609"/>
              <a:ext cx="2478024" cy="612648"/>
            </a:xfrm>
            <a:prstGeom prst="rect">
              <a:avLst/>
            </a:prstGeom>
            <a:noFill/>
            <a:ln>
              <a:noFill/>
            </a:ln>
          </p:spPr>
        </p:pic>
        <p:pic>
          <p:nvPicPr>
            <p:cNvPr id="267" name="Google Shape;267;p29"/>
            <p:cNvPicPr preferRelativeResize="0"/>
            <p:nvPr/>
          </p:nvPicPr>
          <p:blipFill rotWithShape="1">
            <a:blip r:embed="rId5">
              <a:alphaModFix/>
            </a:blip>
            <a:srcRect/>
            <a:stretch/>
          </p:blipFill>
          <p:spPr>
            <a:xfrm>
              <a:off x="9736202" y="3147609"/>
              <a:ext cx="2478024" cy="612648"/>
            </a:xfrm>
            <a:prstGeom prst="rect">
              <a:avLst/>
            </a:prstGeom>
            <a:noFill/>
            <a:ln>
              <a:noFill/>
            </a:ln>
          </p:spPr>
        </p:pic>
      </p:grpSp>
      <p:cxnSp>
        <p:nvCxnSpPr>
          <p:cNvPr id="268" name="Google Shape;268;p29"/>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
        <p:nvSpPr>
          <p:cNvPr id="269" name="Google Shape;269;p29"/>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grpSp>
        <p:nvGrpSpPr>
          <p:cNvPr id="270" name="Google Shape;270;p29"/>
          <p:cNvGrpSpPr/>
          <p:nvPr/>
        </p:nvGrpSpPr>
        <p:grpSpPr>
          <a:xfrm>
            <a:off x="0" y="0"/>
            <a:ext cx="12229962" cy="6856214"/>
            <a:chOff x="-15736" y="0"/>
            <a:chExt cx="12229962" cy="6856214"/>
          </a:xfrm>
        </p:grpSpPr>
        <p:pic>
          <p:nvPicPr>
            <p:cNvPr id="271" name="Google Shape;271;p29"/>
            <p:cNvPicPr preferRelativeResize="0"/>
            <p:nvPr/>
          </p:nvPicPr>
          <p:blipFill rotWithShape="1">
            <a:blip r:embed="rId6">
              <a:alphaModFix/>
            </a:blip>
            <a:srcRect/>
            <a:stretch/>
          </p:blipFill>
          <p:spPr>
            <a:xfrm>
              <a:off x="0" y="0"/>
              <a:ext cx="12188825" cy="6856214"/>
            </a:xfrm>
            <a:prstGeom prst="rect">
              <a:avLst/>
            </a:prstGeom>
            <a:noFill/>
            <a:ln>
              <a:noFill/>
            </a:ln>
          </p:spPr>
        </p:pic>
        <p:sp>
          <p:nvSpPr>
            <p:cNvPr id="272" name="Google Shape;272;p29"/>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3" name="Google Shape;273;p29"/>
            <p:cNvPicPr preferRelativeResize="0"/>
            <p:nvPr/>
          </p:nvPicPr>
          <p:blipFill rotWithShape="1">
            <a:blip r:embed="rId7">
              <a:alphaModFix/>
            </a:blip>
            <a:srcRect/>
            <a:stretch/>
          </p:blipFill>
          <p:spPr>
            <a:xfrm>
              <a:off x="-15736" y="3153832"/>
              <a:ext cx="777240" cy="606425"/>
            </a:xfrm>
            <a:prstGeom prst="rect">
              <a:avLst/>
            </a:prstGeom>
            <a:noFill/>
            <a:ln>
              <a:noFill/>
            </a:ln>
          </p:spPr>
        </p:pic>
        <p:pic>
          <p:nvPicPr>
            <p:cNvPr id="274" name="Google Shape;274;p29"/>
            <p:cNvPicPr preferRelativeResize="0"/>
            <p:nvPr/>
          </p:nvPicPr>
          <p:blipFill rotWithShape="1">
            <a:blip r:embed="rId7">
              <a:alphaModFix/>
            </a:blip>
            <a:srcRect/>
            <a:stretch/>
          </p:blipFill>
          <p:spPr>
            <a:xfrm>
              <a:off x="11436986" y="3153832"/>
              <a:ext cx="777240" cy="606425"/>
            </a:xfrm>
            <a:prstGeom prst="rect">
              <a:avLst/>
            </a:prstGeom>
            <a:noFill/>
            <a:ln>
              <a:noFill/>
            </a:ln>
          </p:spPr>
        </p:pic>
      </p:grpSp>
      <p:sp>
        <p:nvSpPr>
          <p:cNvPr id="275" name="Google Shape;275;p29"/>
          <p:cNvSpPr txBox="1">
            <a:spLocks noGrp="1"/>
          </p:cNvSpPr>
          <p:nvPr>
            <p:ph type="title"/>
          </p:nvPr>
        </p:nvSpPr>
        <p:spPr>
          <a:xfrm>
            <a:off x="1102619" y="3760257"/>
            <a:ext cx="9989677" cy="141863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62626"/>
              </a:buClr>
              <a:buSzPts val="4200"/>
              <a:buFont typeface="Garamond"/>
              <a:buNone/>
            </a:pPr>
            <a:r>
              <a:rPr lang="en-US" sz="4200"/>
              <a:t>Transactions grouped by timestamp displaying the amount generated through transactions</a:t>
            </a:r>
            <a:endParaRPr/>
          </a:p>
        </p:txBody>
      </p:sp>
      <p:sp>
        <p:nvSpPr>
          <p:cNvPr id="276" name="Google Shape;276;p29"/>
          <p:cNvSpPr/>
          <p:nvPr/>
        </p:nvSpPr>
        <p:spPr>
          <a:xfrm>
            <a:off x="2472202" y="1092200"/>
            <a:ext cx="7240536" cy="2417572"/>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pic>
        <p:nvPicPr>
          <p:cNvPr id="277" name="Google Shape;277;p29"/>
          <p:cNvPicPr preferRelativeResize="0"/>
          <p:nvPr/>
        </p:nvPicPr>
        <p:blipFill rotWithShape="1">
          <a:blip r:embed="rId8">
            <a:alphaModFix/>
          </a:blip>
          <a:srcRect l="309" r="22095" b="2"/>
          <a:stretch/>
        </p:blipFill>
        <p:spPr>
          <a:xfrm>
            <a:off x="2792242" y="1410208"/>
            <a:ext cx="6568068" cy="1777492"/>
          </a:xfrm>
          <a:prstGeom prst="rect">
            <a:avLst/>
          </a:prstGeom>
          <a:noFill/>
          <a:ln>
            <a:noFill/>
          </a:ln>
        </p:spPr>
      </p:pic>
      <p:cxnSp>
        <p:nvCxnSpPr>
          <p:cNvPr id="278" name="Google Shape;278;p29"/>
          <p:cNvCxnSpPr/>
          <p:nvPr/>
        </p:nvCxnSpPr>
        <p:spPr>
          <a:xfrm>
            <a:off x="1298448" y="5262441"/>
            <a:ext cx="9603727"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grpSp>
        <p:nvGrpSpPr>
          <p:cNvPr id="283" name="Google Shape;283;p30"/>
          <p:cNvGrpSpPr/>
          <p:nvPr/>
        </p:nvGrpSpPr>
        <p:grpSpPr>
          <a:xfrm>
            <a:off x="-16934" y="0"/>
            <a:ext cx="12231160" cy="6856214"/>
            <a:chOff x="-16934" y="0"/>
            <a:chExt cx="12231160" cy="6856214"/>
          </a:xfrm>
        </p:grpSpPr>
        <p:pic>
          <p:nvPicPr>
            <p:cNvPr id="284" name="Google Shape;284;p30"/>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85" name="Google Shape;285;p30"/>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6" name="Google Shape;286;p30"/>
            <p:cNvPicPr preferRelativeResize="0"/>
            <p:nvPr/>
          </p:nvPicPr>
          <p:blipFill rotWithShape="1">
            <a:blip r:embed="rId5">
              <a:alphaModFix/>
            </a:blip>
            <a:srcRect/>
            <a:stretch/>
          </p:blipFill>
          <p:spPr>
            <a:xfrm>
              <a:off x="-16934" y="3147609"/>
              <a:ext cx="2478024" cy="612648"/>
            </a:xfrm>
            <a:prstGeom prst="rect">
              <a:avLst/>
            </a:prstGeom>
            <a:noFill/>
            <a:ln>
              <a:noFill/>
            </a:ln>
          </p:spPr>
        </p:pic>
        <p:pic>
          <p:nvPicPr>
            <p:cNvPr id="287" name="Google Shape;287;p30"/>
            <p:cNvPicPr preferRelativeResize="0"/>
            <p:nvPr/>
          </p:nvPicPr>
          <p:blipFill rotWithShape="1">
            <a:blip r:embed="rId5">
              <a:alphaModFix/>
            </a:blip>
            <a:srcRect/>
            <a:stretch/>
          </p:blipFill>
          <p:spPr>
            <a:xfrm>
              <a:off x="9736202" y="3147609"/>
              <a:ext cx="2478024" cy="612648"/>
            </a:xfrm>
            <a:prstGeom prst="rect">
              <a:avLst/>
            </a:prstGeom>
            <a:noFill/>
            <a:ln>
              <a:noFill/>
            </a:ln>
          </p:spPr>
        </p:pic>
      </p:grpSp>
      <p:cxnSp>
        <p:nvCxnSpPr>
          <p:cNvPr id="288" name="Google Shape;288;p30"/>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
        <p:nvSpPr>
          <p:cNvPr id="289" name="Google Shape;289;p30"/>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grpSp>
        <p:nvGrpSpPr>
          <p:cNvPr id="290" name="Google Shape;290;p30"/>
          <p:cNvGrpSpPr/>
          <p:nvPr/>
        </p:nvGrpSpPr>
        <p:grpSpPr>
          <a:xfrm>
            <a:off x="0" y="1786"/>
            <a:ext cx="12229962" cy="6856214"/>
            <a:chOff x="-15736" y="0"/>
            <a:chExt cx="12229962" cy="6856214"/>
          </a:xfrm>
        </p:grpSpPr>
        <p:pic>
          <p:nvPicPr>
            <p:cNvPr id="291" name="Google Shape;291;p30"/>
            <p:cNvPicPr preferRelativeResize="0"/>
            <p:nvPr/>
          </p:nvPicPr>
          <p:blipFill rotWithShape="1">
            <a:blip r:embed="rId6">
              <a:alphaModFix/>
            </a:blip>
            <a:srcRect/>
            <a:stretch/>
          </p:blipFill>
          <p:spPr>
            <a:xfrm>
              <a:off x="0" y="0"/>
              <a:ext cx="12188825" cy="6856214"/>
            </a:xfrm>
            <a:prstGeom prst="rect">
              <a:avLst/>
            </a:prstGeom>
            <a:noFill/>
            <a:ln>
              <a:noFill/>
            </a:ln>
          </p:spPr>
        </p:pic>
        <p:sp>
          <p:nvSpPr>
            <p:cNvPr id="292" name="Google Shape;292;p30"/>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3" name="Google Shape;293;p30"/>
            <p:cNvPicPr preferRelativeResize="0"/>
            <p:nvPr/>
          </p:nvPicPr>
          <p:blipFill rotWithShape="1">
            <a:blip r:embed="rId7">
              <a:alphaModFix/>
            </a:blip>
            <a:srcRect/>
            <a:stretch/>
          </p:blipFill>
          <p:spPr>
            <a:xfrm>
              <a:off x="-15736" y="3153832"/>
              <a:ext cx="777240" cy="606425"/>
            </a:xfrm>
            <a:prstGeom prst="rect">
              <a:avLst/>
            </a:prstGeom>
            <a:noFill/>
            <a:ln>
              <a:noFill/>
            </a:ln>
          </p:spPr>
        </p:pic>
        <p:pic>
          <p:nvPicPr>
            <p:cNvPr id="294" name="Google Shape;294;p30"/>
            <p:cNvPicPr preferRelativeResize="0"/>
            <p:nvPr/>
          </p:nvPicPr>
          <p:blipFill rotWithShape="1">
            <a:blip r:embed="rId7">
              <a:alphaModFix/>
            </a:blip>
            <a:srcRect/>
            <a:stretch/>
          </p:blipFill>
          <p:spPr>
            <a:xfrm>
              <a:off x="11436986" y="3153832"/>
              <a:ext cx="777240" cy="606425"/>
            </a:xfrm>
            <a:prstGeom prst="rect">
              <a:avLst/>
            </a:prstGeom>
            <a:noFill/>
            <a:ln>
              <a:noFill/>
            </a:ln>
          </p:spPr>
        </p:pic>
      </p:grpSp>
      <p:sp>
        <p:nvSpPr>
          <p:cNvPr id="295" name="Google Shape;295;p30"/>
          <p:cNvSpPr txBox="1">
            <a:spLocks noGrp="1"/>
          </p:cNvSpPr>
          <p:nvPr>
            <p:ph type="title"/>
          </p:nvPr>
        </p:nvSpPr>
        <p:spPr>
          <a:xfrm>
            <a:off x="1102619" y="4404852"/>
            <a:ext cx="9989677" cy="105474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62626"/>
              </a:buClr>
              <a:buSzPts val="3400"/>
              <a:buFont typeface="Garamond"/>
              <a:buNone/>
            </a:pPr>
            <a:r>
              <a:rPr lang="en-US" sz="3400">
                <a:solidFill>
                  <a:srgbClr val="262626"/>
                </a:solidFill>
              </a:rPr>
              <a:t>Standard deviation of prices at different time intervals</a:t>
            </a:r>
            <a:endParaRPr/>
          </a:p>
        </p:txBody>
      </p:sp>
      <p:sp>
        <p:nvSpPr>
          <p:cNvPr id="296" name="Google Shape;296;p30"/>
          <p:cNvSpPr/>
          <p:nvPr/>
        </p:nvSpPr>
        <p:spPr>
          <a:xfrm>
            <a:off x="1092644" y="1092200"/>
            <a:ext cx="9999652" cy="3128346"/>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pic>
        <p:nvPicPr>
          <p:cNvPr id="297" name="Google Shape;297;p30"/>
          <p:cNvPicPr preferRelativeResize="0"/>
          <p:nvPr/>
        </p:nvPicPr>
        <p:blipFill rotWithShape="1">
          <a:blip r:embed="rId8">
            <a:alphaModFix/>
          </a:blip>
          <a:srcRect/>
          <a:stretch/>
        </p:blipFill>
        <p:spPr>
          <a:xfrm>
            <a:off x="1412683" y="1571966"/>
            <a:ext cx="9372997" cy="2132356"/>
          </a:xfrm>
          <a:prstGeom prst="rect">
            <a:avLst/>
          </a:prstGeom>
          <a:noFill/>
          <a:ln>
            <a:noFill/>
          </a:ln>
        </p:spPr>
      </p:pic>
      <p:cxnSp>
        <p:nvCxnSpPr>
          <p:cNvPr id="298" name="Google Shape;298;p30"/>
          <p:cNvCxnSpPr/>
          <p:nvPr/>
        </p:nvCxnSpPr>
        <p:spPr>
          <a:xfrm>
            <a:off x="1298448" y="5501254"/>
            <a:ext cx="9603727"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2"/>
        <p:cNvGrpSpPr/>
        <p:nvPr/>
      </p:nvGrpSpPr>
      <p:grpSpPr>
        <a:xfrm>
          <a:off x="0" y="0"/>
          <a:ext cx="0" cy="0"/>
          <a:chOff x="0" y="0"/>
          <a:chExt cx="0" cy="0"/>
        </a:xfrm>
      </p:grpSpPr>
      <p:sp>
        <p:nvSpPr>
          <p:cNvPr id="303" name="Google Shape;303;p3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solidFill>
                  <a:srgbClr val="262626"/>
                </a:solidFill>
              </a:rPr>
              <a:t>Price </a:t>
            </a:r>
            <a:r>
              <a:rPr lang="en-US"/>
              <a:t>forecast</a:t>
            </a:r>
            <a:r>
              <a:rPr lang="en-US">
                <a:solidFill>
                  <a:srgbClr val="262626"/>
                </a:solidFill>
              </a:rPr>
              <a:t> for future</a:t>
            </a:r>
            <a:endParaRPr/>
          </a:p>
        </p:txBody>
      </p:sp>
      <p:sp>
        <p:nvSpPr>
          <p:cNvPr id="304" name="Google Shape;304;p31"/>
          <p:cNvSpPr txBox="1">
            <a:spLocks noGrp="1"/>
          </p:cNvSpPr>
          <p:nvPr>
            <p:ph type="body" idx="1"/>
          </p:nvPr>
        </p:nvSpPr>
        <p:spPr>
          <a:xfrm>
            <a:off x="1295402" y="2556932"/>
            <a:ext cx="6256866" cy="3318936"/>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a:solidFill>
                  <a:srgbClr val="262626"/>
                </a:solidFill>
              </a:rPr>
              <a:t>We utilize the stored data to obtain prediction for the future prices using ARIMA model.</a:t>
            </a:r>
            <a:endParaRPr/>
          </a:p>
          <a:p>
            <a:pPr marL="285750" lvl="0" indent="-110490" algn="l" rtl="0">
              <a:spcBef>
                <a:spcPts val="1080"/>
              </a:spcBef>
              <a:spcAft>
                <a:spcPts val="0"/>
              </a:spcAft>
              <a:buSzPts val="2760"/>
              <a:buNone/>
            </a:pPr>
            <a:endParaRPr>
              <a:solidFill>
                <a:srgbClr val="262626"/>
              </a:solidFill>
            </a:endParaRPr>
          </a:p>
        </p:txBody>
      </p:sp>
      <p:pic>
        <p:nvPicPr>
          <p:cNvPr id="305" name="Google Shape;305;p31" descr="A screenshot of a cell phone&#10;&#10;Description automatically generated"/>
          <p:cNvPicPr preferRelativeResize="0"/>
          <p:nvPr/>
        </p:nvPicPr>
        <p:blipFill rotWithShape="1">
          <a:blip r:embed="rId4">
            <a:alphaModFix/>
          </a:blip>
          <a:srcRect/>
          <a:stretch/>
        </p:blipFill>
        <p:spPr>
          <a:xfrm>
            <a:off x="7396223" y="2790560"/>
            <a:ext cx="3131132" cy="28516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9"/>
        <p:cNvGrpSpPr/>
        <p:nvPr/>
      </p:nvGrpSpPr>
      <p:grpSpPr>
        <a:xfrm>
          <a:off x="0" y="0"/>
          <a:ext cx="0" cy="0"/>
          <a:chOff x="0" y="0"/>
          <a:chExt cx="0" cy="0"/>
        </a:xfrm>
      </p:grpSpPr>
      <p:sp>
        <p:nvSpPr>
          <p:cNvPr id="310" name="Google Shape;310;p32"/>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grpSp>
        <p:nvGrpSpPr>
          <p:cNvPr id="311" name="Google Shape;311;p32"/>
          <p:cNvGrpSpPr/>
          <p:nvPr/>
        </p:nvGrpSpPr>
        <p:grpSpPr>
          <a:xfrm>
            <a:off x="-15736" y="0"/>
            <a:ext cx="12229962" cy="6856214"/>
            <a:chOff x="-15736" y="0"/>
            <a:chExt cx="12229962" cy="6856214"/>
          </a:xfrm>
        </p:grpSpPr>
        <p:pic>
          <p:nvPicPr>
            <p:cNvPr id="312" name="Google Shape;312;p32"/>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313" name="Google Shape;313;p32"/>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4" name="Google Shape;314;p32"/>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315" name="Google Shape;315;p32"/>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sp>
        <p:nvSpPr>
          <p:cNvPr id="316" name="Google Shape;316;p32"/>
          <p:cNvSpPr txBox="1">
            <a:spLocks noGrp="1"/>
          </p:cNvSpPr>
          <p:nvPr>
            <p:ph type="title"/>
          </p:nvPr>
        </p:nvSpPr>
        <p:spPr>
          <a:xfrm>
            <a:off x="7535825" y="982132"/>
            <a:ext cx="3360772"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US" sz="3600"/>
              <a:t>Using AIC to Test ARIMA Models</a:t>
            </a:r>
            <a:endParaRPr/>
          </a:p>
        </p:txBody>
      </p:sp>
      <p:sp>
        <p:nvSpPr>
          <p:cNvPr id="317" name="Google Shape;317;p32"/>
          <p:cNvSpPr/>
          <p:nvPr/>
        </p:nvSpPr>
        <p:spPr>
          <a:xfrm>
            <a:off x="1092643" y="1092200"/>
            <a:ext cx="5942687" cy="4515104"/>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pic>
        <p:nvPicPr>
          <p:cNvPr id="318" name="Google Shape;318;p32" descr="A screenshot of a computer&#10;&#10;Description automatically generated"/>
          <p:cNvPicPr preferRelativeResize="0"/>
          <p:nvPr/>
        </p:nvPicPr>
        <p:blipFill rotWithShape="1">
          <a:blip r:embed="rId6">
            <a:alphaModFix/>
          </a:blip>
          <a:srcRect r="14499" b="-1"/>
          <a:stretch/>
        </p:blipFill>
        <p:spPr>
          <a:xfrm>
            <a:off x="1412683" y="1410208"/>
            <a:ext cx="5278777" cy="3858780"/>
          </a:xfrm>
          <a:prstGeom prst="rect">
            <a:avLst/>
          </a:prstGeom>
          <a:noFill/>
          <a:ln>
            <a:noFill/>
          </a:ln>
        </p:spPr>
      </p:pic>
      <p:cxnSp>
        <p:nvCxnSpPr>
          <p:cNvPr id="319" name="Google Shape;319;p32"/>
          <p:cNvCxnSpPr/>
          <p:nvPr/>
        </p:nvCxnSpPr>
        <p:spPr>
          <a:xfrm>
            <a:off x="7520089" y="2400639"/>
            <a:ext cx="3376508" cy="0"/>
          </a:xfrm>
          <a:prstGeom prst="straightConnector1">
            <a:avLst/>
          </a:prstGeom>
          <a:noFill/>
          <a:ln w="15875" cap="flat" cmpd="sng">
            <a:solidFill>
              <a:schemeClr val="accent1"/>
            </a:solidFill>
            <a:prstDash val="solid"/>
            <a:round/>
            <a:headEnd type="none" w="sm" len="sm"/>
            <a:tailEnd type="none" w="sm" len="sm"/>
          </a:ln>
        </p:spPr>
      </p:cxnSp>
      <p:sp>
        <p:nvSpPr>
          <p:cNvPr id="320" name="Google Shape;320;p32"/>
          <p:cNvSpPr txBox="1">
            <a:spLocks noGrp="1"/>
          </p:cNvSpPr>
          <p:nvPr>
            <p:ph type="body" idx="1"/>
          </p:nvPr>
        </p:nvSpPr>
        <p:spPr>
          <a:xfrm>
            <a:off x="7535824" y="2556932"/>
            <a:ext cx="3360771" cy="3318936"/>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SzPts val="2553"/>
              <a:buChar char="•"/>
            </a:pPr>
            <a:r>
              <a:rPr lang="en-US" sz="2220"/>
              <a:t>The Akaike Information Critera (AIC) is a widely used measure of a statistical model. It basically quantifies </a:t>
            </a:r>
            <a:endParaRPr/>
          </a:p>
          <a:p>
            <a:pPr marL="285750" lvl="0" indent="-285750" algn="l" rtl="0">
              <a:lnSpc>
                <a:spcPct val="90000"/>
              </a:lnSpc>
              <a:spcBef>
                <a:spcPts val="1044"/>
              </a:spcBef>
              <a:spcAft>
                <a:spcPts val="0"/>
              </a:spcAft>
              <a:buSzPts val="2553"/>
              <a:buChar char="•"/>
            </a:pPr>
            <a:r>
              <a:rPr lang="en-US" sz="2220"/>
              <a:t>1) the goodness of fit, and 2) the simplicity/parsimony, of the model into a single statistic.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Acceptance Criteria</a:t>
            </a:r>
            <a:endParaRPr/>
          </a:p>
        </p:txBody>
      </p:sp>
      <p:sp>
        <p:nvSpPr>
          <p:cNvPr id="326" name="Google Shape;326;p33"/>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a:t>90% of the data should be used for analysis - done</a:t>
            </a:r>
            <a:endParaRPr/>
          </a:p>
          <a:p>
            <a:pPr marL="285750" lvl="0" indent="-285750" algn="l" rtl="0">
              <a:spcBef>
                <a:spcPts val="1080"/>
              </a:spcBef>
              <a:spcAft>
                <a:spcPts val="0"/>
              </a:spcAft>
              <a:buSzPts val="2760"/>
              <a:buChar char="•"/>
            </a:pPr>
            <a:r>
              <a:rPr lang="en-US"/>
              <a:t>A prediction accuracy of &gt;75% - through AIC curve:  </a:t>
            </a:r>
            <a:endParaRPr/>
          </a:p>
          <a:p>
            <a:pPr marL="285750" lvl="0" indent="-285750" algn="l" rtl="0">
              <a:spcBef>
                <a:spcPts val="1080"/>
              </a:spcBef>
              <a:spcAft>
                <a:spcPts val="0"/>
              </a:spcAft>
              <a:buSzPts val="2760"/>
              <a:buChar char="•"/>
            </a:pPr>
            <a:r>
              <a:rPr lang="en-US"/>
              <a:t>Spark queries should be executed within 5- 10 seconds</a:t>
            </a:r>
            <a:endParaRPr/>
          </a:p>
          <a:p>
            <a:pPr marL="285750" lvl="0" indent="-285750" algn="l" rtl="0">
              <a:spcBef>
                <a:spcPts val="1080"/>
              </a:spcBef>
              <a:spcAft>
                <a:spcPts val="0"/>
              </a:spcAft>
              <a:buSzPts val="2760"/>
              <a:buChar char="•"/>
            </a:pPr>
            <a:r>
              <a:rPr lang="en-US"/>
              <a:t>Configuration criteria: Planning to set the retention policy to 3 minutes to avoid the disk space issue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Goals achieved</a:t>
            </a:r>
            <a:endParaRPr/>
          </a:p>
        </p:txBody>
      </p:sp>
      <p:sp>
        <p:nvSpPr>
          <p:cNvPr id="332" name="Google Shape;332;p34"/>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a:t>Our goal is to prepare an End-to-End big data storage platform for cryptocurrency exchange data and perform data analysis to detect a pattern in the bitcoin transaction and come up with a trading strategy: </a:t>
            </a:r>
            <a:r>
              <a:rPr lang="en-US" b="1"/>
              <a:t>Created a data pipeline for analysing the exchange data and performed data analysis using Zeppelin</a:t>
            </a:r>
            <a:endParaRPr/>
          </a:p>
          <a:p>
            <a:pPr marL="285750" lvl="0" indent="-285750" algn="l" rtl="0">
              <a:spcBef>
                <a:spcPts val="1080"/>
              </a:spcBef>
              <a:spcAft>
                <a:spcPts val="0"/>
              </a:spcAft>
              <a:buSzPts val="2760"/>
              <a:buChar char="•"/>
            </a:pPr>
            <a:r>
              <a:rPr lang="en-US"/>
              <a:t>We are also going to predict the future prices of the Bitcoin: </a:t>
            </a:r>
            <a:r>
              <a:rPr lang="en-US" b="1"/>
              <a:t>Forecasted the Bitcoin price for next 15 days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Code Repository</a:t>
            </a:r>
            <a:endParaRPr/>
          </a:p>
        </p:txBody>
      </p:sp>
      <p:sp>
        <p:nvSpPr>
          <p:cNvPr id="338" name="Google Shape;338;p35"/>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a:t>We’ll be using a group GitHub repository created under our official husky ids</a:t>
            </a:r>
            <a:endParaRPr/>
          </a:p>
          <a:p>
            <a:pPr marL="285750" lvl="0" indent="-285750" algn="l" rtl="0">
              <a:spcBef>
                <a:spcPts val="1080"/>
              </a:spcBef>
              <a:spcAft>
                <a:spcPts val="0"/>
              </a:spcAft>
              <a:buSzPts val="2760"/>
              <a:buChar char="•"/>
            </a:pPr>
            <a:r>
              <a:rPr lang="en-US"/>
              <a:t>All the code for API configuration, batch production and streaming will be done in Scala</a:t>
            </a:r>
            <a:br>
              <a:rPr lang="en-US"/>
            </a:br>
            <a:br>
              <a:rPr lang="en-US"/>
            </a:br>
            <a:r>
              <a:rPr lang="en-US" u="sng">
                <a:solidFill>
                  <a:schemeClr val="hlink"/>
                </a:solidFill>
                <a:hlinkClick r:id="rId3"/>
              </a:rPr>
              <a:t>https://github.com/kapooraman22/CSYE7200Spring2020Project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20"/>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
        <p:nvSpPr>
          <p:cNvPr id="158" name="Google Shape;158;p20"/>
          <p:cNvSpPr/>
          <p:nvPr/>
        </p:nvSpPr>
        <p:spPr>
          <a:xfrm>
            <a:off x="486138" y="496088"/>
            <a:ext cx="3823215" cy="5883295"/>
          </a:xfrm>
          <a:prstGeom prst="rect">
            <a:avLst/>
          </a:prstGeom>
          <a:blipFill rotWithShape="1">
            <a:blip r:embed="rId4">
              <a:alphaModFix/>
            </a:blip>
            <a:tile tx="0" ty="0" sx="100000" sy="100000" flip="none" algn="tl"/>
          </a:blipFill>
          <a:ln>
            <a:noFill/>
          </a:ln>
          <a:effectLst>
            <a:outerShdw blurRad="114300" dist="127000" dir="5400000" sx="99000" sy="99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
        <p:nvSpPr>
          <p:cNvPr id="159" name="Google Shape;159;p20"/>
          <p:cNvSpPr/>
          <p:nvPr/>
        </p:nvSpPr>
        <p:spPr>
          <a:xfrm>
            <a:off x="608012" y="609600"/>
            <a:ext cx="3552006"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a:spLocks noGrp="1"/>
          </p:cNvSpPr>
          <p:nvPr>
            <p:ph type="title"/>
          </p:nvPr>
        </p:nvSpPr>
        <p:spPr>
          <a:xfrm>
            <a:off x="1055599" y="1055077"/>
            <a:ext cx="2532909" cy="47945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400"/>
              <a:buFont typeface="Garamond"/>
              <a:buNone/>
            </a:pPr>
            <a:r>
              <a:rPr lang="en-US" sz="3400">
                <a:solidFill>
                  <a:srgbClr val="262626"/>
                </a:solidFill>
              </a:rPr>
              <a:t>Methodology</a:t>
            </a:r>
            <a:endParaRPr sz="3400">
              <a:solidFill>
                <a:srgbClr val="262626"/>
              </a:solidFill>
            </a:endParaRPr>
          </a:p>
        </p:txBody>
      </p:sp>
      <p:sp>
        <p:nvSpPr>
          <p:cNvPr id="161" name="Google Shape;161;p20"/>
          <p:cNvSpPr/>
          <p:nvPr/>
        </p:nvSpPr>
        <p:spPr>
          <a:xfrm>
            <a:off x="4652053" y="-2"/>
            <a:ext cx="7539947" cy="685800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grpSp>
        <p:nvGrpSpPr>
          <p:cNvPr id="162" name="Google Shape;162;p20"/>
          <p:cNvGrpSpPr/>
          <p:nvPr/>
        </p:nvGrpSpPr>
        <p:grpSpPr>
          <a:xfrm>
            <a:off x="5470072" y="804670"/>
            <a:ext cx="5914208" cy="5248656"/>
            <a:chOff x="0" y="0"/>
            <a:chExt cx="5914208" cy="5248656"/>
          </a:xfrm>
        </p:grpSpPr>
        <p:sp>
          <p:nvSpPr>
            <p:cNvPr id="163" name="Google Shape;163;p20"/>
            <p:cNvSpPr/>
            <p:nvPr/>
          </p:nvSpPr>
          <p:spPr>
            <a:xfrm>
              <a:off x="0" y="0"/>
              <a:ext cx="5027077" cy="1574597"/>
            </a:xfrm>
            <a:prstGeom prst="roundRect">
              <a:avLst>
                <a:gd name="adj" fmla="val 10000"/>
              </a:avLst>
            </a:prstGeom>
            <a:blipFill rotWithShape="1">
              <a:blip r:embed="rId5">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txBox="1"/>
            <p:nvPr/>
          </p:nvSpPr>
          <p:spPr>
            <a:xfrm>
              <a:off x="46118" y="46118"/>
              <a:ext cx="3327965" cy="1482361"/>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Garamond"/>
                <a:buNone/>
              </a:pPr>
              <a:r>
                <a:rPr lang="en-US" sz="1800" b="0" i="0" u="none" strike="noStrike" cap="none">
                  <a:solidFill>
                    <a:schemeClr val="lt1"/>
                  </a:solidFill>
                  <a:latin typeface="Garamond"/>
                  <a:ea typeface="Garamond"/>
                  <a:cs typeface="Garamond"/>
                  <a:sym typeface="Garamond"/>
                </a:rPr>
                <a:t>We plan to develop a data pipeline to ingest, store, stream and analyse cryptocurrency transactional data (Bitcoin : BTC/USD) and predict the future prices</a:t>
              </a:r>
              <a:endParaRPr sz="1800" b="0" i="0" u="none" strike="noStrike" cap="none">
                <a:solidFill>
                  <a:schemeClr val="lt1"/>
                </a:solidFill>
                <a:latin typeface="Garamond"/>
                <a:ea typeface="Garamond"/>
                <a:cs typeface="Garamond"/>
                <a:sym typeface="Garamond"/>
              </a:endParaRPr>
            </a:p>
          </p:txBody>
        </p:sp>
        <p:sp>
          <p:nvSpPr>
            <p:cNvPr id="165" name="Google Shape;165;p20"/>
            <p:cNvSpPr/>
            <p:nvPr/>
          </p:nvSpPr>
          <p:spPr>
            <a:xfrm>
              <a:off x="443565" y="1837029"/>
              <a:ext cx="5027077" cy="1574597"/>
            </a:xfrm>
            <a:prstGeom prst="roundRect">
              <a:avLst>
                <a:gd name="adj" fmla="val 10000"/>
              </a:avLst>
            </a:prstGeom>
            <a:blipFill rotWithShape="1">
              <a:blip r:embed="rId6">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txBox="1"/>
            <p:nvPr/>
          </p:nvSpPr>
          <p:spPr>
            <a:xfrm>
              <a:off x="489683" y="1883147"/>
              <a:ext cx="3467787" cy="1482361"/>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Garamond"/>
                <a:buNone/>
              </a:pPr>
              <a:r>
                <a:rPr lang="en-US" sz="1800" b="0" i="0" u="none" strike="noStrike" cap="none">
                  <a:solidFill>
                    <a:schemeClr val="lt1"/>
                  </a:solidFill>
                  <a:latin typeface="Garamond"/>
                  <a:ea typeface="Garamond"/>
                  <a:cs typeface="Garamond"/>
                  <a:sym typeface="Garamond"/>
                </a:rPr>
                <a:t>In order to ingest data, we plan to utilize REST API [Bitstamp API], this application is our </a:t>
              </a:r>
              <a:r>
                <a:rPr lang="en-US" sz="1800" b="0" i="1" u="none" strike="noStrike" cap="none">
                  <a:solidFill>
                    <a:schemeClr val="lt1"/>
                  </a:solidFill>
                  <a:latin typeface="Garamond"/>
                  <a:ea typeface="Garamond"/>
                  <a:cs typeface="Garamond"/>
                  <a:sym typeface="Garamond"/>
                </a:rPr>
                <a:t>batch</a:t>
              </a:r>
              <a:r>
                <a:rPr lang="en-US" sz="1800" b="0" i="0" u="none" strike="noStrike" cap="none">
                  <a:solidFill>
                    <a:schemeClr val="lt1"/>
                  </a:solidFill>
                  <a:latin typeface="Garamond"/>
                  <a:ea typeface="Garamond"/>
                  <a:cs typeface="Garamond"/>
                  <a:sym typeface="Garamond"/>
                </a:rPr>
                <a:t> layer used to ingest and parse the transactions from JSON to SPARK dataset</a:t>
              </a:r>
              <a:endParaRPr sz="1800" b="0" i="0" u="none" strike="noStrike" cap="none">
                <a:solidFill>
                  <a:schemeClr val="lt1"/>
                </a:solidFill>
                <a:latin typeface="Garamond"/>
                <a:ea typeface="Garamond"/>
                <a:cs typeface="Garamond"/>
                <a:sym typeface="Garamond"/>
              </a:endParaRPr>
            </a:p>
          </p:txBody>
        </p:sp>
        <p:sp>
          <p:nvSpPr>
            <p:cNvPr id="167" name="Google Shape;167;p20"/>
            <p:cNvSpPr/>
            <p:nvPr/>
          </p:nvSpPr>
          <p:spPr>
            <a:xfrm>
              <a:off x="887131" y="3674059"/>
              <a:ext cx="5027077" cy="1574597"/>
            </a:xfrm>
            <a:prstGeom prst="roundRect">
              <a:avLst>
                <a:gd name="adj" fmla="val 10000"/>
              </a:avLst>
            </a:prstGeom>
            <a:blipFill rotWithShape="1">
              <a:blip r:embed="rId7">
                <a:alphaModFix/>
              </a:blip>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p:nvPr/>
          </p:nvSpPr>
          <p:spPr>
            <a:xfrm>
              <a:off x="933249" y="3720177"/>
              <a:ext cx="3467787" cy="1482361"/>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chemeClr val="lt1"/>
                </a:buClr>
                <a:buSzPts val="1800"/>
                <a:buFont typeface="Garamond"/>
                <a:buNone/>
              </a:pPr>
              <a:r>
                <a:rPr lang="en-US" sz="1800" b="0" i="0" u="none" strike="noStrike" cap="none">
                  <a:solidFill>
                    <a:schemeClr val="lt1"/>
                  </a:solidFill>
                  <a:latin typeface="Garamond"/>
                  <a:ea typeface="Garamond"/>
                  <a:cs typeface="Garamond"/>
                  <a:sym typeface="Garamond"/>
                </a:rPr>
                <a:t>Batch Streaming and analysis will use kafka/Akka and zeppelin respectively (serialization, partitioning, structured streaming)</a:t>
              </a:r>
              <a:endParaRPr sz="1800" b="0" i="0" u="none" strike="noStrike" cap="none">
                <a:solidFill>
                  <a:schemeClr val="lt1"/>
                </a:solidFill>
                <a:latin typeface="Garamond"/>
                <a:ea typeface="Garamond"/>
                <a:cs typeface="Garamond"/>
                <a:sym typeface="Garamond"/>
              </a:endParaRPr>
            </a:p>
          </p:txBody>
        </p:sp>
        <p:sp>
          <p:nvSpPr>
            <p:cNvPr id="169" name="Google Shape;169;p20"/>
            <p:cNvSpPr/>
            <p:nvPr/>
          </p:nvSpPr>
          <p:spPr>
            <a:xfrm>
              <a:off x="4003589" y="1194069"/>
              <a:ext cx="1023488" cy="1023488"/>
            </a:xfrm>
            <a:prstGeom prst="downArrow">
              <a:avLst>
                <a:gd name="adj1" fmla="val 55000"/>
                <a:gd name="adj2" fmla="val 45000"/>
              </a:avLst>
            </a:prstGeom>
            <a:solidFill>
              <a:srgbClr val="CDDDD4">
                <a:alpha val="89803"/>
              </a:srgbClr>
            </a:solidFill>
            <a:ln w="9525" cap="flat" cmpd="sng">
              <a:solidFill>
                <a:srgbClr val="CDDDD4">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txBox="1"/>
            <p:nvPr/>
          </p:nvSpPr>
          <p:spPr>
            <a:xfrm>
              <a:off x="4233874" y="1194069"/>
              <a:ext cx="562918" cy="770175"/>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3600"/>
                <a:buFont typeface="Garamond"/>
                <a:buNone/>
              </a:pPr>
              <a:endParaRPr sz="3600" b="0" i="0" u="none" strike="noStrike" cap="none">
                <a:solidFill>
                  <a:schemeClr val="dk1"/>
                </a:solidFill>
                <a:latin typeface="Garamond"/>
                <a:ea typeface="Garamond"/>
                <a:cs typeface="Garamond"/>
                <a:sym typeface="Garamond"/>
              </a:endParaRPr>
            </a:p>
          </p:txBody>
        </p:sp>
        <p:sp>
          <p:nvSpPr>
            <p:cNvPr id="171" name="Google Shape;171;p20"/>
            <p:cNvSpPr/>
            <p:nvPr/>
          </p:nvSpPr>
          <p:spPr>
            <a:xfrm>
              <a:off x="4447155" y="3020602"/>
              <a:ext cx="1023488" cy="1023488"/>
            </a:xfrm>
            <a:prstGeom prst="downArrow">
              <a:avLst>
                <a:gd name="adj1" fmla="val 55000"/>
                <a:gd name="adj2" fmla="val 45000"/>
              </a:avLst>
            </a:prstGeom>
            <a:solidFill>
              <a:srgbClr val="CDD3DD">
                <a:alpha val="89803"/>
              </a:srgbClr>
            </a:solidFill>
            <a:ln w="9525" cap="flat" cmpd="sng">
              <a:solidFill>
                <a:srgbClr val="CDD3D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txBox="1"/>
            <p:nvPr/>
          </p:nvSpPr>
          <p:spPr>
            <a:xfrm>
              <a:off x="4677440" y="3020602"/>
              <a:ext cx="562918" cy="770175"/>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3600"/>
                <a:buFont typeface="Garamond"/>
                <a:buNone/>
              </a:pPr>
              <a:endParaRPr sz="3600" b="0" i="0" u="none" strike="noStrike" cap="none">
                <a:solidFill>
                  <a:schemeClr val="dk1"/>
                </a:solidFill>
                <a:latin typeface="Garamond"/>
                <a:ea typeface="Garamond"/>
                <a:cs typeface="Garamond"/>
                <a:sym typeface="Garamon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Google Shape;177;p21"/>
          <p:cNvSpPr/>
          <p:nvPr/>
        </p:nvSpPr>
        <p:spPr>
          <a:xfrm>
            <a:off x="0" y="0"/>
            <a:ext cx="12189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
        <p:nvSpPr>
          <p:cNvPr id="178" name="Google Shape;178;p21"/>
          <p:cNvSpPr/>
          <p:nvPr/>
        </p:nvSpPr>
        <p:spPr>
          <a:xfrm>
            <a:off x="486138" y="496088"/>
            <a:ext cx="3823200" cy="5883300"/>
          </a:xfrm>
          <a:prstGeom prst="rect">
            <a:avLst/>
          </a:prstGeom>
          <a:blipFill rotWithShape="1">
            <a:blip r:embed="rId4">
              <a:alphaModFix/>
            </a:blip>
            <a:tile tx="0" ty="0" sx="100003" sy="100003" flip="none" algn="tl"/>
          </a:blipFill>
          <a:ln>
            <a:noFill/>
          </a:ln>
          <a:effectLst>
            <a:outerShdw blurRad="114300" dist="127000" dir="5400000" sx="99000" sy="99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
        <p:nvSpPr>
          <p:cNvPr id="179" name="Google Shape;179;p21"/>
          <p:cNvSpPr/>
          <p:nvPr/>
        </p:nvSpPr>
        <p:spPr>
          <a:xfrm>
            <a:off x="608012" y="609600"/>
            <a:ext cx="35520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txBox="1">
            <a:spLocks noGrp="1"/>
          </p:cNvSpPr>
          <p:nvPr>
            <p:ph type="title"/>
          </p:nvPr>
        </p:nvSpPr>
        <p:spPr>
          <a:xfrm>
            <a:off x="1055599" y="1055077"/>
            <a:ext cx="2532900" cy="4794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solidFill>
                  <a:srgbClr val="262626"/>
                </a:solidFill>
              </a:rPr>
              <a:t>Use Cases</a:t>
            </a:r>
            <a:endParaRPr>
              <a:solidFill>
                <a:srgbClr val="262626"/>
              </a:solidFill>
            </a:endParaRPr>
          </a:p>
        </p:txBody>
      </p:sp>
      <p:sp>
        <p:nvSpPr>
          <p:cNvPr id="181" name="Google Shape;181;p21"/>
          <p:cNvSpPr/>
          <p:nvPr/>
        </p:nvSpPr>
        <p:spPr>
          <a:xfrm>
            <a:off x="4652053" y="-2"/>
            <a:ext cx="75399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grpSp>
        <p:nvGrpSpPr>
          <p:cNvPr id="182" name="Google Shape;182;p21"/>
          <p:cNvGrpSpPr/>
          <p:nvPr/>
        </p:nvGrpSpPr>
        <p:grpSpPr>
          <a:xfrm>
            <a:off x="5470072" y="805310"/>
            <a:ext cx="5914233" cy="5247226"/>
            <a:chOff x="0" y="640"/>
            <a:chExt cx="5914233" cy="5247226"/>
          </a:xfrm>
        </p:grpSpPr>
        <p:sp>
          <p:nvSpPr>
            <p:cNvPr id="183" name="Google Shape;183;p21"/>
            <p:cNvSpPr/>
            <p:nvPr/>
          </p:nvSpPr>
          <p:spPr>
            <a:xfrm>
              <a:off x="0" y="640"/>
              <a:ext cx="5914200" cy="1499100"/>
            </a:xfrm>
            <a:prstGeom prst="roundRect">
              <a:avLst>
                <a:gd name="adj" fmla="val 10000"/>
              </a:avLst>
            </a:prstGeom>
            <a:solidFill>
              <a:srgbClr val="399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453523" y="337971"/>
              <a:ext cx="824700" cy="8247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1731633" y="640"/>
              <a:ext cx="4182600" cy="14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txBox="1"/>
            <p:nvPr/>
          </p:nvSpPr>
          <p:spPr>
            <a:xfrm>
              <a:off x="1731633" y="640"/>
              <a:ext cx="4182600" cy="1499100"/>
            </a:xfrm>
            <a:prstGeom prst="rect">
              <a:avLst/>
            </a:prstGeom>
            <a:noFill/>
            <a:ln>
              <a:noFill/>
            </a:ln>
          </p:spPr>
          <p:txBody>
            <a:bodyPr spcFirstLastPara="1" wrap="square" lIns="158650" tIns="158650" rIns="158650" bIns="158650" anchor="ctr" anchorCtr="0">
              <a:noAutofit/>
            </a:bodyPr>
            <a:lstStyle/>
            <a:p>
              <a:pPr marL="0" marR="0" lvl="0" indent="0" algn="l" rtl="0">
                <a:lnSpc>
                  <a:spcPct val="90000"/>
                </a:lnSpc>
                <a:spcBef>
                  <a:spcPts val="0"/>
                </a:spcBef>
                <a:spcAft>
                  <a:spcPts val="0"/>
                </a:spcAft>
                <a:buClr>
                  <a:schemeClr val="dk1"/>
                </a:buClr>
                <a:buSzPts val="2400"/>
                <a:buFont typeface="Garamond"/>
                <a:buNone/>
              </a:pPr>
              <a:r>
                <a:rPr lang="en-US" sz="2400" b="0" i="0" u="none" strike="noStrike" cap="none">
                  <a:solidFill>
                    <a:schemeClr val="dk1"/>
                  </a:solidFill>
                  <a:latin typeface="Garamond"/>
                  <a:ea typeface="Garamond"/>
                  <a:cs typeface="Garamond"/>
                  <a:sym typeface="Garamond"/>
                </a:rPr>
                <a:t>Rest API will fetch the data from cryptocurrency exchange and store in the parquet</a:t>
              </a:r>
              <a:endParaRPr sz="2400" b="0" i="0" u="none" strike="noStrike" cap="none">
                <a:solidFill>
                  <a:schemeClr val="dk1"/>
                </a:solidFill>
                <a:latin typeface="Garamond"/>
                <a:ea typeface="Garamond"/>
                <a:cs typeface="Garamond"/>
                <a:sym typeface="Garamond"/>
              </a:endParaRPr>
            </a:p>
          </p:txBody>
        </p:sp>
        <p:sp>
          <p:nvSpPr>
            <p:cNvPr id="187" name="Google Shape;187;p21"/>
            <p:cNvSpPr/>
            <p:nvPr/>
          </p:nvSpPr>
          <p:spPr>
            <a:xfrm>
              <a:off x="0" y="1874703"/>
              <a:ext cx="5914200" cy="1499100"/>
            </a:xfrm>
            <a:prstGeom prst="roundRect">
              <a:avLst>
                <a:gd name="adj" fmla="val 10000"/>
              </a:avLst>
            </a:prstGeom>
            <a:solidFill>
              <a:srgbClr val="446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453523" y="2212034"/>
              <a:ext cx="824700" cy="8247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1731633" y="1874703"/>
              <a:ext cx="4182600" cy="14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txBox="1"/>
            <p:nvPr/>
          </p:nvSpPr>
          <p:spPr>
            <a:xfrm>
              <a:off x="1731633" y="1874703"/>
              <a:ext cx="4182600" cy="1499100"/>
            </a:xfrm>
            <a:prstGeom prst="rect">
              <a:avLst/>
            </a:prstGeom>
            <a:noFill/>
            <a:ln>
              <a:noFill/>
            </a:ln>
          </p:spPr>
          <p:txBody>
            <a:bodyPr spcFirstLastPara="1" wrap="square" lIns="158650" tIns="158650" rIns="158650" bIns="158650" anchor="ctr" anchorCtr="0">
              <a:noAutofit/>
            </a:bodyPr>
            <a:lstStyle/>
            <a:p>
              <a:pPr marL="0" marR="0" lvl="0" indent="0" algn="l" rtl="0">
                <a:lnSpc>
                  <a:spcPct val="90000"/>
                </a:lnSpc>
                <a:spcBef>
                  <a:spcPts val="0"/>
                </a:spcBef>
                <a:spcAft>
                  <a:spcPts val="0"/>
                </a:spcAft>
                <a:buClr>
                  <a:schemeClr val="dk1"/>
                </a:buClr>
                <a:buSzPts val="2400"/>
                <a:buFont typeface="Garamond"/>
                <a:buNone/>
              </a:pPr>
              <a:r>
                <a:rPr lang="en-US" sz="2400" b="0" i="0" u="none" strike="noStrike" cap="none">
                  <a:solidFill>
                    <a:schemeClr val="dk1"/>
                  </a:solidFill>
                  <a:latin typeface="Garamond"/>
                  <a:ea typeface="Garamond"/>
                  <a:cs typeface="Garamond"/>
                  <a:sym typeface="Garamond"/>
                </a:rPr>
                <a:t>Apache Zeppelin will query the application and perform the data analysis</a:t>
              </a:r>
              <a:endParaRPr sz="2400" b="0" i="0" u="none" strike="noStrike" cap="none">
                <a:solidFill>
                  <a:schemeClr val="dk1"/>
                </a:solidFill>
                <a:latin typeface="Garamond"/>
                <a:ea typeface="Garamond"/>
                <a:cs typeface="Garamond"/>
                <a:sym typeface="Garamond"/>
              </a:endParaRPr>
            </a:p>
          </p:txBody>
        </p:sp>
        <p:sp>
          <p:nvSpPr>
            <p:cNvPr id="191" name="Google Shape;191;p21"/>
            <p:cNvSpPr/>
            <p:nvPr/>
          </p:nvSpPr>
          <p:spPr>
            <a:xfrm>
              <a:off x="0" y="3748766"/>
              <a:ext cx="5914200" cy="1499100"/>
            </a:xfrm>
            <a:prstGeom prst="roundRect">
              <a:avLst>
                <a:gd name="adj" fmla="val 10000"/>
              </a:avLst>
            </a:prstGeom>
            <a:solidFill>
              <a:srgbClr val="A23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453523" y="4086097"/>
              <a:ext cx="824700" cy="8247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1731633" y="3748766"/>
              <a:ext cx="4182600" cy="14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txBox="1"/>
            <p:nvPr/>
          </p:nvSpPr>
          <p:spPr>
            <a:xfrm>
              <a:off x="1731633" y="3748766"/>
              <a:ext cx="4182600" cy="1499100"/>
            </a:xfrm>
            <a:prstGeom prst="rect">
              <a:avLst/>
            </a:prstGeom>
            <a:noFill/>
            <a:ln>
              <a:noFill/>
            </a:ln>
          </p:spPr>
          <p:txBody>
            <a:bodyPr spcFirstLastPara="1" wrap="square" lIns="158650" tIns="158650" rIns="158650" bIns="158650" anchor="ctr" anchorCtr="0">
              <a:noAutofit/>
            </a:bodyPr>
            <a:lstStyle/>
            <a:p>
              <a:pPr marL="0" marR="0" lvl="0" indent="0" algn="l" rtl="0">
                <a:lnSpc>
                  <a:spcPct val="90000"/>
                </a:lnSpc>
                <a:spcBef>
                  <a:spcPts val="0"/>
                </a:spcBef>
                <a:spcAft>
                  <a:spcPts val="0"/>
                </a:spcAft>
                <a:buClr>
                  <a:schemeClr val="dk1"/>
                </a:buClr>
                <a:buSzPts val="2400"/>
                <a:buFont typeface="Garamond"/>
                <a:buNone/>
              </a:pPr>
              <a:r>
                <a:rPr lang="en-US" sz="2400" b="0" i="0" u="none" strike="noStrike" cap="none">
                  <a:solidFill>
                    <a:schemeClr val="dk1"/>
                  </a:solidFill>
                  <a:latin typeface="Garamond"/>
                  <a:ea typeface="Garamond"/>
                  <a:cs typeface="Garamond"/>
                  <a:sym typeface="Garamond"/>
                </a:rPr>
                <a:t>Extract visualization reports, analyse and predict the future price of the bitcoin</a:t>
              </a:r>
              <a:endParaRPr sz="2400" b="0" i="0" u="none" strike="noStrike" cap="none">
                <a:solidFill>
                  <a:schemeClr val="dk1"/>
                </a:solidFill>
                <a:latin typeface="Garamond"/>
                <a:ea typeface="Garamond"/>
                <a:cs typeface="Garamond"/>
                <a:sym typeface="Garamond"/>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solidFill>
                  <a:srgbClr val="262626"/>
                </a:solidFill>
              </a:rPr>
              <a:t>Data Sources</a:t>
            </a:r>
            <a:endParaRPr>
              <a:solidFill>
                <a:srgbClr val="262626"/>
              </a:solidFill>
            </a:endParaRPr>
          </a:p>
        </p:txBody>
      </p:sp>
      <p:grpSp>
        <p:nvGrpSpPr>
          <p:cNvPr id="200" name="Google Shape;200;p22"/>
          <p:cNvGrpSpPr/>
          <p:nvPr/>
        </p:nvGrpSpPr>
        <p:grpSpPr>
          <a:xfrm>
            <a:off x="1567308" y="2772505"/>
            <a:ext cx="9057379" cy="2874640"/>
            <a:chOff x="271908" y="121"/>
            <a:chExt cx="9057379" cy="2874640"/>
          </a:xfrm>
        </p:grpSpPr>
        <p:sp>
          <p:nvSpPr>
            <p:cNvPr id="201" name="Google Shape;201;p22"/>
            <p:cNvSpPr/>
            <p:nvPr/>
          </p:nvSpPr>
          <p:spPr>
            <a:xfrm>
              <a:off x="271908" y="121"/>
              <a:ext cx="3881733" cy="2464901"/>
            </a:xfrm>
            <a:prstGeom prst="roundRect">
              <a:avLst>
                <a:gd name="adj" fmla="val 10000"/>
              </a:avLst>
            </a:prstGeom>
            <a:solidFill>
              <a:srgbClr val="829927"/>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703212" y="409860"/>
              <a:ext cx="3881733" cy="2464901"/>
            </a:xfrm>
            <a:prstGeom prst="roundRect">
              <a:avLst>
                <a:gd name="adj" fmla="val 10000"/>
              </a:avLst>
            </a:prstGeom>
            <a:solidFill>
              <a:schemeClr val="lt1">
                <a:alpha val="89803"/>
              </a:schemeClr>
            </a:solidFill>
            <a:ln w="15875" cap="flat" cmpd="sng">
              <a:solidFill>
                <a:srgbClr val="829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txBox="1"/>
            <p:nvPr/>
          </p:nvSpPr>
          <p:spPr>
            <a:xfrm>
              <a:off x="775406" y="482054"/>
              <a:ext cx="3737345" cy="23205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dk1"/>
                </a:buClr>
                <a:buSzPts val="2200"/>
                <a:buFont typeface="Garamond"/>
                <a:buNone/>
              </a:pPr>
              <a:r>
                <a:rPr lang="en-US" sz="2200" b="0" i="0" u="none" strike="noStrike" cap="none">
                  <a:solidFill>
                    <a:schemeClr val="dk1"/>
                  </a:solidFill>
                  <a:latin typeface="Garamond"/>
                  <a:ea typeface="Garamond"/>
                  <a:cs typeface="Garamond"/>
                  <a:sym typeface="Garamond"/>
                </a:rPr>
                <a:t>The data is being fetched via an API from below URL</a:t>
              </a:r>
              <a:br>
                <a:rPr lang="en-US" sz="2200" b="0" i="0" u="none" strike="noStrike" cap="none">
                  <a:solidFill>
                    <a:schemeClr val="dk1"/>
                  </a:solidFill>
                  <a:latin typeface="Garamond"/>
                  <a:ea typeface="Garamond"/>
                  <a:cs typeface="Garamond"/>
                  <a:sym typeface="Garamond"/>
                </a:rPr>
              </a:br>
              <a:r>
                <a:rPr lang="en-US" sz="2200" b="0" i="0" u="sng" strike="noStrike" cap="none">
                  <a:solidFill>
                    <a:schemeClr val="hlink"/>
                  </a:solidFill>
                  <a:latin typeface="Garamond"/>
                  <a:ea typeface="Garamond"/>
                  <a:cs typeface="Garamond"/>
                  <a:sym typeface="Garamond"/>
                  <a:hlinkClick r:id="rId4"/>
                </a:rPr>
                <a:t>https://www.bitstamp.net/api/</a:t>
              </a:r>
              <a:endParaRPr sz="2200" b="0" i="0" u="none" strike="noStrike" cap="none">
                <a:solidFill>
                  <a:schemeClr val="dk1"/>
                </a:solidFill>
                <a:latin typeface="Garamond"/>
                <a:ea typeface="Garamond"/>
                <a:cs typeface="Garamond"/>
                <a:sym typeface="Garamond"/>
              </a:endParaRPr>
            </a:p>
          </p:txBody>
        </p:sp>
        <p:sp>
          <p:nvSpPr>
            <p:cNvPr id="204" name="Google Shape;204;p22"/>
            <p:cNvSpPr/>
            <p:nvPr/>
          </p:nvSpPr>
          <p:spPr>
            <a:xfrm>
              <a:off x="5016250" y="121"/>
              <a:ext cx="3881733" cy="2464901"/>
            </a:xfrm>
            <a:prstGeom prst="roundRect">
              <a:avLst>
                <a:gd name="adj" fmla="val 10000"/>
              </a:avLst>
            </a:prstGeom>
            <a:solidFill>
              <a:srgbClr val="829927"/>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447554" y="409860"/>
              <a:ext cx="3881733" cy="2464901"/>
            </a:xfrm>
            <a:prstGeom prst="roundRect">
              <a:avLst>
                <a:gd name="adj" fmla="val 10000"/>
              </a:avLst>
            </a:prstGeom>
            <a:solidFill>
              <a:schemeClr val="lt1">
                <a:alpha val="89803"/>
              </a:schemeClr>
            </a:solidFill>
            <a:ln w="15875" cap="flat" cmpd="sng">
              <a:solidFill>
                <a:srgbClr val="8299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txBox="1"/>
            <p:nvPr/>
          </p:nvSpPr>
          <p:spPr>
            <a:xfrm>
              <a:off x="5519748" y="482054"/>
              <a:ext cx="3737345" cy="23205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dk1"/>
                </a:buClr>
                <a:buSzPts val="2200"/>
                <a:buFont typeface="Garamond"/>
                <a:buNone/>
              </a:pPr>
              <a:r>
                <a:rPr lang="en-US" sz="2200" b="0" i="0" u="none" strike="noStrike" cap="none">
                  <a:solidFill>
                    <a:schemeClr val="dk1"/>
                  </a:solidFill>
                  <a:latin typeface="Garamond"/>
                  <a:ea typeface="Garamond"/>
                  <a:cs typeface="Garamond"/>
                  <a:sym typeface="Garamond"/>
                </a:rPr>
                <a:t>Since the URL is live, there is no fixed number of rows as of now but we can fetch the data based on our needs as by transaction made in the last minute, hour or even a day</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Data Ingestion through REST API</a:t>
            </a:r>
            <a:endParaRPr/>
          </a:p>
        </p:txBody>
      </p:sp>
      <p:sp>
        <p:nvSpPr>
          <p:cNvPr id="212" name="Google Shape;212;p2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a:t>Utilized Scala and Java SDK to call the endpoint</a:t>
            </a:r>
            <a:endParaRPr/>
          </a:p>
          <a:p>
            <a:pPr marL="0" lvl="0" indent="0" algn="l" rtl="0">
              <a:spcBef>
                <a:spcPts val="1080"/>
              </a:spcBef>
              <a:spcAft>
                <a:spcPts val="0"/>
              </a:spcAft>
              <a:buSzPts val="2760"/>
              <a:buNone/>
            </a:pPr>
            <a:endParaRPr/>
          </a:p>
          <a:p>
            <a:pPr marL="0" lvl="0" indent="0" algn="l" rtl="0">
              <a:spcBef>
                <a:spcPts val="1080"/>
              </a:spcBef>
              <a:spcAft>
                <a:spcPts val="0"/>
              </a:spcAft>
              <a:buSzPts val="2760"/>
              <a:buNone/>
            </a:pPr>
            <a:endParaRPr/>
          </a:p>
        </p:txBody>
      </p:sp>
      <p:sp>
        <p:nvSpPr>
          <p:cNvPr id="213" name="Google Shape;213;p23"/>
          <p:cNvSpPr/>
          <p:nvPr/>
        </p:nvSpPr>
        <p:spPr>
          <a:xfrm>
            <a:off x="1534160" y="3924036"/>
            <a:ext cx="9686370" cy="940321"/>
          </a:xfrm>
          <a:prstGeom prst="rect">
            <a:avLst/>
          </a:prstGeom>
          <a:solidFill>
            <a:srgbClr val="FBFBFB"/>
          </a:solidFill>
          <a:ln>
            <a:noFill/>
          </a:ln>
        </p:spPr>
        <p:txBody>
          <a:bodyPr spcFirstLastPara="1" wrap="square" lIns="198375" tIns="0" rIns="0" bIns="1575" anchor="ctr" anchorCtr="0">
            <a:noAutofit/>
          </a:bodyPr>
          <a:lstStyle/>
          <a:p>
            <a:pPr marL="0" marR="0" lvl="0" indent="0" algn="l" rtl="0">
              <a:lnSpc>
                <a:spcPct val="100000"/>
              </a:lnSpc>
              <a:spcBef>
                <a:spcPts val="0"/>
              </a:spcBef>
              <a:spcAft>
                <a:spcPts val="0"/>
              </a:spcAft>
              <a:buClr>
                <a:srgbClr val="404040"/>
              </a:buClr>
              <a:buSzPts val="1200"/>
              <a:buFont typeface="Courier New"/>
              <a:buNone/>
            </a:pPr>
            <a:r>
              <a:rPr lang="en-US" sz="1200" b="0" i="0" u="none" strike="noStrike" cap="none">
                <a:solidFill>
                  <a:srgbClr val="404040"/>
                </a:solidFill>
                <a:latin typeface="Courier New"/>
                <a:ea typeface="Courier New"/>
                <a:cs typeface="Courier New"/>
                <a:sym typeface="Courier New"/>
              </a:rPr>
              <a:t>Import java.net.URL</a:t>
            </a:r>
            <a:endParaRPr/>
          </a:p>
          <a:p>
            <a:pPr marL="0" marR="0" lvl="0" indent="0" algn="l" rtl="0">
              <a:lnSpc>
                <a:spcPct val="100000"/>
              </a:lnSpc>
              <a:spcBef>
                <a:spcPts val="0"/>
              </a:spcBef>
              <a:spcAft>
                <a:spcPts val="0"/>
              </a:spcAft>
              <a:buClr>
                <a:srgbClr val="404040"/>
              </a:buClr>
              <a:buSzPts val="1200"/>
              <a:buFont typeface="Courier New"/>
              <a:buNone/>
            </a:pPr>
            <a:r>
              <a:rPr lang="en-US" sz="1200" b="0" i="0" u="none" strike="noStrike" cap="none">
                <a:solidFill>
                  <a:srgbClr val="404040"/>
                </a:solidFill>
                <a:latin typeface="Courier New"/>
                <a:ea typeface="Courier New"/>
                <a:cs typeface="Courier New"/>
                <a:sym typeface="Courier New"/>
              </a:rPr>
              <a:t>import scala.io.Source</a:t>
            </a:r>
            <a:br>
              <a:rPr lang="en-US" sz="1200" b="0" i="0" u="none" strike="noStrike" cap="none">
                <a:solidFill>
                  <a:srgbClr val="404040"/>
                </a:solidFill>
                <a:latin typeface="Courier New"/>
                <a:ea typeface="Courier New"/>
                <a:cs typeface="Courier New"/>
                <a:sym typeface="Courier New"/>
              </a:rPr>
            </a:br>
            <a:br>
              <a:rPr lang="en-US" sz="1200" b="0" i="0" u="none" strike="noStrike" cap="none">
                <a:solidFill>
                  <a:srgbClr val="404040"/>
                </a:solidFill>
                <a:latin typeface="Courier New"/>
                <a:ea typeface="Courier New"/>
                <a:cs typeface="Courier New"/>
                <a:sym typeface="Courier New"/>
              </a:rPr>
            </a:br>
            <a:r>
              <a:rPr lang="en-US" sz="1200" b="0" i="0" u="none" strike="noStrike" cap="none">
                <a:solidFill>
                  <a:srgbClr val="404040"/>
                </a:solidFill>
                <a:latin typeface="Courier New"/>
                <a:ea typeface="Courier New"/>
                <a:cs typeface="Courier New"/>
                <a:sym typeface="Courier New"/>
              </a:rPr>
              <a:t>val transactions = Source.fromURL(new URL("https://www.bitstamp.net/api/v2/transactions/btcusd/?time=hour")).mkString</a:t>
            </a:r>
            <a:br>
              <a:rPr lang="en-US" sz="100" b="0" i="0" u="none" strike="noStrike" cap="none">
                <a:solidFill>
                  <a:schemeClr val="dk1"/>
                </a:solidFill>
                <a:latin typeface="Garamond"/>
                <a:ea typeface="Garamond"/>
                <a:cs typeface="Garamond"/>
                <a:sym typeface="Garamond"/>
              </a:rPr>
            </a:br>
            <a:endParaRPr sz="1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Parsing the jSON response</a:t>
            </a:r>
            <a:endParaRPr/>
          </a:p>
        </p:txBody>
      </p:sp>
      <p:sp>
        <p:nvSpPr>
          <p:cNvPr id="219" name="Google Shape;219;p24"/>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a:t>Bitstamp endpoint yields a string containing a JSON array, and each element of the array is a JSON object that represents a transaction</a:t>
            </a:r>
            <a:endParaRPr/>
          </a:p>
          <a:p>
            <a:pPr marL="0" lvl="0" indent="0" algn="l" rtl="0">
              <a:spcBef>
                <a:spcPts val="1000"/>
              </a:spcBef>
              <a:spcAft>
                <a:spcPts val="0"/>
              </a:spcAft>
              <a:buSzPts val="2300"/>
              <a:buNone/>
            </a:pPr>
            <a:r>
              <a:rPr lang="en-US" sz="2000"/>
              <a:t>case class HttpTransaction(date: String, tid: String, price: String, `type`: String,                           amount: String)</a:t>
            </a:r>
            <a:endParaRPr/>
          </a:p>
          <a:p>
            <a:pPr marL="0" lvl="0" indent="0" algn="l" rtl="0">
              <a:spcBef>
                <a:spcPts val="1000"/>
              </a:spcBef>
              <a:spcAft>
                <a:spcPts val="0"/>
              </a:spcAft>
              <a:buSzPts val="2300"/>
              <a:buNone/>
            </a:pPr>
            <a:r>
              <a:rPr lang="en-US" sz="2000"/>
              <a:t>Unit Testing:</a:t>
            </a:r>
            <a:endParaRPr/>
          </a:p>
          <a:p>
            <a:pPr marL="0" lvl="0" indent="0" algn="l" rtl="0">
              <a:spcBef>
                <a:spcPts val="1000"/>
              </a:spcBef>
              <a:spcAft>
                <a:spcPts val="0"/>
              </a:spcAft>
              <a:buSzPts val="2300"/>
              <a:buNone/>
            </a:pPr>
            <a:endParaRPr sz="2000"/>
          </a:p>
          <a:p>
            <a:pPr marL="285750" lvl="0" indent="-110490" algn="l" rtl="0">
              <a:spcBef>
                <a:spcPts val="1080"/>
              </a:spcBef>
              <a:spcAft>
                <a:spcPts val="0"/>
              </a:spcAft>
              <a:buSzPts val="2760"/>
              <a:buNone/>
            </a:pPr>
            <a:endParaRPr/>
          </a:p>
        </p:txBody>
      </p:sp>
      <p:sp>
        <p:nvSpPr>
          <p:cNvPr id="220" name="Google Shape;220;p24"/>
          <p:cNvSpPr/>
          <p:nvPr/>
        </p:nvSpPr>
        <p:spPr>
          <a:xfrm>
            <a:off x="1295401" y="4592529"/>
            <a:ext cx="9123680" cy="1631216"/>
          </a:xfrm>
          <a:prstGeom prst="rect">
            <a:avLst/>
          </a:prstGeom>
          <a:solidFill>
            <a:srgbClr val="2B2B2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6A8759"/>
              </a:buClr>
              <a:buSzPts val="1000"/>
              <a:buFont typeface="Consolas"/>
              <a:buNone/>
            </a:pPr>
            <a:r>
              <a:rPr lang="en-US" sz="1000" b="0" i="0" u="none" strike="noStrike" cap="none">
                <a:solidFill>
                  <a:srgbClr val="6A8759"/>
                </a:solidFill>
                <a:latin typeface="Consolas"/>
                <a:ea typeface="Consolas"/>
                <a:cs typeface="Consolas"/>
                <a:sym typeface="Consolas"/>
              </a:rPr>
              <a:t>"BatchProducer.jsonToHttpTransaction" </a:t>
            </a:r>
            <a:r>
              <a:rPr lang="en-US" sz="1000" b="0" i="0" u="none" strike="noStrike" cap="none">
                <a:solidFill>
                  <a:srgbClr val="A9B7C6"/>
                </a:solidFill>
                <a:latin typeface="Consolas"/>
                <a:ea typeface="Consolas"/>
                <a:cs typeface="Consolas"/>
                <a:sym typeface="Consolas"/>
              </a:rPr>
              <a:t>should {</a:t>
            </a: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  </a:t>
            </a:r>
            <a:r>
              <a:rPr lang="en-US" sz="1000" b="0" i="0" u="none" strike="noStrike" cap="none">
                <a:solidFill>
                  <a:srgbClr val="6A8759"/>
                </a:solidFill>
                <a:latin typeface="Consolas"/>
                <a:ea typeface="Consolas"/>
                <a:cs typeface="Consolas"/>
                <a:sym typeface="Consolas"/>
              </a:rPr>
              <a:t>"create a Dataset[HttpTransaction] from a Json string" </a:t>
            </a:r>
            <a:r>
              <a:rPr lang="en-US" sz="1000" b="0" i="0" u="none" strike="noStrike" cap="none">
                <a:solidFill>
                  <a:srgbClr val="A9B7C6"/>
                </a:solidFill>
                <a:latin typeface="Consolas"/>
                <a:ea typeface="Consolas"/>
                <a:cs typeface="Consolas"/>
                <a:sym typeface="Consolas"/>
              </a:rPr>
              <a:t>in {</a:t>
            </a: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    </a:t>
            </a:r>
            <a:r>
              <a:rPr lang="en-US" sz="1000" b="0" i="0" u="none" strike="noStrike" cap="none">
                <a:solidFill>
                  <a:srgbClr val="CC7832"/>
                </a:solidFill>
                <a:latin typeface="Consolas"/>
                <a:ea typeface="Consolas"/>
                <a:cs typeface="Consolas"/>
                <a:sym typeface="Consolas"/>
              </a:rPr>
              <a:t>val </a:t>
            </a:r>
            <a:r>
              <a:rPr lang="en-US" sz="1000" b="0" i="0" u="none" strike="noStrike" cap="none">
                <a:solidFill>
                  <a:srgbClr val="A9B7C6"/>
                </a:solidFill>
                <a:latin typeface="Consolas"/>
                <a:ea typeface="Consolas"/>
                <a:cs typeface="Consolas"/>
                <a:sym typeface="Consolas"/>
              </a:rPr>
              <a:t>json =</a:t>
            </a: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      </a:t>
            </a:r>
            <a:r>
              <a:rPr lang="en-US" sz="1000" b="0" i="0" u="none" strike="noStrike" cap="none">
                <a:solidFill>
                  <a:srgbClr val="6A8759"/>
                </a:solidFill>
                <a:latin typeface="Consolas"/>
                <a:ea typeface="Consolas"/>
                <a:cs typeface="Consolas"/>
                <a:sym typeface="Consolas"/>
              </a:rPr>
              <a:t>"""[{"date": "1532365695", "tid": "70683282", "price": "7740.00", "type": "0", "amount": "0.10041719"},</a:t>
            </a:r>
            <a:br>
              <a:rPr lang="en-US" sz="1000" b="0" i="0" u="none" strike="noStrike" cap="none">
                <a:solidFill>
                  <a:srgbClr val="6A8759"/>
                </a:solidFill>
                <a:latin typeface="Consolas"/>
                <a:ea typeface="Consolas"/>
                <a:cs typeface="Consolas"/>
                <a:sym typeface="Consolas"/>
              </a:rPr>
            </a:br>
            <a:r>
              <a:rPr lang="en-US" sz="1000" b="0" i="0" u="none" strike="noStrike" cap="none">
                <a:solidFill>
                  <a:srgbClr val="6A8759"/>
                </a:solidFill>
                <a:latin typeface="Consolas"/>
                <a:ea typeface="Consolas"/>
                <a:cs typeface="Consolas"/>
                <a:sym typeface="Consolas"/>
              </a:rPr>
              <a:t>        |{"date": "1532365693", "tid": "70683281", "price": "7739.99", "type": "0", "amount": "0.00148564"}]"""</a:t>
            </a:r>
            <a:r>
              <a:rPr lang="en-US" sz="1000" b="0" i="0" u="none" strike="noStrike" cap="none">
                <a:solidFill>
                  <a:srgbClr val="A9B7C6"/>
                </a:solidFill>
                <a:latin typeface="Consolas"/>
                <a:ea typeface="Consolas"/>
                <a:cs typeface="Consolas"/>
                <a:sym typeface="Consolas"/>
              </a:rPr>
              <a:t>.stripMargin</a:t>
            </a:r>
            <a:br>
              <a:rPr lang="en-US" sz="1000" b="0" i="0" u="none" strike="noStrike" cap="none">
                <a:solidFill>
                  <a:srgbClr val="A9B7C6"/>
                </a:solidFill>
                <a:latin typeface="Consolas"/>
                <a:ea typeface="Consolas"/>
                <a:cs typeface="Consolas"/>
                <a:sym typeface="Consolas"/>
              </a:rPr>
            </a:b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    </a:t>
            </a:r>
            <a:r>
              <a:rPr lang="en-US" sz="1000" b="0" i="0" u="none" strike="noStrike" cap="none">
                <a:solidFill>
                  <a:srgbClr val="CC7832"/>
                </a:solidFill>
                <a:latin typeface="Consolas"/>
                <a:ea typeface="Consolas"/>
                <a:cs typeface="Consolas"/>
                <a:sym typeface="Consolas"/>
              </a:rPr>
              <a:t>val </a:t>
            </a:r>
            <a:r>
              <a:rPr lang="en-US" sz="1000" b="0" i="0" u="none" strike="noStrike" cap="none">
                <a:solidFill>
                  <a:srgbClr val="A9B7C6"/>
                </a:solidFill>
                <a:latin typeface="Consolas"/>
                <a:ea typeface="Consolas"/>
                <a:cs typeface="Consolas"/>
                <a:sym typeface="Consolas"/>
              </a:rPr>
              <a:t>ds: Dataset[HttpTransaction] = BatchProducer.</a:t>
            </a:r>
            <a:r>
              <a:rPr lang="en-US" sz="1000" b="0" i="1" u="none" strike="noStrike" cap="none">
                <a:solidFill>
                  <a:srgbClr val="A9B7C6"/>
                </a:solidFill>
                <a:latin typeface="Consolas"/>
                <a:ea typeface="Consolas"/>
                <a:cs typeface="Consolas"/>
                <a:sym typeface="Consolas"/>
              </a:rPr>
              <a:t>jsonToHttpTransactions</a:t>
            </a:r>
            <a:r>
              <a:rPr lang="en-US" sz="1000" b="0" i="0" u="none" strike="noStrike" cap="none">
                <a:solidFill>
                  <a:srgbClr val="A9B7C6"/>
                </a:solidFill>
                <a:latin typeface="Consolas"/>
                <a:ea typeface="Consolas"/>
                <a:cs typeface="Consolas"/>
                <a:sym typeface="Consolas"/>
              </a:rPr>
              <a:t>(json)</a:t>
            </a: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    ds.collect() should </a:t>
            </a:r>
            <a:r>
              <a:rPr lang="en-US" sz="1000" b="0" i="1" u="none" strike="noStrike" cap="none">
                <a:solidFill>
                  <a:srgbClr val="9876AA"/>
                </a:solidFill>
                <a:latin typeface="Consolas"/>
                <a:ea typeface="Consolas"/>
                <a:cs typeface="Consolas"/>
                <a:sym typeface="Consolas"/>
              </a:rPr>
              <a:t>contain </a:t>
            </a:r>
            <a:r>
              <a:rPr lang="en-US" sz="1000" b="0" i="0" u="none" strike="noStrike" cap="none">
                <a:solidFill>
                  <a:srgbClr val="A9B7C6"/>
                </a:solidFill>
                <a:latin typeface="Consolas"/>
                <a:ea typeface="Consolas"/>
                <a:cs typeface="Consolas"/>
                <a:sym typeface="Consolas"/>
              </a:rPr>
              <a:t>theSameElementsAs </a:t>
            </a:r>
            <a:r>
              <a:rPr lang="en-US" sz="1000" b="0" i="1" u="none" strike="noStrike" cap="none">
                <a:solidFill>
                  <a:srgbClr val="9876AA"/>
                </a:solidFill>
                <a:latin typeface="Consolas"/>
                <a:ea typeface="Consolas"/>
                <a:cs typeface="Consolas"/>
                <a:sym typeface="Consolas"/>
              </a:rPr>
              <a:t>Seq</a:t>
            </a:r>
            <a:r>
              <a:rPr lang="en-US" sz="1000" b="0" i="0" u="none" strike="noStrike" cap="none">
                <a:solidFill>
                  <a:srgbClr val="A9B7C6"/>
                </a:solidFill>
                <a:latin typeface="Consolas"/>
                <a:ea typeface="Consolas"/>
                <a:cs typeface="Consolas"/>
                <a:sym typeface="Consolas"/>
              </a:rPr>
              <a:t>(</a:t>
            </a:r>
            <a:r>
              <a:rPr lang="en-US" sz="1000" b="0" i="1" u="none" strike="noStrike" cap="none">
                <a:solidFill>
                  <a:srgbClr val="9876AA"/>
                </a:solidFill>
                <a:latin typeface="Consolas"/>
                <a:ea typeface="Consolas"/>
                <a:cs typeface="Consolas"/>
                <a:sym typeface="Consolas"/>
              </a:rPr>
              <a:t>httpTransaction1</a:t>
            </a:r>
            <a:r>
              <a:rPr lang="en-US" sz="1000" b="0" i="0" u="none" strike="noStrike" cap="none">
                <a:solidFill>
                  <a:srgbClr val="CC7832"/>
                </a:solidFill>
                <a:latin typeface="Consolas"/>
                <a:ea typeface="Consolas"/>
                <a:cs typeface="Consolas"/>
                <a:sym typeface="Consolas"/>
              </a:rPr>
              <a:t>, </a:t>
            </a:r>
            <a:r>
              <a:rPr lang="en-US" sz="1000" b="0" i="1" u="none" strike="noStrike" cap="none">
                <a:solidFill>
                  <a:srgbClr val="9876AA"/>
                </a:solidFill>
                <a:latin typeface="Consolas"/>
                <a:ea typeface="Consolas"/>
                <a:cs typeface="Consolas"/>
                <a:sym typeface="Consolas"/>
              </a:rPr>
              <a:t>httpTransaction2</a:t>
            </a:r>
            <a:r>
              <a:rPr lang="en-US" sz="1000" b="0" i="0" u="none" strike="noStrike" cap="none">
                <a:solidFill>
                  <a:srgbClr val="A9B7C6"/>
                </a:solidFill>
                <a:latin typeface="Consolas"/>
                <a:ea typeface="Consolas"/>
                <a:cs typeface="Consolas"/>
                <a:sym typeface="Consolas"/>
              </a:rPr>
              <a:t>)</a:t>
            </a: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  }</a:t>
            </a:r>
            <a:br>
              <a:rPr lang="en-US" sz="1000" b="0" i="0" u="none" strike="noStrike" cap="none">
                <a:solidFill>
                  <a:srgbClr val="A9B7C6"/>
                </a:solidFill>
                <a:latin typeface="Consolas"/>
                <a:ea typeface="Consolas"/>
                <a:cs typeface="Consolas"/>
                <a:sym typeface="Consolas"/>
              </a:rPr>
            </a:br>
            <a:r>
              <a:rPr lang="en-US" sz="1000" b="0" i="0" u="none" strike="noStrike" cap="none">
                <a:solidFill>
                  <a:srgbClr val="A9B7C6"/>
                </a:solidFill>
                <a:latin typeface="Consolas"/>
                <a:ea typeface="Consolas"/>
                <a:cs typeface="Consolas"/>
                <a:sym typeface="Consolas"/>
              </a:rPr>
              <a:t>}</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Saving transactions in parquet format</a:t>
            </a:r>
            <a:endParaRPr/>
          </a:p>
        </p:txBody>
      </p:sp>
      <p:sp>
        <p:nvSpPr>
          <p:cNvPr id="226" name="Google Shape;226;p25"/>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US"/>
              <a:t>def unsafeSave(transactions: Dataset[Transaction], path: URI): Unit =    transactions      .write      .mode(SaveMode.Append)      .partitionBy("date")      .parquet(path.toString)</a:t>
            </a:r>
            <a:endParaRPr/>
          </a:p>
          <a:p>
            <a:pPr marL="0" lvl="0" indent="0" algn="l" rtl="0">
              <a:spcBef>
                <a:spcPts val="1080"/>
              </a:spcBef>
              <a:spcAft>
                <a:spcPts val="0"/>
              </a:spcAft>
              <a:buSzPts val="2760"/>
              <a:buNone/>
            </a:pPr>
            <a:endParaRPr/>
          </a:p>
          <a:p>
            <a:pPr marL="0" lvl="0" indent="0" algn="l" rtl="0">
              <a:spcBef>
                <a:spcPts val="1080"/>
              </a:spcBef>
              <a:spcAft>
                <a:spcPts val="0"/>
              </a:spcAft>
              <a:buSzPts val="2760"/>
              <a:buNone/>
            </a:pPr>
            <a:r>
              <a:rPr lang="en-US"/>
              <a:t>The unsafe is to justify and state that the function has side effects as it is writing a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a:t>Batch Processing</a:t>
            </a:r>
            <a:endParaRPr/>
          </a:p>
        </p:txBody>
      </p:sp>
      <p:sp>
        <p:nvSpPr>
          <p:cNvPr id="232" name="Google Shape;232;p26"/>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2346"/>
              <a:buNone/>
            </a:pPr>
            <a:r>
              <a:rPr lang="en-US" sz="2040" b="1"/>
              <a:t>Our BatchProducer application will work as follows:</a:t>
            </a:r>
            <a:endParaRPr/>
          </a:p>
          <a:p>
            <a:pPr marL="285750" lvl="0" indent="-285750" algn="l" rtl="0">
              <a:lnSpc>
                <a:spcPct val="80000"/>
              </a:lnSpc>
              <a:spcBef>
                <a:spcPts val="1008"/>
              </a:spcBef>
              <a:spcAft>
                <a:spcPts val="0"/>
              </a:spcAft>
              <a:buSzPts val="2346"/>
              <a:buChar char="•"/>
            </a:pPr>
            <a:r>
              <a:rPr lang="en-US" sz="2040"/>
              <a:t>On startup, fetch the last 24 hours of transactions. Set start = current day at midnight UTC and end = last transaction's timestamp.</a:t>
            </a:r>
            <a:endParaRPr/>
          </a:p>
          <a:p>
            <a:pPr marL="285750" lvl="0" indent="-285750" algn="l" rtl="0">
              <a:lnSpc>
                <a:spcPct val="80000"/>
              </a:lnSpc>
              <a:spcBef>
                <a:spcPts val="1008"/>
              </a:spcBef>
              <a:spcAft>
                <a:spcPts val="0"/>
              </a:spcAft>
              <a:buSzPts val="2346"/>
              <a:buChar char="•"/>
            </a:pPr>
            <a:r>
              <a:rPr lang="en-US" sz="2040"/>
              <a:t>Filter the transactions to only keep those between start and end and save them to Parquet.</a:t>
            </a:r>
            <a:endParaRPr/>
          </a:p>
          <a:p>
            <a:pPr marL="285750" lvl="0" indent="-285750" algn="l" rtl="0">
              <a:lnSpc>
                <a:spcPct val="80000"/>
              </a:lnSpc>
              <a:spcBef>
                <a:spcPts val="1008"/>
              </a:spcBef>
              <a:spcAft>
                <a:spcPts val="0"/>
              </a:spcAft>
              <a:buSzPts val="2346"/>
              <a:buChar char="•"/>
            </a:pPr>
            <a:r>
              <a:rPr lang="en-US" sz="2040"/>
              <a:t>Wait 59 minutes.</a:t>
            </a:r>
            <a:endParaRPr/>
          </a:p>
          <a:p>
            <a:pPr marL="285750" lvl="0" indent="-285750" algn="l" rtl="0">
              <a:lnSpc>
                <a:spcPct val="80000"/>
              </a:lnSpc>
              <a:spcBef>
                <a:spcPts val="1008"/>
              </a:spcBef>
              <a:spcAft>
                <a:spcPts val="0"/>
              </a:spcAft>
              <a:buSzPts val="2346"/>
              <a:buChar char="•"/>
            </a:pPr>
            <a:r>
              <a:rPr lang="en-US" sz="2040"/>
              <a:t>Fetch the last one hour of transactions. </a:t>
            </a:r>
            <a:endParaRPr/>
          </a:p>
          <a:p>
            <a:pPr marL="285750" lvl="0" indent="-285750" algn="l" rtl="0">
              <a:lnSpc>
                <a:spcPct val="80000"/>
              </a:lnSpc>
              <a:spcBef>
                <a:spcPts val="1008"/>
              </a:spcBef>
              <a:spcAft>
                <a:spcPts val="0"/>
              </a:spcAft>
              <a:buSzPts val="2346"/>
              <a:buChar char="•"/>
            </a:pPr>
            <a:r>
              <a:rPr lang="en-US" sz="2040"/>
              <a:t>We have a one minute overlap to make sure that we do not miss any transaction. Set the start = end and end = last transaction timestamps.</a:t>
            </a:r>
            <a:endParaRPr/>
          </a:p>
          <a:p>
            <a:pPr marL="285750" lvl="0" indent="-285750" algn="l" rtl="0">
              <a:lnSpc>
                <a:spcPct val="80000"/>
              </a:lnSpc>
              <a:spcBef>
                <a:spcPts val="1008"/>
              </a:spcBef>
              <a:spcAft>
                <a:spcPts val="0"/>
              </a:spcAft>
              <a:buSzPts val="2346"/>
              <a:buChar char="•"/>
            </a:pPr>
            <a:r>
              <a:rPr lang="en-US" sz="2040"/>
              <a:t>Go to step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47AC-E753-4345-8D5C-D94F4CE6A5AC}"/>
              </a:ext>
            </a:extLst>
          </p:cNvPr>
          <p:cNvSpPr>
            <a:spLocks noGrp="1"/>
          </p:cNvSpPr>
          <p:nvPr>
            <p:ph type="title"/>
          </p:nvPr>
        </p:nvSpPr>
        <p:spPr/>
        <p:txBody>
          <a:bodyPr/>
          <a:lstStyle/>
          <a:p>
            <a:r>
              <a:rPr lang="en-US" dirty="0"/>
              <a:t>Executing application through Spark</a:t>
            </a:r>
          </a:p>
        </p:txBody>
      </p:sp>
      <p:sp>
        <p:nvSpPr>
          <p:cNvPr id="3" name="Text Placeholder 2">
            <a:extLst>
              <a:ext uri="{FF2B5EF4-FFF2-40B4-BE49-F238E27FC236}">
                <a16:creationId xmlns:a16="http://schemas.microsoft.com/office/drawing/2014/main" id="{50A8499F-C05A-4C4E-BDCB-BCDC37762B3E}"/>
              </a:ext>
            </a:extLst>
          </p:cNvPr>
          <p:cNvSpPr>
            <a:spLocks noGrp="1"/>
          </p:cNvSpPr>
          <p:nvPr>
            <p:ph type="body" idx="1"/>
          </p:nvPr>
        </p:nvSpPr>
        <p:spPr/>
        <p:txBody>
          <a:bodyPr/>
          <a:lstStyle/>
          <a:p>
            <a:r>
              <a:rPr lang="en-US" sz="2000" dirty="0"/>
              <a:t>Packaging the assembly JAR with dependencies and specification of Main class</a:t>
            </a:r>
          </a:p>
          <a:p>
            <a:pPr marL="97155" indent="0">
              <a:buNone/>
            </a:pPr>
            <a:endParaRPr lang="en-US" sz="2000" dirty="0"/>
          </a:p>
          <a:p>
            <a:endParaRPr lang="en-US" sz="2000" dirty="0"/>
          </a:p>
          <a:p>
            <a:r>
              <a:rPr lang="en-US" sz="2000" dirty="0"/>
              <a:t>Once we submit the jar through spark-submit and obtain the parquet generated output:</a:t>
            </a:r>
          </a:p>
          <a:p>
            <a:endParaRPr lang="en-US" sz="2000" dirty="0"/>
          </a:p>
          <a:p>
            <a:endParaRPr lang="en-US" sz="2000" dirty="0"/>
          </a:p>
        </p:txBody>
      </p:sp>
      <p:sp>
        <p:nvSpPr>
          <p:cNvPr id="5" name="Rectangle 2">
            <a:extLst>
              <a:ext uri="{FF2B5EF4-FFF2-40B4-BE49-F238E27FC236}">
                <a16:creationId xmlns:a16="http://schemas.microsoft.com/office/drawing/2014/main" id="{95AA0688-AF1A-4F8F-AB0D-0717A4B1BDCE}"/>
              </a:ext>
            </a:extLst>
          </p:cNvPr>
          <p:cNvSpPr>
            <a:spLocks noChangeArrowheads="1"/>
          </p:cNvSpPr>
          <p:nvPr/>
        </p:nvSpPr>
        <p:spPr bwMode="auto">
          <a:xfrm>
            <a:off x="1659117" y="2939415"/>
            <a:ext cx="8458983"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err="1">
                <a:ln>
                  <a:noFill/>
                </a:ln>
                <a:solidFill>
                  <a:srgbClr val="9876AA"/>
                </a:solidFill>
                <a:effectLst/>
                <a:latin typeface="Consolas" panose="020B0609020204030204" pitchFamily="49" charset="0"/>
              </a:rPr>
              <a:t>assemblyOption</a:t>
            </a:r>
            <a:r>
              <a:rPr kumimoji="0" lang="en-US" altLang="en-US" sz="900" b="0" i="1" u="none" strike="noStrike" cap="none" normalizeH="0" baseline="0" dirty="0">
                <a:ln>
                  <a:noFill/>
                </a:ln>
                <a:solidFill>
                  <a:srgbClr val="9876AA"/>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in </a:t>
            </a:r>
            <a:r>
              <a:rPr kumimoji="0" lang="en-US" altLang="en-US" sz="900" b="0" i="1" u="none" strike="noStrike" cap="none" normalizeH="0" baseline="0" dirty="0">
                <a:ln>
                  <a:noFill/>
                </a:ln>
                <a:solidFill>
                  <a:srgbClr val="9876AA"/>
                </a:solidFill>
                <a:effectLst/>
                <a:latin typeface="Consolas" panose="020B0609020204030204" pitchFamily="49" charset="0"/>
              </a:rPr>
              <a:t>assembly </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1" u="none" strike="noStrike" cap="none" normalizeH="0" baseline="0" dirty="0" err="1">
                <a:ln>
                  <a:noFill/>
                </a:ln>
                <a:solidFill>
                  <a:srgbClr val="9876AA"/>
                </a:solidFill>
                <a:effectLst/>
                <a:latin typeface="Consolas" panose="020B0609020204030204" pitchFamily="49" charset="0"/>
              </a:rPr>
              <a:t>assemblyOption</a:t>
            </a:r>
            <a:r>
              <a:rPr kumimoji="0" lang="en-US" altLang="en-US" sz="900" b="0" i="1" u="none" strike="noStrike" cap="none" normalizeH="0" baseline="0" dirty="0">
                <a:ln>
                  <a:noFill/>
                </a:ln>
                <a:solidFill>
                  <a:srgbClr val="9876AA"/>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in </a:t>
            </a:r>
            <a:r>
              <a:rPr kumimoji="0" lang="en-US" altLang="en-US" sz="900" b="0" i="1" u="none" strike="noStrike" cap="none" normalizeH="0" baseline="0" dirty="0">
                <a:ln>
                  <a:noFill/>
                </a:ln>
                <a:solidFill>
                  <a:srgbClr val="9876AA"/>
                </a:solidFill>
                <a:effectLst/>
                <a:latin typeface="Consolas" panose="020B0609020204030204" pitchFamily="49" charset="0"/>
              </a:rPr>
              <a:t>assembly</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value.copy</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includeScala</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a:ln>
                  <a:noFill/>
                </a:ln>
                <a:solidFill>
                  <a:srgbClr val="CC7832"/>
                </a:solidFill>
                <a:effectLst/>
                <a:latin typeface="Consolas" panose="020B0609020204030204" pitchFamily="49" charset="0"/>
              </a:rPr>
              <a:t>false</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1" u="none" strike="noStrike" cap="none" normalizeH="0" baseline="0" dirty="0">
                <a:ln>
                  <a:noFill/>
                </a:ln>
                <a:solidFill>
                  <a:srgbClr val="9876AA"/>
                </a:solidFill>
                <a:effectLst/>
                <a:latin typeface="Consolas" panose="020B0609020204030204" pitchFamily="49" charset="0"/>
              </a:rPr>
              <a:t>test </a:t>
            </a:r>
            <a:r>
              <a:rPr kumimoji="0" lang="en-US" altLang="en-US" sz="900" b="0" i="0" u="none" strike="noStrike" cap="none" normalizeH="0" baseline="0" dirty="0">
                <a:ln>
                  <a:noFill/>
                </a:ln>
                <a:solidFill>
                  <a:srgbClr val="A9B7C6"/>
                </a:solidFill>
                <a:effectLst/>
                <a:latin typeface="Consolas" panose="020B0609020204030204" pitchFamily="49" charset="0"/>
              </a:rPr>
              <a:t>in </a:t>
            </a:r>
            <a:r>
              <a:rPr kumimoji="0" lang="en-US" altLang="en-US" sz="900" b="0" i="1" u="none" strike="noStrike" cap="none" normalizeH="0" baseline="0" dirty="0">
                <a:ln>
                  <a:noFill/>
                </a:ln>
                <a:solidFill>
                  <a:srgbClr val="9876AA"/>
                </a:solidFill>
                <a:effectLst/>
                <a:latin typeface="Consolas" panose="020B0609020204030204" pitchFamily="49" charset="0"/>
              </a:rPr>
              <a:t>assembly </a:t>
            </a:r>
            <a:r>
              <a:rPr kumimoji="0" lang="en-US" altLang="en-US" sz="900" b="0" i="0" u="none" strike="noStrike" cap="none" normalizeH="0" baseline="0" dirty="0">
                <a:ln>
                  <a:noFill/>
                </a:ln>
                <a:solidFill>
                  <a:srgbClr val="A9B7C6"/>
                </a:solidFill>
                <a:effectLst/>
                <a:latin typeface="Consolas" panose="020B0609020204030204" pitchFamily="49" charset="0"/>
              </a:rPr>
              <a:t>:=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1" u="none" strike="noStrike" cap="none" normalizeH="0" baseline="0" dirty="0" err="1">
                <a:ln>
                  <a:noFill/>
                </a:ln>
                <a:solidFill>
                  <a:srgbClr val="9876AA"/>
                </a:solidFill>
                <a:effectLst/>
                <a:latin typeface="Consolas" panose="020B0609020204030204" pitchFamily="49" charset="0"/>
              </a:rPr>
              <a:t>mainClass</a:t>
            </a:r>
            <a:r>
              <a:rPr kumimoji="0" lang="en-US" altLang="en-US" sz="900" b="0" i="1" u="none" strike="noStrike" cap="none" normalizeH="0" baseline="0" dirty="0">
                <a:ln>
                  <a:noFill/>
                </a:ln>
                <a:solidFill>
                  <a:srgbClr val="9876AA"/>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in </a:t>
            </a:r>
            <a:r>
              <a:rPr kumimoji="0" lang="en-US" altLang="en-US" sz="900" b="0" i="1" u="none" strike="noStrike" cap="none" normalizeH="0" baseline="0" dirty="0">
                <a:ln>
                  <a:noFill/>
                </a:ln>
                <a:solidFill>
                  <a:srgbClr val="9876AA"/>
                </a:solidFill>
                <a:effectLst/>
                <a:latin typeface="Consolas" panose="020B0609020204030204" pitchFamily="49" charset="0"/>
              </a:rPr>
              <a:t>assembly </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1" u="none" strike="noStrike" cap="none" normalizeH="0" baseline="0" dirty="0">
                <a:ln>
                  <a:noFill/>
                </a:ln>
                <a:solidFill>
                  <a:srgbClr val="A9B7C6"/>
                </a:solidFill>
                <a:effectLst/>
                <a:latin typeface="Consolas" panose="020B0609020204030204" pitchFamily="49" charset="0"/>
              </a:rPr>
              <a:t>Some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coinyser.BatchProducerAppSpark</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4028183-4BBD-488C-AD9E-14F6A7DCD368}"/>
              </a:ext>
            </a:extLst>
          </p:cNvPr>
          <p:cNvPicPr>
            <a:picLocks noChangeAspect="1"/>
          </p:cNvPicPr>
          <p:nvPr/>
        </p:nvPicPr>
        <p:blipFill>
          <a:blip r:embed="rId2"/>
          <a:stretch>
            <a:fillRect/>
          </a:stretch>
        </p:blipFill>
        <p:spPr>
          <a:xfrm>
            <a:off x="1721966" y="4242062"/>
            <a:ext cx="9601196" cy="1904739"/>
          </a:xfrm>
          <a:prstGeom prst="rect">
            <a:avLst/>
          </a:prstGeom>
        </p:spPr>
      </p:pic>
    </p:spTree>
    <p:extLst>
      <p:ext uri="{BB962C8B-B14F-4D97-AF65-F5344CB8AC3E}">
        <p14:creationId xmlns:p14="http://schemas.microsoft.com/office/powerpoint/2010/main" val="2500120848"/>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659</Words>
  <Application>Microsoft Office PowerPoint</Application>
  <PresentationFormat>Widescreen</PresentationFormat>
  <Paragraphs>64</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Garamond</vt:lpstr>
      <vt:lpstr>Courier New</vt:lpstr>
      <vt:lpstr>Consolas</vt:lpstr>
      <vt:lpstr>Arial</vt:lpstr>
      <vt:lpstr>Organic</vt:lpstr>
      <vt:lpstr>Persisting and Predicting Cryptocurrency Data</vt:lpstr>
      <vt:lpstr>Methodology</vt:lpstr>
      <vt:lpstr>Use Cases</vt:lpstr>
      <vt:lpstr>Data Sources</vt:lpstr>
      <vt:lpstr>Data Ingestion through REST API</vt:lpstr>
      <vt:lpstr>Parsing the jSON response</vt:lpstr>
      <vt:lpstr>Saving transactions in parquet format</vt:lpstr>
      <vt:lpstr>Batch Processing</vt:lpstr>
      <vt:lpstr>Executing application through Spark</vt:lpstr>
      <vt:lpstr>Transaction analysis through Zeppelin</vt:lpstr>
      <vt:lpstr>Average price of bitcoin transactions</vt:lpstr>
      <vt:lpstr>Transactions grouped by timestamp displaying the amount generated through transactions</vt:lpstr>
      <vt:lpstr>Standard deviation of prices at different time intervals</vt:lpstr>
      <vt:lpstr>Price forecast for future</vt:lpstr>
      <vt:lpstr>Using AIC to Test ARIMA Models</vt:lpstr>
      <vt:lpstr>Acceptance Criteria</vt:lpstr>
      <vt:lpstr>Goals achieved</vt:lpstr>
      <vt:lpstr>Code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Persisting and Predicting Cryptocurrency Data</dc:title>
  <cp:lastModifiedBy>Varsha Premani</cp:lastModifiedBy>
  <cp:revision>1</cp:revision>
  <dcterms:modified xsi:type="dcterms:W3CDTF">2020-04-16T15:06:58Z</dcterms:modified>
</cp:coreProperties>
</file>