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</p:sldIdLst>
  <p:sldSz cx="9144000" cy="5143500" type="screen16x9"/>
  <p:notesSz cx="6858000" cy="9144000"/>
  <p:embeddedFontLst>
    <p:embeddedFont>
      <p:font typeface="Oswald" panose="020B0604020202020204" charset="0"/>
      <p:regular r:id="rId31"/>
      <p:bold r:id="rId32"/>
    </p:embeddedFont>
    <p:embeddedFont>
      <p:font typeface="Average" panose="020B0604020202020204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06" autoAdjust="0"/>
    <p:restoredTop sz="75262" autoAdjust="0"/>
  </p:normalViewPr>
  <p:slideViewPr>
    <p:cSldViewPr snapToGrid="0">
      <p:cViewPr varScale="1">
        <p:scale>
          <a:sx n="94" d="100"/>
          <a:sy n="94" d="100"/>
        </p:scale>
        <p:origin x="7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97153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000" dirty="0" smtClean="0">
                <a:solidFill>
                  <a:srgbClr val="CC0000"/>
                </a:solidFill>
              </a:rPr>
              <a:t>Changes can cause ripple impact</a:t>
            </a:r>
            <a:r>
              <a:rPr lang="en-US" altLang="en-US" dirty="0" smtClean="0"/>
              <a:t> </a:t>
            </a:r>
          </a:p>
          <a:p>
            <a:r>
              <a:rPr lang="en-US" altLang="en-US" dirty="0" smtClean="0"/>
              <a:t>Software modules are interactive with each other. Changes to one module can produce ripple impacts through its interactive behaviors. </a:t>
            </a:r>
          </a:p>
          <a:p>
            <a:r>
              <a:rPr lang="en-US" altLang="en-US" dirty="0" smtClean="0"/>
              <a:t>Making software changes without understanding their effects and proper change management can lead to</a:t>
            </a:r>
          </a:p>
          <a:p>
            <a:pPr lvl="1"/>
            <a:r>
              <a:rPr lang="en-US" altLang="en-US" dirty="0" smtClean="0"/>
              <a:t> poor effort estimates</a:t>
            </a:r>
          </a:p>
          <a:p>
            <a:pPr lvl="1"/>
            <a:r>
              <a:rPr lang="en-US" altLang="en-US" dirty="0" smtClean="0"/>
              <a:t> delays in release schedules</a:t>
            </a:r>
          </a:p>
          <a:p>
            <a:pPr lvl="1"/>
            <a:r>
              <a:rPr lang="en-US" altLang="en-US" dirty="0" smtClean="0"/>
              <a:t> degraded software design</a:t>
            </a:r>
          </a:p>
          <a:p>
            <a:pPr lvl="1"/>
            <a:r>
              <a:rPr lang="en-US" altLang="en-US" dirty="0" smtClean="0"/>
              <a:t> unreliable software products</a:t>
            </a:r>
          </a:p>
          <a:p>
            <a:pPr lvl="1"/>
            <a:r>
              <a:rPr lang="en-US" altLang="en-US" dirty="0" smtClean="0"/>
              <a:t> the premature retirement of the software system.</a:t>
            </a:r>
          </a:p>
          <a:p>
            <a:endParaRPr lang="en-US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302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172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report two different sets of results: individual test execution results and test-suite execution results.</a:t>
            </a:r>
            <a:b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Individual test execution results </a:t>
            </a:r>
            <a: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the results </a:t>
            </a:r>
          </a:p>
          <a:p>
            <a: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we computed by considering each test case in a test</a:t>
            </a:r>
            <a:b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suite independently and then averaging the results across</a:t>
            </a:r>
            <a:b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test executions. </a:t>
            </a:r>
            <a:r>
              <a:rPr lang="en-US" sz="11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suite execution results </a:t>
            </a:r>
            <a: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the results that we computed considering the entire test suite at</a:t>
            </a:r>
            <a:b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once.</a:t>
            </a:r>
            <a:b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707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both graphs, each</a:t>
            </a:r>
            <a:b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 of each program occupies a position along the</a:t>
            </a:r>
            <a:b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horizontal axis, and the relative impact set size for that</a:t>
            </a:r>
            <a:b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 and version are represented by a vertical bar —</a:t>
            </a:r>
            <a:b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grey for the </a:t>
            </a:r>
            <a:r>
              <a:rPr lang="en-US" sz="11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CoverageImpact</a:t>
            </a:r>
            <a:r>
              <a:rPr lang="en-US" sz="11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technique and black for the</a:t>
            </a:r>
            <a:b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PathImpact</a:t>
            </a:r>
            <a:r>
              <a:rPr lang="en-US" sz="11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technique.</a:t>
            </a:r>
          </a:p>
          <a:p>
            <a: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graphs show that, in many cases, </a:t>
            </a:r>
            <a:r>
              <a:rPr lang="en-US" sz="11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PathImpact</a:t>
            </a:r>
            <a:r>
              <a:rPr lang="en-US" sz="11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b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precise than </a:t>
            </a:r>
            <a:r>
              <a:rPr lang="en-US" sz="11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CoverageImpact</a:t>
            </a:r>
            <a: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855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04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space cost, we do not show a graph for individual test execution results because, for those results, the differences are even more extreme.</a:t>
            </a:r>
          </a:p>
          <a:p>
            <a:r>
              <a:rPr lang="en-US" dirty="0" smtClean="0"/>
              <a:t>This is because </a:t>
            </a:r>
            <a:r>
              <a:rPr lang="en-US" dirty="0" err="1" smtClean="0"/>
              <a:t>PathImpact</a:t>
            </a:r>
            <a:r>
              <a:rPr lang="en-US" dirty="0" smtClean="0"/>
              <a:t> can generate a more compressed DAG when processing traces for a whole test-suite than when processing traces</a:t>
            </a:r>
            <a:br>
              <a:rPr lang="en-US" dirty="0" smtClean="0"/>
            </a:br>
            <a:r>
              <a:rPr lang="en-US" dirty="0" smtClean="0"/>
              <a:t>for executions of single test cases individually.</a:t>
            </a:r>
          </a:p>
          <a:p>
            <a:r>
              <a:rPr lang="en-US" dirty="0" smtClean="0"/>
              <a:t>Conversely, </a:t>
            </a:r>
            <a:r>
              <a:rPr lang="en-US" dirty="0" err="1" smtClean="0"/>
              <a:t>CoverageImpact</a:t>
            </a:r>
            <a:r>
              <a:rPr lang="en-US" dirty="0" smtClean="0"/>
              <a:t> always computes a bit vector of fixed size, per execution. Therefore, only when gathering bit vectors for a whole test suite does their cumulative size become comparable to the size of a DAG for the same suite.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816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5 reports both individual test results, in which we gather the execution times for each test case</a:t>
            </a:r>
            <a:b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independently and then average them across all test cases, and test-suite results, in which we gather the execution time</a:t>
            </a:r>
            <a:b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required to execute the whole test suite at once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05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781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53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0156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backward slice at program point p is the program subset that may affect p</a:t>
            </a:r>
          </a:p>
          <a:p>
            <a:r>
              <a:rPr lang="en-US" dirty="0" smtClean="0"/>
              <a:t>The forward slice at program point p is the program subset that may be affected by 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774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948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 to various characteristics of the algorithms they</a:t>
            </a:r>
            <a: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employ, </a:t>
            </a:r>
            <a:r>
              <a:rPr lang="en-US" sz="11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CoverageImpact</a:t>
            </a:r>
            <a:r>
              <a:rPr lang="en-US" sz="11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1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PathImpact</a:t>
            </a:r>
            <a:r>
              <a:rPr lang="en-US" sz="11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expected</a:t>
            </a:r>
            <a: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differ in terms of cost and precision</a:t>
            </a:r>
          </a:p>
          <a:p>
            <a: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Dependency-based </a:t>
            </a:r>
            <a:r>
              <a:rPr lang="en-US" sz="11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impactanalysis</a:t>
            </a:r>
            <a: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techniques rely on static analysis based on forward slicing -</a:t>
            </a:r>
            <a:r>
              <a:rPr lang="en-US" dirty="0" smtClean="0"/>
              <a:t> The forward slice at program point p is the program subset that may be affected by p</a:t>
            </a:r>
            <a: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73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313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709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bit vectors contain one bit per method.</a:t>
            </a:r>
            <a:b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value</a:t>
            </a:r>
            <a:b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1 in the bit for method </a:t>
            </a:r>
            <a:r>
              <a:rPr lang="en-US" sz="11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 </a:t>
            </a:r>
            <a: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vector for execution </a:t>
            </a:r>
            <a:r>
              <a:rPr lang="en-US" sz="11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that </a:t>
            </a:r>
            <a:r>
              <a:rPr lang="en-US" sz="11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 </a:t>
            </a:r>
            <a: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 covered in </a:t>
            </a:r>
            <a:r>
              <a:rPr lang="en-US" sz="11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 value of 0 indicates</a:t>
            </a:r>
            <a:b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</a:t>
            </a:r>
            <a:r>
              <a:rPr lang="en-US" sz="11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 </a:t>
            </a:r>
            <a: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 not covered in </a:t>
            </a:r>
            <a:r>
              <a:rPr lang="en-US" sz="11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468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79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326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453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201" y="744660"/>
            <a:ext cx="7852199" cy="428789"/>
          </a:xfrm>
        </p:spPr>
        <p:txBody>
          <a:bodyPr/>
          <a:lstStyle/>
          <a:p>
            <a:r>
              <a:rPr lang="en-US" b="1" dirty="0"/>
              <a:t>An Empirical Comparison of Dynamic Impact Analysis Algorithms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90033" y="294761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26th International Conference on Software Engineering (ICSE’04)</a:t>
            </a:r>
          </a:p>
        </p:txBody>
      </p:sp>
      <p:sp>
        <p:nvSpPr>
          <p:cNvPr id="4" name="Rectangle 3"/>
          <p:cNvSpPr/>
          <p:nvPr/>
        </p:nvSpPr>
        <p:spPr>
          <a:xfrm>
            <a:off x="255317" y="1340183"/>
            <a:ext cx="87059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Alessandro </a:t>
            </a:r>
            <a:r>
              <a:rPr lang="en-US" sz="1600" dirty="0" err="1">
                <a:solidFill>
                  <a:schemeClr val="tx1"/>
                </a:solidFill>
              </a:rPr>
              <a:t>Orso</a:t>
            </a:r>
            <a:r>
              <a:rPr lang="en-US" sz="1600" dirty="0">
                <a:solidFill>
                  <a:schemeClr val="tx1"/>
                </a:solidFill>
              </a:rPr>
              <a:t>,‡ </a:t>
            </a:r>
            <a:r>
              <a:rPr lang="en-US" sz="1600" dirty="0" err="1">
                <a:solidFill>
                  <a:schemeClr val="tx1"/>
                </a:solidFill>
              </a:rPr>
              <a:t>Taweesup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Apiwattanapong</a:t>
            </a:r>
            <a:r>
              <a:rPr lang="en-US" sz="1600" dirty="0">
                <a:solidFill>
                  <a:schemeClr val="tx1"/>
                </a:solidFill>
              </a:rPr>
              <a:t>,‡ James Law,† Gregg </a:t>
            </a:r>
            <a:r>
              <a:rPr lang="en-US" sz="1600" dirty="0" err="1">
                <a:solidFill>
                  <a:schemeClr val="tx1"/>
                </a:solidFill>
              </a:rPr>
              <a:t>Rothermel</a:t>
            </a:r>
            <a:r>
              <a:rPr lang="en-US" sz="1600" dirty="0">
                <a:solidFill>
                  <a:schemeClr val="tx1"/>
                </a:solidFill>
              </a:rPr>
              <a:t>,† and Mary Jean Harrold,‡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2207" y="2143976"/>
            <a:ext cx="79722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‡College of Computing, Georgia Institute of Technology, Atlanta, Georgia</a:t>
            </a:r>
          </a:p>
          <a:p>
            <a:r>
              <a:rPr lang="en-US" dirty="0">
                <a:solidFill>
                  <a:schemeClr val="tx1"/>
                </a:solidFill>
              </a:rPr>
              <a:t>†Computer Science </a:t>
            </a:r>
            <a:r>
              <a:rPr lang="en-US" dirty="0">
                <a:solidFill>
                  <a:schemeClr val="tx1"/>
                </a:solidFill>
              </a:rPr>
              <a:t>Department, Oregon </a:t>
            </a:r>
            <a:r>
              <a:rPr lang="en-US" dirty="0">
                <a:solidFill>
                  <a:schemeClr val="tx1"/>
                </a:solidFill>
              </a:rPr>
              <a:t>State </a:t>
            </a:r>
            <a:r>
              <a:rPr lang="en-US" dirty="0">
                <a:solidFill>
                  <a:schemeClr val="tx1"/>
                </a:solidFill>
              </a:rPr>
              <a:t>University, Corvallis</a:t>
            </a:r>
            <a:r>
              <a:rPr lang="en-US" dirty="0">
                <a:solidFill>
                  <a:schemeClr val="tx1"/>
                </a:solidFill>
              </a:rPr>
              <a:t>, Oregon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77348" y="4501622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Kunal Kapoor ~ Kxk140330@utdallas.edu</a:t>
            </a:r>
          </a:p>
        </p:txBody>
      </p:sp>
    </p:spTree>
    <p:extLst>
      <p:ext uri="{BB962C8B-B14F-4D97-AF65-F5344CB8AC3E}">
        <p14:creationId xmlns:p14="http://schemas.microsoft.com/office/powerpoint/2010/main" val="3795899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Dynamic Impact Analysis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0"/>
          <a:stretch/>
        </p:blipFill>
        <p:spPr>
          <a:xfrm>
            <a:off x="230292" y="1215053"/>
            <a:ext cx="3672967" cy="27749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5785" y="4301772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</a:rPr>
              <a:t>Call graph for program P.</a:t>
            </a:r>
            <a:br>
              <a:rPr lang="en-US" sz="2000" dirty="0" smtClean="0">
                <a:solidFill>
                  <a:srgbClr val="FFC000"/>
                </a:solidFill>
              </a:rPr>
            </a:b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03259" y="1215053"/>
            <a:ext cx="53442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/>
                </a:solidFill>
              </a:rPr>
              <a:t>Exec1: M B G r G r r A C E r r r </a:t>
            </a:r>
            <a:r>
              <a:rPr lang="pt-BR" sz="2000" dirty="0" smtClean="0">
                <a:solidFill>
                  <a:schemeClr val="tx1"/>
                </a:solidFill>
              </a:rPr>
              <a:t>x</a:t>
            </a:r>
          </a:p>
          <a:p>
            <a:r>
              <a:rPr lang="pt-BR" sz="2000" dirty="0">
                <a:solidFill>
                  <a:schemeClr val="tx1"/>
                </a:solidFill>
              </a:rPr>
              <a:t/>
            </a:r>
            <a:br>
              <a:rPr lang="pt-BR" sz="2000" dirty="0">
                <a:solidFill>
                  <a:schemeClr val="tx1"/>
                </a:solidFill>
              </a:rPr>
            </a:br>
            <a:r>
              <a:rPr lang="pt-BR" sz="2000" dirty="0">
                <a:solidFill>
                  <a:schemeClr val="tx1"/>
                </a:solidFill>
              </a:rPr>
              <a:t>Exec2: M B C r G r r x</a:t>
            </a:r>
            <a:br>
              <a:rPr lang="pt-BR" sz="2000" dirty="0">
                <a:solidFill>
                  <a:schemeClr val="tx1"/>
                </a:solidFill>
              </a:rPr>
            </a:br>
            <a:endParaRPr lang="pt-BR" sz="2000" dirty="0" smtClean="0">
              <a:solidFill>
                <a:schemeClr val="tx1"/>
              </a:solidFill>
            </a:endParaRPr>
          </a:p>
          <a:p>
            <a:r>
              <a:rPr lang="pt-BR" sz="2000" dirty="0" smtClean="0">
                <a:solidFill>
                  <a:schemeClr val="tx1"/>
                </a:solidFill>
              </a:rPr>
              <a:t>Exec3</a:t>
            </a:r>
            <a:r>
              <a:rPr lang="pt-BR" sz="2000" dirty="0">
                <a:solidFill>
                  <a:schemeClr val="tx1"/>
                </a:solidFill>
              </a:rPr>
              <a:t>: M A C E r D r r r x</a:t>
            </a:r>
            <a:br>
              <a:rPr lang="pt-BR" sz="2000" dirty="0">
                <a:solidFill>
                  <a:schemeClr val="tx1"/>
                </a:solidFill>
              </a:rPr>
            </a:br>
            <a:endParaRPr lang="pt-BR" sz="2000" dirty="0" smtClean="0">
              <a:solidFill>
                <a:schemeClr val="tx1"/>
              </a:solidFill>
            </a:endParaRPr>
          </a:p>
          <a:p>
            <a:r>
              <a:rPr lang="pt-BR" sz="2000" dirty="0" smtClean="0">
                <a:solidFill>
                  <a:schemeClr val="tx1"/>
                </a:solidFill>
              </a:rPr>
              <a:t>Exec4</a:t>
            </a:r>
            <a:r>
              <a:rPr lang="pt-BR" sz="2000" dirty="0">
                <a:solidFill>
                  <a:schemeClr val="tx1"/>
                </a:solidFill>
              </a:rPr>
              <a:t>: M B C E r F r D r r ... </a:t>
            </a:r>
            <a:r>
              <a:rPr lang="pt-BR" sz="2000" dirty="0">
                <a:solidFill>
                  <a:schemeClr val="tx1"/>
                </a:solidFill>
              </a:rPr>
              <a:t>C E r F r D r r r x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9520" y="3608083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Traces for P. The dots in the last</a:t>
            </a:r>
            <a:br>
              <a:rPr lang="en-US" sz="2000" dirty="0">
                <a:solidFill>
                  <a:srgbClr val="FFC000"/>
                </a:solidFill>
              </a:rPr>
            </a:br>
            <a:r>
              <a:rPr lang="en-US" sz="2000" dirty="0">
                <a:solidFill>
                  <a:srgbClr val="FFC000"/>
                </a:solidFill>
              </a:rPr>
              <a:t>trace indicate that the sequence </a:t>
            </a:r>
            <a:r>
              <a:rPr lang="en-US" sz="2000" dirty="0" err="1">
                <a:solidFill>
                  <a:srgbClr val="FFC000"/>
                </a:solidFill>
              </a:rPr>
              <a:t>CErFrDrr</a:t>
            </a:r>
            <a:r>
              <a:rPr lang="en-US" sz="2000" dirty="0">
                <a:solidFill>
                  <a:srgbClr val="FFC000"/>
                </a:solidFill>
              </a:rPr>
              <a:t> is</a:t>
            </a:r>
            <a:br>
              <a:rPr lang="en-US" sz="2000" dirty="0">
                <a:solidFill>
                  <a:srgbClr val="FFC000"/>
                </a:solidFill>
              </a:rPr>
            </a:br>
            <a:r>
              <a:rPr lang="en-US" sz="2000" dirty="0">
                <a:solidFill>
                  <a:srgbClr val="FFC000"/>
                </a:solidFill>
              </a:rPr>
              <a:t>repeated several times.</a:t>
            </a:r>
            <a:br>
              <a:rPr lang="en-US" sz="2000" dirty="0">
                <a:solidFill>
                  <a:srgbClr val="FFC000"/>
                </a:solidFill>
              </a:rPr>
            </a:br>
            <a:endParaRPr lang="en-US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727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Coverage-Based Dynamic Impact Analysis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4" y="1232381"/>
            <a:ext cx="7189263" cy="248983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4132" y="3936873"/>
            <a:ext cx="54694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Coverage bit vectors for the execution traces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7393610" y="1910236"/>
            <a:ext cx="18113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1 for m cover</a:t>
            </a:r>
          </a:p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0 for m not covered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5916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5467" y="81280"/>
            <a:ext cx="887984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CoverageImpact</a:t>
            </a:r>
            <a:r>
              <a:rPr lang="en-US" sz="2000" dirty="0">
                <a:solidFill>
                  <a:schemeClr val="tx1"/>
                </a:solidFill>
              </a:rPr>
              <a:t> computes each dynamic slice in </a:t>
            </a:r>
            <a:r>
              <a:rPr lang="en-US" sz="2000" dirty="0" smtClean="0">
                <a:solidFill>
                  <a:schemeClr val="tx1"/>
                </a:solidFill>
              </a:rPr>
              <a:t>three steps – 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U</a:t>
            </a:r>
            <a:r>
              <a:rPr lang="en-US" sz="2000" dirty="0" smtClean="0">
                <a:solidFill>
                  <a:schemeClr val="tx1"/>
                </a:solidFill>
              </a:rPr>
              <a:t>sing </a:t>
            </a:r>
            <a:r>
              <a:rPr lang="en-US" sz="2000" dirty="0">
                <a:solidFill>
                  <a:schemeClr val="tx1"/>
                </a:solidFill>
              </a:rPr>
              <a:t>the coverage information, it </a:t>
            </a:r>
            <a:r>
              <a:rPr lang="en-US" sz="2000" dirty="0" smtClean="0">
                <a:solidFill>
                  <a:schemeClr val="tx1"/>
                </a:solidFill>
              </a:rPr>
              <a:t>identifies the </a:t>
            </a:r>
            <a:r>
              <a:rPr lang="en-US" sz="2000" dirty="0">
                <a:solidFill>
                  <a:schemeClr val="tx1"/>
                </a:solidFill>
              </a:rPr>
              <a:t>executions that traverse m and adds the methods covered by such executions to a set of covered methods</a:t>
            </a:r>
            <a:r>
              <a:rPr lang="en-US" sz="2000" dirty="0" smtClean="0">
                <a:solidFill>
                  <a:schemeClr val="tx1"/>
                </a:solidFill>
              </a:rPr>
              <a:t>. </a:t>
            </a:r>
            <a:r>
              <a:rPr lang="en-US" sz="2000" dirty="0" err="1" smtClean="0">
                <a:solidFill>
                  <a:schemeClr val="tx1"/>
                </a:solidFill>
              </a:rPr>
              <a:t>Eg</a:t>
            </a:r>
            <a:r>
              <a:rPr lang="en-US" sz="2000" dirty="0" smtClean="0">
                <a:solidFill>
                  <a:schemeClr val="tx1"/>
                </a:solidFill>
              </a:rPr>
              <a:t> – {</a:t>
            </a:r>
            <a:r>
              <a:rPr lang="en-US" sz="2000" dirty="0">
                <a:solidFill>
                  <a:schemeClr val="tx1"/>
                </a:solidFill>
              </a:rPr>
              <a:t>M, A, B, C, D, E, and </a:t>
            </a:r>
            <a:r>
              <a:rPr lang="en-US" sz="2000" dirty="0" smtClean="0">
                <a:solidFill>
                  <a:schemeClr val="tx1"/>
                </a:solidFill>
              </a:rPr>
              <a:t>G}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It </a:t>
            </a:r>
            <a:r>
              <a:rPr lang="en-US" sz="2000" dirty="0">
                <a:solidFill>
                  <a:schemeClr val="tx1"/>
                </a:solidFill>
              </a:rPr>
              <a:t>computes a static forward slice from m and adds </a:t>
            </a:r>
            <a:r>
              <a:rPr lang="en-US" sz="2000" dirty="0" smtClean="0">
                <a:solidFill>
                  <a:schemeClr val="tx1"/>
                </a:solidFill>
              </a:rPr>
              <a:t>the methods </a:t>
            </a:r>
            <a:r>
              <a:rPr lang="en-US" sz="2000" dirty="0">
                <a:solidFill>
                  <a:schemeClr val="tx1"/>
                </a:solidFill>
              </a:rPr>
              <a:t>included in the slice to a set of slice methods</a:t>
            </a:r>
            <a:r>
              <a:rPr lang="en-US" sz="2000" dirty="0" smtClean="0">
                <a:solidFill>
                  <a:schemeClr val="tx1"/>
                </a:solidFill>
              </a:rPr>
              <a:t>. </a:t>
            </a:r>
            <a:r>
              <a:rPr lang="en-US" sz="2000" dirty="0" err="1" smtClean="0">
                <a:solidFill>
                  <a:schemeClr val="tx1"/>
                </a:solidFill>
              </a:rPr>
              <a:t>Eg</a:t>
            </a:r>
            <a:r>
              <a:rPr lang="en-US" sz="2000" dirty="0" smtClean="0">
                <a:solidFill>
                  <a:schemeClr val="tx1"/>
                </a:solidFill>
              </a:rPr>
              <a:t> -  {</a:t>
            </a:r>
            <a:r>
              <a:rPr lang="en-US" sz="2000" dirty="0">
                <a:solidFill>
                  <a:schemeClr val="tx1"/>
                </a:solidFill>
              </a:rPr>
              <a:t>M, A, C, D, E, </a:t>
            </a:r>
            <a:r>
              <a:rPr lang="en-US" sz="2000" dirty="0">
                <a:solidFill>
                  <a:schemeClr val="tx1"/>
                </a:solidFill>
              </a:rPr>
              <a:t>and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F</a:t>
            </a:r>
            <a:r>
              <a:rPr lang="en-US" sz="2000" dirty="0" smtClean="0">
                <a:solidFill>
                  <a:schemeClr val="tx1"/>
                </a:solidFill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It </a:t>
            </a:r>
            <a:r>
              <a:rPr lang="en-US" sz="2000" dirty="0">
                <a:solidFill>
                  <a:schemeClr val="tx1"/>
                </a:solidFill>
              </a:rPr>
              <a:t>takes the intersection </a:t>
            </a:r>
            <a:r>
              <a:rPr lang="en-US" sz="2000" dirty="0" smtClean="0">
                <a:solidFill>
                  <a:schemeClr val="tx1"/>
                </a:solidFill>
              </a:rPr>
              <a:t>of covered </a:t>
            </a:r>
            <a:r>
              <a:rPr lang="en-US" sz="2000" dirty="0">
                <a:solidFill>
                  <a:schemeClr val="tx1"/>
                </a:solidFill>
              </a:rPr>
              <a:t>methods and slice methods. The result of the intersection is the impact </a:t>
            </a:r>
            <a:r>
              <a:rPr lang="en-US" sz="2000" dirty="0" smtClean="0">
                <a:solidFill>
                  <a:schemeClr val="tx1"/>
                </a:solidFill>
              </a:rPr>
              <a:t>set. </a:t>
            </a:r>
            <a:r>
              <a:rPr lang="en-US" sz="2000" dirty="0" err="1" smtClean="0">
                <a:solidFill>
                  <a:schemeClr val="tx1"/>
                </a:solidFill>
              </a:rPr>
              <a:t>Eg</a:t>
            </a:r>
            <a:r>
              <a:rPr lang="en-US" sz="2000" dirty="0" smtClean="0">
                <a:solidFill>
                  <a:schemeClr val="tx1"/>
                </a:solidFill>
              </a:rPr>
              <a:t> – {</a:t>
            </a:r>
            <a:r>
              <a:rPr lang="en-US" sz="2000" dirty="0">
                <a:solidFill>
                  <a:schemeClr val="tx1"/>
                </a:solidFill>
              </a:rPr>
              <a:t>M, A, C, D, </a:t>
            </a:r>
            <a:r>
              <a:rPr lang="en-US" sz="2000" dirty="0">
                <a:solidFill>
                  <a:schemeClr val="tx1"/>
                </a:solidFill>
              </a:rPr>
              <a:t>E</a:t>
            </a:r>
            <a:r>
              <a:rPr lang="en-US" sz="2000" dirty="0" smtClean="0">
                <a:solidFill>
                  <a:schemeClr val="tx1"/>
                </a:solidFill>
              </a:rPr>
              <a:t>}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682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Path-Based Dynamic Impact Analysis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85" y="1017724"/>
            <a:ext cx="7511627" cy="371021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50346" y="4727943"/>
            <a:ext cx="51477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+mj-lt"/>
              </a:rPr>
              <a:t>Whole-path DAG for the execution traces</a:t>
            </a:r>
            <a:r>
              <a:rPr lang="en-US" sz="1800" dirty="0">
                <a:solidFill>
                  <a:srgbClr val="FFC000"/>
                </a:solidFill>
                <a:latin typeface="+mj-lt"/>
              </a:rPr>
              <a:t/>
            </a:r>
            <a:br>
              <a:rPr lang="en-US" sz="1800" dirty="0">
                <a:solidFill>
                  <a:srgbClr val="FFC000"/>
                </a:solidFill>
                <a:latin typeface="+mj-lt"/>
              </a:rPr>
            </a:br>
            <a:endParaRPr lang="en-US" sz="1800" dirty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8517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0294" y="474133"/>
            <a:ext cx="877824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PathImpact</a:t>
            </a:r>
            <a:r>
              <a:rPr lang="en-US" sz="2000" dirty="0">
                <a:solidFill>
                  <a:schemeClr val="tx1"/>
                </a:solidFill>
              </a:rPr>
              <a:t> walks the DAG to determine an impact </a:t>
            </a:r>
            <a:r>
              <a:rPr lang="en-US" sz="2000" dirty="0" smtClean="0">
                <a:solidFill>
                  <a:schemeClr val="tx1"/>
                </a:solidFill>
              </a:rPr>
              <a:t>set given </a:t>
            </a:r>
            <a:r>
              <a:rPr lang="en-US" sz="2000" dirty="0">
                <a:solidFill>
                  <a:schemeClr val="tx1"/>
                </a:solidFill>
              </a:rPr>
              <a:t>a set of changes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One </a:t>
            </a:r>
            <a:r>
              <a:rPr lang="en-US" sz="2000" dirty="0">
                <a:solidFill>
                  <a:schemeClr val="tx1"/>
                </a:solidFill>
              </a:rPr>
              <a:t>way to visualize its operation is to consider </a:t>
            </a:r>
            <a:r>
              <a:rPr lang="en-US" sz="2000" dirty="0" smtClean="0">
                <a:solidFill>
                  <a:schemeClr val="tx1"/>
                </a:solidFill>
              </a:rPr>
              <a:t>beginning at </a:t>
            </a:r>
            <a:r>
              <a:rPr lang="en-US" sz="2000" dirty="0">
                <a:solidFill>
                  <a:schemeClr val="tx1"/>
                </a:solidFill>
              </a:rPr>
              <a:t>a changed method’s node in the DAG, walking </a:t>
            </a:r>
            <a:r>
              <a:rPr lang="en-US" sz="2000" dirty="0" smtClean="0">
                <a:solidFill>
                  <a:schemeClr val="tx1"/>
                </a:solidFill>
              </a:rPr>
              <a:t>through the </a:t>
            </a:r>
            <a:r>
              <a:rPr lang="en-US" sz="2000" dirty="0">
                <a:solidFill>
                  <a:schemeClr val="tx1"/>
                </a:solidFill>
              </a:rPr>
              <a:t>DAG by performing recursive forward and backward </a:t>
            </a:r>
            <a:r>
              <a:rPr lang="en-US" sz="2000" dirty="0" err="1">
                <a:solidFill>
                  <a:schemeClr val="tx1"/>
                </a:solidFill>
              </a:rPr>
              <a:t>inorder</a:t>
            </a:r>
            <a:r>
              <a:rPr lang="en-US" sz="2000" dirty="0">
                <a:solidFill>
                  <a:schemeClr val="tx1"/>
                </a:solidFill>
              </a:rPr>
              <a:t> traversals at each node, and stopping when any </a:t>
            </a:r>
            <a:r>
              <a:rPr lang="en-US" sz="2000" dirty="0" smtClean="0">
                <a:solidFill>
                  <a:schemeClr val="tx1"/>
                </a:solidFill>
              </a:rPr>
              <a:t>trace termination </a:t>
            </a:r>
            <a:r>
              <a:rPr lang="en-US" sz="2000" dirty="0">
                <a:solidFill>
                  <a:schemeClr val="tx1"/>
                </a:solidFill>
              </a:rPr>
              <a:t>symbol, x, is found.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By </a:t>
            </a:r>
            <a:r>
              <a:rPr lang="en-US" sz="2000" dirty="0">
                <a:solidFill>
                  <a:schemeClr val="tx1"/>
                </a:solidFill>
              </a:rPr>
              <a:t>traversing forward </a:t>
            </a:r>
            <a:r>
              <a:rPr lang="en-US" sz="2000" dirty="0" smtClean="0">
                <a:solidFill>
                  <a:schemeClr val="tx1"/>
                </a:solidFill>
              </a:rPr>
              <a:t>in the </a:t>
            </a:r>
            <a:r>
              <a:rPr lang="en-US" sz="2000" dirty="0">
                <a:solidFill>
                  <a:schemeClr val="tx1"/>
                </a:solidFill>
              </a:rPr>
              <a:t>DAG, the algorithm finds all methods that execute </a:t>
            </a:r>
            <a:r>
              <a:rPr lang="en-US" sz="2000" dirty="0" smtClean="0">
                <a:solidFill>
                  <a:schemeClr val="tx1"/>
                </a:solidFill>
              </a:rPr>
              <a:t>after the </a:t>
            </a:r>
            <a:r>
              <a:rPr lang="en-US" sz="2000" dirty="0">
                <a:solidFill>
                  <a:schemeClr val="tx1"/>
                </a:solidFill>
              </a:rPr>
              <a:t>change and therefore could be affected by the change.</a:t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By </a:t>
            </a:r>
            <a:r>
              <a:rPr lang="en-US" sz="2000" dirty="0">
                <a:solidFill>
                  <a:schemeClr val="tx1"/>
                </a:solidFill>
              </a:rPr>
              <a:t>traversing backward in the DAG, the algorithm determines all methods into which execution can return</a:t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072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Yes, they Differ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9813" y="1600895"/>
            <a:ext cx="885613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CoverageImpact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and </a:t>
            </a:r>
            <a:r>
              <a:rPr lang="en-US" sz="2000" dirty="0" err="1" smtClean="0">
                <a:solidFill>
                  <a:schemeClr val="tx1"/>
                </a:solidFill>
              </a:rPr>
              <a:t>PathImpact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can </a:t>
            </a:r>
            <a:r>
              <a:rPr lang="en-US" sz="2000" dirty="0" smtClean="0">
                <a:solidFill>
                  <a:schemeClr val="tx1"/>
                </a:solidFill>
              </a:rPr>
              <a:t>differ, </a:t>
            </a:r>
            <a:r>
              <a:rPr lang="en-US" sz="2000" dirty="0">
                <a:solidFill>
                  <a:schemeClr val="tx1"/>
                </a:solidFill>
              </a:rPr>
              <a:t>in terms of precision </a:t>
            </a:r>
            <a:r>
              <a:rPr lang="en-US" sz="2000" dirty="0" smtClean="0">
                <a:solidFill>
                  <a:schemeClr val="tx1"/>
                </a:solidFill>
              </a:rPr>
              <a:t>and cost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Where </a:t>
            </a:r>
            <a:r>
              <a:rPr lang="en-US" sz="2000" dirty="0">
                <a:solidFill>
                  <a:schemeClr val="tx1"/>
                </a:solidFill>
              </a:rPr>
              <a:t>precision is concerned, </a:t>
            </a:r>
            <a:r>
              <a:rPr lang="en-US" sz="2000" dirty="0" err="1">
                <a:solidFill>
                  <a:schemeClr val="tx1"/>
                </a:solidFill>
              </a:rPr>
              <a:t>PathImpact</a:t>
            </a:r>
            <a:r>
              <a:rPr lang="en-US" sz="2000" dirty="0">
                <a:solidFill>
                  <a:schemeClr val="tx1"/>
                </a:solidFill>
              </a:rPr>
              <a:t> is </a:t>
            </a:r>
            <a:r>
              <a:rPr lang="en-US" sz="2000" dirty="0" smtClean="0">
                <a:solidFill>
                  <a:schemeClr val="tx1"/>
                </a:solidFill>
              </a:rPr>
              <a:t>expected to </a:t>
            </a:r>
            <a:r>
              <a:rPr lang="en-US" sz="2000" dirty="0">
                <a:solidFill>
                  <a:schemeClr val="tx1"/>
                </a:solidFill>
              </a:rPr>
              <a:t>be more </a:t>
            </a:r>
            <a:r>
              <a:rPr lang="en-US" sz="2000" dirty="0" smtClean="0">
                <a:solidFill>
                  <a:schemeClr val="tx1"/>
                </a:solidFill>
              </a:rPr>
              <a:t>precise than </a:t>
            </a:r>
            <a:r>
              <a:rPr lang="en-US" sz="2000" dirty="0" err="1" smtClean="0">
                <a:solidFill>
                  <a:schemeClr val="tx1"/>
                </a:solidFill>
              </a:rPr>
              <a:t>CoverageImpact</a:t>
            </a:r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Where cost is concerned, </a:t>
            </a:r>
            <a:r>
              <a:rPr lang="en-US" sz="2000" dirty="0" err="1">
                <a:solidFill>
                  <a:schemeClr val="tx1"/>
                </a:solidFill>
              </a:rPr>
              <a:t>PathImpact</a:t>
            </a:r>
            <a:r>
              <a:rPr lang="en-US" sz="2000" dirty="0">
                <a:solidFill>
                  <a:schemeClr val="tx1"/>
                </a:solidFill>
              </a:rPr>
              <a:t> is </a:t>
            </a:r>
            <a:r>
              <a:rPr lang="en-US" sz="2000" dirty="0" smtClean="0">
                <a:solidFill>
                  <a:schemeClr val="tx1"/>
                </a:solidFill>
              </a:rPr>
              <a:t>analytically more </a:t>
            </a:r>
            <a:r>
              <a:rPr lang="en-US" sz="2000" dirty="0">
                <a:solidFill>
                  <a:schemeClr val="tx1"/>
                </a:solidFill>
              </a:rPr>
              <a:t>expensive </a:t>
            </a:r>
            <a:r>
              <a:rPr lang="en-US" sz="2000" dirty="0" smtClean="0">
                <a:solidFill>
                  <a:schemeClr val="tx1"/>
                </a:solidFill>
              </a:rPr>
              <a:t>than </a:t>
            </a:r>
            <a:r>
              <a:rPr lang="en-US" sz="2000" dirty="0" err="1" smtClean="0">
                <a:solidFill>
                  <a:schemeClr val="tx1"/>
                </a:solidFill>
              </a:rPr>
              <a:t>CoverageImpact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in terms of </a:t>
            </a:r>
            <a:r>
              <a:rPr lang="en-US" sz="2000" dirty="0" smtClean="0">
                <a:solidFill>
                  <a:schemeClr val="tx1"/>
                </a:solidFill>
              </a:rPr>
              <a:t>both space </a:t>
            </a:r>
            <a:r>
              <a:rPr lang="en-US" sz="2000" dirty="0">
                <a:solidFill>
                  <a:schemeClr val="tx1"/>
                </a:solidFill>
              </a:rPr>
              <a:t>and time.</a:t>
            </a:r>
          </a:p>
        </p:txBody>
      </p:sp>
    </p:spTree>
    <p:extLst>
      <p:ext uri="{BB962C8B-B14F-4D97-AF65-F5344CB8AC3E}">
        <p14:creationId xmlns:p14="http://schemas.microsoft.com/office/powerpoint/2010/main" val="3810330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Empirical Study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93" y="1259188"/>
            <a:ext cx="8488006" cy="27648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42438" y="4362460"/>
            <a:ext cx="56591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Model of the dynamic impact analysis process</a:t>
            </a:r>
            <a:br>
              <a:rPr lang="en-US" sz="2000" dirty="0">
                <a:solidFill>
                  <a:srgbClr val="FFC000"/>
                </a:solidFill>
              </a:rPr>
            </a:br>
            <a:endParaRPr lang="en-US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498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1"/>
          <a:stretch/>
        </p:blipFill>
        <p:spPr>
          <a:xfrm>
            <a:off x="0" y="792482"/>
            <a:ext cx="9144000" cy="199813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" y="3320018"/>
            <a:ext cx="9143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Characteristics of </a:t>
            </a:r>
            <a:r>
              <a:rPr lang="en-US" sz="2000" dirty="0" err="1">
                <a:solidFill>
                  <a:srgbClr val="FFC000"/>
                </a:solidFill>
              </a:rPr>
              <a:t>CoverageImpact</a:t>
            </a:r>
            <a:r>
              <a:rPr lang="en-US" sz="2000" dirty="0">
                <a:solidFill>
                  <a:srgbClr val="FFC000"/>
                </a:solidFill>
              </a:rPr>
              <a:t> and </a:t>
            </a:r>
            <a:r>
              <a:rPr lang="en-US" sz="2000" dirty="0" err="1">
                <a:solidFill>
                  <a:srgbClr val="FFC000"/>
                </a:solidFill>
              </a:rPr>
              <a:t>PathImpact</a:t>
            </a:r>
            <a:r>
              <a:rPr lang="en-US" sz="2000" dirty="0">
                <a:solidFill>
                  <a:srgbClr val="FFC000"/>
                </a:solidFill>
              </a:rPr>
              <a:t> with respect to the model</a:t>
            </a:r>
            <a:br>
              <a:rPr lang="en-US" sz="2000" dirty="0">
                <a:solidFill>
                  <a:srgbClr val="FFC000"/>
                </a:solidFill>
              </a:rPr>
            </a:br>
            <a:endParaRPr lang="en-US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448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919" y="128693"/>
            <a:ext cx="891370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To evaluate the </a:t>
            </a:r>
            <a:r>
              <a:rPr lang="en-US" sz="2000" b="1" u="sng" dirty="0">
                <a:solidFill>
                  <a:schemeClr val="tx1"/>
                </a:solidFill>
              </a:rPr>
              <a:t>precisions</a:t>
            </a:r>
            <a:r>
              <a:rPr lang="en-US" sz="2000" dirty="0">
                <a:solidFill>
                  <a:schemeClr val="tx1"/>
                </a:solidFill>
              </a:rPr>
              <a:t> of </a:t>
            </a:r>
            <a:r>
              <a:rPr lang="en-US" sz="2000" dirty="0" err="1">
                <a:solidFill>
                  <a:schemeClr val="tx1"/>
                </a:solidFill>
              </a:rPr>
              <a:t>CoverageImpact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and </a:t>
            </a:r>
            <a:r>
              <a:rPr lang="en-US" sz="2000" dirty="0" err="1" smtClean="0">
                <a:solidFill>
                  <a:schemeClr val="tx1"/>
                </a:solidFill>
              </a:rPr>
              <a:t>PathImpact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smtClean="0">
                <a:solidFill>
                  <a:schemeClr val="tx1"/>
                </a:solidFill>
              </a:rPr>
              <a:t>they measured </a:t>
            </a:r>
            <a:r>
              <a:rPr lang="en-US" sz="2000" dirty="0">
                <a:solidFill>
                  <a:schemeClr val="tx1"/>
                </a:solidFill>
              </a:rPr>
              <a:t>the relative sizes of the impact sets computed by the techniques on a given </a:t>
            </a:r>
            <a:r>
              <a:rPr lang="en-US" sz="2000" dirty="0" smtClean="0">
                <a:solidFill>
                  <a:schemeClr val="tx1"/>
                </a:solidFill>
              </a:rPr>
              <a:t>program, change </a:t>
            </a:r>
            <a:r>
              <a:rPr lang="en-US" sz="2000" dirty="0">
                <a:solidFill>
                  <a:schemeClr val="tx1"/>
                </a:solidFill>
              </a:rPr>
              <a:t>set, and set of program executions. </a:t>
            </a:r>
            <a:r>
              <a:rPr lang="en-US" sz="2000" dirty="0" smtClean="0">
                <a:solidFill>
                  <a:schemeClr val="tx1"/>
                </a:solidFill>
              </a:rPr>
              <a:t>They </a:t>
            </a:r>
            <a:r>
              <a:rPr lang="en-US" sz="2000" dirty="0">
                <a:solidFill>
                  <a:schemeClr val="tx1"/>
                </a:solidFill>
              </a:rPr>
              <a:t>report </a:t>
            </a:r>
            <a:r>
              <a:rPr lang="en-US" sz="2000" dirty="0" smtClean="0">
                <a:solidFill>
                  <a:schemeClr val="tx1"/>
                </a:solidFill>
              </a:rPr>
              <a:t>and compare </a:t>
            </a:r>
            <a:r>
              <a:rPr lang="en-US" sz="2000" dirty="0">
                <a:solidFill>
                  <a:schemeClr val="tx1"/>
                </a:solidFill>
              </a:rPr>
              <a:t>such sizes in relative terms, as a percentage </a:t>
            </a:r>
            <a:r>
              <a:rPr lang="en-US" sz="2000" dirty="0" smtClean="0">
                <a:solidFill>
                  <a:schemeClr val="tx1"/>
                </a:solidFill>
              </a:rPr>
              <a:t>over the </a:t>
            </a:r>
            <a:r>
              <a:rPr lang="en-US" sz="2000" dirty="0">
                <a:solidFill>
                  <a:schemeClr val="tx1"/>
                </a:solidFill>
              </a:rPr>
              <a:t>total number of methods in the sets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To </a:t>
            </a:r>
            <a:r>
              <a:rPr lang="en-US" sz="2000" dirty="0">
                <a:solidFill>
                  <a:schemeClr val="tx1"/>
                </a:solidFill>
              </a:rPr>
              <a:t>evaluate the relative space usage of </a:t>
            </a:r>
            <a:r>
              <a:rPr lang="en-US" sz="2000" dirty="0" err="1">
                <a:solidFill>
                  <a:schemeClr val="tx1"/>
                </a:solidFill>
              </a:rPr>
              <a:t>CoverageImpact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dirty="0" err="1" smtClean="0">
                <a:solidFill>
                  <a:schemeClr val="tx1"/>
                </a:solidFill>
              </a:rPr>
              <a:t>PathImpact</a:t>
            </a:r>
            <a:r>
              <a:rPr lang="en-US" sz="2000" dirty="0" smtClean="0">
                <a:solidFill>
                  <a:schemeClr val="tx1"/>
                </a:solidFill>
              </a:rPr>
              <a:t>, they </a:t>
            </a:r>
            <a:r>
              <a:rPr lang="en-US" sz="2000" dirty="0">
                <a:solidFill>
                  <a:schemeClr val="tx1"/>
                </a:solidFill>
              </a:rPr>
              <a:t>measure and compare these sizes, in terms of disk </a:t>
            </a:r>
            <a:r>
              <a:rPr lang="en-US" sz="2000" dirty="0" smtClean="0">
                <a:solidFill>
                  <a:schemeClr val="tx1"/>
                </a:solidFill>
              </a:rPr>
              <a:t>space required </a:t>
            </a:r>
            <a:r>
              <a:rPr lang="en-US" sz="2000" dirty="0">
                <a:solidFill>
                  <a:schemeClr val="tx1"/>
                </a:solidFill>
              </a:rPr>
              <a:t>to store bit </a:t>
            </a:r>
            <a:r>
              <a:rPr lang="en-US" sz="2000" dirty="0" smtClean="0">
                <a:solidFill>
                  <a:schemeClr val="tx1"/>
                </a:solidFill>
              </a:rPr>
              <a:t>vectors and DAGs respectively for </a:t>
            </a:r>
            <a:r>
              <a:rPr lang="en-US" sz="2000" dirty="0" err="1">
                <a:solidFill>
                  <a:schemeClr val="tx1"/>
                </a:solidFill>
              </a:rPr>
              <a:t>CoverageImpact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dirty="0" err="1" smtClean="0">
                <a:solidFill>
                  <a:schemeClr val="tx1"/>
                </a:solidFill>
              </a:rPr>
              <a:t>PathImpact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To evaluate relative execution costs </a:t>
            </a:r>
            <a:r>
              <a:rPr lang="en-US" sz="2000" dirty="0" smtClean="0">
                <a:solidFill>
                  <a:schemeClr val="tx1"/>
                </a:solidFill>
              </a:rPr>
              <a:t>for </a:t>
            </a:r>
            <a:r>
              <a:rPr lang="en-US" sz="2000" dirty="0" err="1" smtClean="0">
                <a:solidFill>
                  <a:schemeClr val="tx1"/>
                </a:solidFill>
              </a:rPr>
              <a:t>CoverageImpact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and </a:t>
            </a:r>
            <a:r>
              <a:rPr lang="en-US" sz="2000" dirty="0" err="1">
                <a:solidFill>
                  <a:schemeClr val="tx1"/>
                </a:solidFill>
              </a:rPr>
              <a:t>PathImpact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smtClean="0">
                <a:solidFill>
                  <a:schemeClr val="tx1"/>
                </a:solidFill>
              </a:rPr>
              <a:t>they measured the </a:t>
            </a:r>
            <a:r>
              <a:rPr lang="en-US" sz="2000" dirty="0">
                <a:solidFill>
                  <a:schemeClr val="tx1"/>
                </a:solidFill>
              </a:rPr>
              <a:t>time required to execute an instrumented program on a</a:t>
            </a:r>
          </a:p>
          <a:p>
            <a:r>
              <a:rPr lang="en-US" sz="2000" dirty="0">
                <a:solidFill>
                  <a:schemeClr val="tx1"/>
                </a:solidFill>
              </a:rPr>
              <a:t>set of test cases, gathered the execution data (bit vectors </a:t>
            </a:r>
            <a:r>
              <a:rPr lang="en-US" sz="2000" dirty="0" smtClean="0">
                <a:solidFill>
                  <a:schemeClr val="tx1"/>
                </a:solidFill>
              </a:rPr>
              <a:t>or DAGs</a:t>
            </a:r>
            <a:r>
              <a:rPr lang="en-US" sz="2000" dirty="0">
                <a:solidFill>
                  <a:schemeClr val="tx1"/>
                </a:solidFill>
              </a:rPr>
              <a:t>) </a:t>
            </a:r>
            <a:r>
              <a:rPr lang="en-US" sz="2000" dirty="0" smtClean="0">
                <a:solidFill>
                  <a:schemeClr val="tx1"/>
                </a:solidFill>
              </a:rPr>
              <a:t>needed or </a:t>
            </a:r>
            <a:r>
              <a:rPr lang="en-US" sz="2000" dirty="0">
                <a:solidFill>
                  <a:schemeClr val="tx1"/>
                </a:solidFill>
              </a:rPr>
              <a:t>subsequent impact analysis, and </a:t>
            </a:r>
            <a:r>
              <a:rPr lang="en-US" sz="2000" dirty="0" smtClean="0">
                <a:solidFill>
                  <a:schemeClr val="tx1"/>
                </a:solidFill>
              </a:rPr>
              <a:t>output that </a:t>
            </a:r>
            <a:r>
              <a:rPr lang="en-US" sz="2000" dirty="0">
                <a:solidFill>
                  <a:schemeClr val="tx1"/>
                </a:solidFill>
              </a:rPr>
              <a:t>information to disk. </a:t>
            </a:r>
          </a:p>
        </p:txBody>
      </p:sp>
    </p:spTree>
    <p:extLst>
      <p:ext uri="{BB962C8B-B14F-4D97-AF65-F5344CB8AC3E}">
        <p14:creationId xmlns:p14="http://schemas.microsoft.com/office/powerpoint/2010/main" val="2877376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Experiment </a:t>
            </a:r>
            <a:r>
              <a:rPr lang="en-US" b="1" dirty="0" smtClean="0"/>
              <a:t>Setup - </a:t>
            </a:r>
            <a:r>
              <a:rPr lang="en-US" b="1" dirty="0"/>
              <a:t>Object of Analysis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9" y="1171787"/>
            <a:ext cx="8808719" cy="195749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 rot="10800000" flipV="1">
            <a:off x="477582" y="3678249"/>
            <a:ext cx="81888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As change sets for use in assessing impacts, </a:t>
            </a:r>
            <a:r>
              <a:rPr lang="en-US" sz="2000" dirty="0" smtClean="0">
                <a:solidFill>
                  <a:schemeClr val="tx1"/>
                </a:solidFill>
              </a:rPr>
              <a:t>they used </a:t>
            </a:r>
            <a:r>
              <a:rPr lang="en-US" sz="2000" dirty="0">
                <a:solidFill>
                  <a:schemeClr val="tx1"/>
                </a:solidFill>
              </a:rPr>
              <a:t>the actual </a:t>
            </a:r>
            <a:r>
              <a:rPr lang="en-US" sz="2000" dirty="0" smtClean="0">
                <a:solidFill>
                  <a:schemeClr val="tx1"/>
                </a:solidFill>
              </a:rPr>
              <a:t>sets of </a:t>
            </a:r>
            <a:r>
              <a:rPr lang="en-US" sz="2000" dirty="0">
                <a:solidFill>
                  <a:schemeClr val="tx1"/>
                </a:solidFill>
              </a:rPr>
              <a:t>changes from each version of our subject programs to </a:t>
            </a:r>
            <a:r>
              <a:rPr lang="en-US" sz="2000" dirty="0" smtClean="0">
                <a:solidFill>
                  <a:schemeClr val="tx1"/>
                </a:solidFill>
              </a:rPr>
              <a:t>each subsequent </a:t>
            </a:r>
            <a:r>
              <a:rPr lang="en-US" sz="2000" dirty="0">
                <a:solidFill>
                  <a:schemeClr val="tx1"/>
                </a:solidFill>
              </a:rPr>
              <a:t>version.</a:t>
            </a:r>
          </a:p>
        </p:txBody>
      </p:sp>
    </p:spTree>
    <p:extLst>
      <p:ext uri="{BB962C8B-B14F-4D97-AF65-F5344CB8AC3E}">
        <p14:creationId xmlns:p14="http://schemas.microsoft.com/office/powerpoint/2010/main" val="211162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93154"/>
            <a:ext cx="8520599" cy="572699"/>
          </a:xfrm>
        </p:spPr>
        <p:txBody>
          <a:bodyPr/>
          <a:lstStyle/>
          <a:p>
            <a:pPr algn="ctr"/>
            <a:r>
              <a:rPr lang="en-US" altLang="en-US" dirty="0"/>
              <a:t>Software evolves and changes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971784"/>
            <a:ext cx="8520599" cy="374257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 b="1" u="sng" dirty="0">
                <a:solidFill>
                  <a:schemeClr val="tx1"/>
                </a:solidFill>
                <a:latin typeface="+mj-lt"/>
              </a:rPr>
              <a:t>Software evolution </a:t>
            </a:r>
            <a:r>
              <a:rPr lang="en-US" altLang="en-US" sz="1800" b="1" dirty="0">
                <a:solidFill>
                  <a:schemeClr val="tx1"/>
                </a:solidFill>
                <a:latin typeface="+mj-lt"/>
              </a:rPr>
              <a:t>is the on-going enhancement of existing software systems, involving both development and maintenance</a:t>
            </a:r>
            <a:r>
              <a:rPr lang="en-US" altLang="en-US" sz="1800" b="1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endParaRPr lang="en-US" altLang="en-US" sz="1800" b="1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 b="1" u="sng" dirty="0">
                <a:solidFill>
                  <a:schemeClr val="tx1"/>
                </a:solidFill>
                <a:latin typeface="+mj-lt"/>
              </a:rPr>
              <a:t>Software maintenance </a:t>
            </a:r>
            <a:r>
              <a:rPr lang="en-US" altLang="en-US" sz="1800" b="1" dirty="0">
                <a:solidFill>
                  <a:schemeClr val="tx1"/>
                </a:solidFill>
                <a:latin typeface="+mj-lt"/>
              </a:rPr>
              <a:t>has been recognized as the most costly and difficult phase in software life cycle. </a:t>
            </a:r>
            <a:endParaRPr lang="en-US" altLang="en-US" sz="1800" b="1" dirty="0" smtClean="0">
              <a:solidFill>
                <a:schemeClr val="tx1"/>
              </a:solidFill>
              <a:latin typeface="+mj-lt"/>
            </a:endParaRPr>
          </a:p>
          <a:p>
            <a:endParaRPr lang="en-US" altLang="en-US" sz="1800" b="1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 b="1" u="sng" dirty="0">
                <a:solidFill>
                  <a:schemeClr val="tx1"/>
                </a:solidFill>
                <a:latin typeface="+mj-lt"/>
              </a:rPr>
              <a:t>Software change management </a:t>
            </a:r>
            <a:r>
              <a:rPr lang="en-US" altLang="en-US" sz="1800" b="1" dirty="0">
                <a:solidFill>
                  <a:schemeClr val="tx1"/>
                </a:solidFill>
                <a:latin typeface="+mj-lt"/>
              </a:rPr>
              <a:t>is one of the most essential tasks in software maintenance.</a:t>
            </a:r>
          </a:p>
          <a:p>
            <a:endParaRPr lang="en-US" sz="1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8992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4" y="0"/>
            <a:ext cx="8520599" cy="572699"/>
          </a:xfrm>
        </p:spPr>
        <p:txBody>
          <a:bodyPr/>
          <a:lstStyle/>
          <a:p>
            <a:pPr algn="ctr"/>
            <a:r>
              <a:rPr lang="en-US" b="1" dirty="0"/>
              <a:t>Results and </a:t>
            </a:r>
            <a:r>
              <a:rPr lang="en-US" b="1" dirty="0" smtClean="0"/>
              <a:t>Analysis - </a:t>
            </a:r>
            <a:r>
              <a:rPr lang="en-US" b="1" dirty="0"/>
              <a:t>Precision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65" y="572699"/>
            <a:ext cx="8263468" cy="42172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" y="4789951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Precision results, expressed as percentage of methods in the impact sets</a:t>
            </a:r>
            <a:br>
              <a:rPr lang="en-US" dirty="0">
                <a:solidFill>
                  <a:srgbClr val="FFC000"/>
                </a:solidFill>
              </a:rPr>
            </a:b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91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267969"/>
            <a:ext cx="8361354" cy="105960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1408854"/>
            <a:ext cx="93336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ρ-values from t-tests on individual test execution precision results, per program and version</a:t>
            </a:r>
            <a:br>
              <a:rPr lang="en-US" sz="2000" dirty="0">
                <a:solidFill>
                  <a:srgbClr val="FFC000"/>
                </a:solidFill>
              </a:rPr>
            </a:b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094697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null hypothesis was that the mean of the </a:t>
            </a:r>
            <a:r>
              <a:rPr lang="en-US" sz="1800" dirty="0" smtClean="0">
                <a:solidFill>
                  <a:schemeClr val="tx1"/>
                </a:solidFill>
              </a:rPr>
              <a:t>impact set </a:t>
            </a:r>
            <a:r>
              <a:rPr lang="en-US" sz="1800" dirty="0">
                <a:solidFill>
                  <a:schemeClr val="tx1"/>
                </a:solidFill>
              </a:rPr>
              <a:t>sizes for the </a:t>
            </a:r>
            <a:r>
              <a:rPr lang="en-US" sz="1800" dirty="0" smtClean="0">
                <a:solidFill>
                  <a:schemeClr val="tx1"/>
                </a:solidFill>
              </a:rPr>
              <a:t>two techniques </a:t>
            </a:r>
            <a:r>
              <a:rPr lang="en-US" sz="1800" dirty="0">
                <a:solidFill>
                  <a:schemeClr val="tx1"/>
                </a:solidFill>
              </a:rPr>
              <a:t>was equal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T-tests </a:t>
            </a:r>
            <a:r>
              <a:rPr lang="en-US" sz="1800" dirty="0">
                <a:solidFill>
                  <a:schemeClr val="tx1"/>
                </a:solidFill>
              </a:rPr>
              <a:t>for </a:t>
            </a:r>
            <a:r>
              <a:rPr lang="en-US" sz="1800" dirty="0" smtClean="0">
                <a:solidFill>
                  <a:schemeClr val="tx1"/>
                </a:solidFill>
              </a:rPr>
              <a:t>which the </a:t>
            </a:r>
            <a:r>
              <a:rPr lang="en-US" sz="1800" dirty="0">
                <a:solidFill>
                  <a:schemeClr val="tx1"/>
                </a:solidFill>
              </a:rPr>
              <a:t>ρ-value is less than or equal to a level of significance α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of 0.05 are statistically significant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ρ-values in the table indicate that there are statistically significant differences in the impact sets computed </a:t>
            </a:r>
            <a:r>
              <a:rPr lang="en-US" sz="1800" dirty="0">
                <a:solidFill>
                  <a:schemeClr val="tx1"/>
                </a:solidFill>
              </a:rPr>
              <a:t>by </a:t>
            </a:r>
            <a:r>
              <a:rPr lang="en-US" sz="1800" dirty="0" err="1">
                <a:solidFill>
                  <a:schemeClr val="tx1"/>
                </a:solidFill>
              </a:rPr>
              <a:t>CoverageImpact</a:t>
            </a:r>
            <a:r>
              <a:rPr lang="en-US" sz="1800" dirty="0">
                <a:solidFill>
                  <a:schemeClr val="tx1"/>
                </a:solidFill>
              </a:rPr>
              <a:t> and </a:t>
            </a:r>
            <a:r>
              <a:rPr lang="en-US" sz="1800" dirty="0" err="1">
                <a:solidFill>
                  <a:schemeClr val="tx1"/>
                </a:solidFill>
              </a:rPr>
              <a:t>PathImpact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on eight </a:t>
            </a:r>
            <a:r>
              <a:rPr lang="en-US" sz="1800" dirty="0">
                <a:solidFill>
                  <a:schemeClr val="tx1"/>
                </a:solidFill>
              </a:rPr>
              <a:t>out of </a:t>
            </a:r>
            <a:r>
              <a:rPr lang="en-US" sz="1800" dirty="0">
                <a:solidFill>
                  <a:schemeClr val="tx1"/>
                </a:solidFill>
              </a:rPr>
              <a:t>21 cases </a:t>
            </a:r>
            <a:r>
              <a:rPr lang="en-US" sz="1800" dirty="0">
                <a:solidFill>
                  <a:schemeClr val="tx1"/>
                </a:solidFill>
              </a:rPr>
              <a:t>(38%) — for five versions of Siena and three </a:t>
            </a:r>
            <a:r>
              <a:rPr lang="en-US" sz="1800" dirty="0">
                <a:solidFill>
                  <a:schemeClr val="tx1"/>
                </a:solidFill>
              </a:rPr>
              <a:t>versions of </a:t>
            </a:r>
            <a:r>
              <a:rPr lang="en-US" sz="1800" dirty="0">
                <a:solidFill>
                  <a:schemeClr val="tx1"/>
                </a:solidFill>
              </a:rPr>
              <a:t>JABA. For the other 13 cases (62%), the results are </a:t>
            </a:r>
            <a:r>
              <a:rPr lang="en-US" sz="1800" dirty="0">
                <a:solidFill>
                  <a:schemeClr val="tx1"/>
                </a:solidFill>
              </a:rPr>
              <a:t>not statistically </a:t>
            </a:r>
            <a:r>
              <a:rPr lang="en-US" sz="1800" dirty="0">
                <a:solidFill>
                  <a:schemeClr val="tx1"/>
                </a:solidFill>
              </a:rPr>
              <a:t>significantly different for an α of 0.05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835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35122"/>
            <a:ext cx="8520599" cy="572699"/>
          </a:xfrm>
        </p:spPr>
        <p:txBody>
          <a:bodyPr/>
          <a:lstStyle/>
          <a:p>
            <a:pPr algn="ctr"/>
            <a:r>
              <a:rPr lang="en-US" b="1" dirty="0"/>
              <a:t>Results and Analysis - </a:t>
            </a:r>
            <a:r>
              <a:rPr lang="en-US" b="1" dirty="0" smtClean="0"/>
              <a:t>Space </a:t>
            </a:r>
            <a:r>
              <a:rPr lang="en-US" b="1" dirty="0"/>
              <a:t>Cost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633307"/>
            <a:ext cx="5359400" cy="4432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72479" y="4653712"/>
            <a:ext cx="31225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Space cost results, in KB</a:t>
            </a:r>
            <a:br>
              <a:rPr lang="en-US" sz="2000" dirty="0">
                <a:solidFill>
                  <a:srgbClr val="FFC000"/>
                </a:solidFill>
              </a:rPr>
            </a:b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09761" y="866987"/>
            <a:ext cx="32479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The graph shows that, </a:t>
            </a:r>
            <a:r>
              <a:rPr lang="en-US" sz="2000" dirty="0" smtClean="0">
                <a:solidFill>
                  <a:schemeClr val="tx1"/>
                </a:solidFill>
              </a:rPr>
              <a:t>for all </a:t>
            </a:r>
            <a:r>
              <a:rPr lang="en-US" sz="2000" dirty="0">
                <a:solidFill>
                  <a:schemeClr val="tx1"/>
                </a:solidFill>
              </a:rPr>
              <a:t>programs and </a:t>
            </a:r>
            <a:r>
              <a:rPr lang="en-US" sz="2000" dirty="0" smtClean="0">
                <a:solidFill>
                  <a:schemeClr val="tx1"/>
                </a:solidFill>
              </a:rPr>
              <a:t>versions, </a:t>
            </a:r>
            <a:r>
              <a:rPr lang="en-US" sz="2000" dirty="0" err="1" smtClean="0">
                <a:solidFill>
                  <a:schemeClr val="tx1"/>
                </a:solidFill>
              </a:rPr>
              <a:t>CoverageImpact</a:t>
            </a:r>
            <a:r>
              <a:rPr lang="en-US" sz="2000" dirty="0" smtClean="0">
                <a:solidFill>
                  <a:schemeClr val="tx1"/>
                </a:solidFill>
              </a:rPr>
              <a:t> requires from 7 to </a:t>
            </a:r>
            <a:r>
              <a:rPr lang="en-US" sz="2000" dirty="0">
                <a:solidFill>
                  <a:schemeClr val="tx1"/>
                </a:solidFill>
              </a:rPr>
              <a:t>30 </a:t>
            </a:r>
            <a:r>
              <a:rPr lang="en-US" sz="2000" dirty="0" smtClean="0">
                <a:solidFill>
                  <a:schemeClr val="tx1"/>
                </a:solidFill>
              </a:rPr>
              <a:t>times less space than </a:t>
            </a:r>
            <a:r>
              <a:rPr lang="en-US" sz="2000" dirty="0" err="1" smtClean="0">
                <a:solidFill>
                  <a:schemeClr val="tx1"/>
                </a:solidFill>
              </a:rPr>
              <a:t>PathImpact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to </a:t>
            </a:r>
            <a:r>
              <a:rPr lang="en-US" sz="2000" dirty="0" smtClean="0">
                <a:solidFill>
                  <a:schemeClr val="tx1"/>
                </a:solidFill>
              </a:rPr>
              <a:t>store execution </a:t>
            </a:r>
            <a:r>
              <a:rPr lang="en-US" sz="2000" dirty="0">
                <a:solidFill>
                  <a:schemeClr val="tx1"/>
                </a:solidFill>
              </a:rPr>
              <a:t>data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chemeClr val="tx1"/>
                </a:solidFill>
              </a:rPr>
              <a:t>size required </a:t>
            </a:r>
            <a:r>
              <a:rPr lang="en-US" sz="2000" dirty="0" smtClean="0">
                <a:solidFill>
                  <a:schemeClr val="tx1"/>
                </a:solidFill>
              </a:rPr>
              <a:t>by </a:t>
            </a:r>
            <a:r>
              <a:rPr lang="en-US" sz="2000" dirty="0" err="1" smtClean="0">
                <a:solidFill>
                  <a:schemeClr val="tx1"/>
                </a:solidFill>
              </a:rPr>
              <a:t>PathImpact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is never </a:t>
            </a:r>
            <a:r>
              <a:rPr lang="en-US" sz="2000" dirty="0" smtClean="0">
                <a:solidFill>
                  <a:schemeClr val="tx1"/>
                </a:solidFill>
              </a:rPr>
              <a:t>larger than 1.1 MB </a:t>
            </a:r>
            <a:r>
              <a:rPr lang="en-US" sz="2000" dirty="0">
                <a:solidFill>
                  <a:schemeClr val="tx1"/>
                </a:solidFill>
              </a:rPr>
              <a:t>per </a:t>
            </a:r>
            <a:r>
              <a:rPr lang="en-US" sz="2000" dirty="0" smtClean="0">
                <a:solidFill>
                  <a:schemeClr val="tx1"/>
                </a:solidFill>
              </a:rPr>
              <a:t>suite.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96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514" y="140225"/>
            <a:ext cx="8520599" cy="572699"/>
          </a:xfrm>
        </p:spPr>
        <p:txBody>
          <a:bodyPr/>
          <a:lstStyle/>
          <a:p>
            <a:r>
              <a:rPr lang="en-US" b="1" dirty="0"/>
              <a:t>Results and Analysis - </a:t>
            </a:r>
            <a:r>
              <a:rPr lang="en-US" b="1" dirty="0" smtClean="0"/>
              <a:t>Time </a:t>
            </a:r>
            <a:r>
              <a:rPr lang="en-US" b="1" dirty="0"/>
              <a:t>Overhead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2" y="712924"/>
            <a:ext cx="5505450" cy="42735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99386" y="4620280"/>
            <a:ext cx="30446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Time cost results, in </a:t>
            </a:r>
            <a:r>
              <a:rPr lang="en-US" sz="2000" dirty="0" err="1">
                <a:solidFill>
                  <a:srgbClr val="FFC000"/>
                </a:solidFill>
              </a:rPr>
              <a:t>ms</a:t>
            </a:r>
            <a:r>
              <a:rPr lang="en-US" sz="2000" dirty="0">
                <a:solidFill>
                  <a:srgbClr val="FFC000"/>
                </a:solidFill>
              </a:rPr>
              <a:t/>
            </a:r>
            <a:br>
              <a:rPr lang="en-US" sz="2000" dirty="0">
                <a:solidFill>
                  <a:srgbClr val="FFC000"/>
                </a:solidFill>
              </a:rPr>
            </a:b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9386" y="951492"/>
            <a:ext cx="292269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</a:rPr>
              <a:t>Uninstrumented</a:t>
            </a:r>
            <a:r>
              <a:rPr lang="en-US" sz="2000" dirty="0" smtClean="0">
                <a:solidFill>
                  <a:schemeClr val="tx1"/>
                </a:solidFill>
              </a:rPr>
              <a:t> program (</a:t>
            </a:r>
            <a:r>
              <a:rPr lang="en-US" sz="2000" dirty="0" err="1" smtClean="0">
                <a:solidFill>
                  <a:schemeClr val="tx1"/>
                </a:solidFill>
              </a:rPr>
              <a:t>Uninst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The execution times for </a:t>
            </a:r>
            <a:r>
              <a:rPr lang="en-US" sz="2000" dirty="0" err="1" smtClean="0">
                <a:solidFill>
                  <a:schemeClr val="tx1"/>
                </a:solidFill>
              </a:rPr>
              <a:t>PathImpact</a:t>
            </a:r>
            <a:r>
              <a:rPr lang="en-US" sz="2000" dirty="0" smtClean="0">
                <a:solidFill>
                  <a:schemeClr val="tx1"/>
                </a:solidFill>
              </a:rPr>
              <a:t> are consistently higher </a:t>
            </a:r>
            <a:r>
              <a:rPr lang="en-US" sz="2000" dirty="0">
                <a:solidFill>
                  <a:schemeClr val="tx1"/>
                </a:solidFill>
              </a:rPr>
              <a:t>than those </a:t>
            </a:r>
            <a:r>
              <a:rPr lang="en-US" sz="2000" dirty="0" smtClean="0">
                <a:solidFill>
                  <a:schemeClr val="tx1"/>
                </a:solidFill>
              </a:rPr>
              <a:t>for </a:t>
            </a:r>
            <a:r>
              <a:rPr lang="en-US" sz="2000" dirty="0" err="1" smtClean="0">
                <a:solidFill>
                  <a:schemeClr val="tx1"/>
                </a:solidFill>
              </a:rPr>
              <a:t>CoverageImpact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05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28" y="120438"/>
            <a:ext cx="7933266" cy="32304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3406987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The null hypotheses for these three t-tests are that (1) the time costs of the two impact analysis techniques are equal, (2) the time cost of </a:t>
            </a:r>
            <a:r>
              <a:rPr lang="en-US" sz="2000" dirty="0" err="1">
                <a:solidFill>
                  <a:schemeClr val="tx1"/>
                </a:solidFill>
              </a:rPr>
              <a:t>CoverageImpact</a:t>
            </a:r>
            <a:r>
              <a:rPr lang="en-US" sz="2000" dirty="0">
                <a:solidFill>
                  <a:schemeClr val="tx1"/>
                </a:solidFill>
              </a:rPr>
              <a:t> is negligible with respect to the time cost of running the </a:t>
            </a:r>
            <a:r>
              <a:rPr lang="en-US" sz="2000" dirty="0" err="1">
                <a:solidFill>
                  <a:schemeClr val="tx1"/>
                </a:solidFill>
              </a:rPr>
              <a:t>uninstrumented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program, and (3) the time cost of </a:t>
            </a:r>
            <a:r>
              <a:rPr lang="en-US" sz="2000" dirty="0" err="1">
                <a:solidFill>
                  <a:schemeClr val="tx1"/>
                </a:solidFill>
              </a:rPr>
              <a:t>PathImpact</a:t>
            </a:r>
            <a:r>
              <a:rPr lang="en-US" sz="2000" dirty="0">
                <a:solidFill>
                  <a:schemeClr val="tx1"/>
                </a:solidFill>
              </a:rPr>
              <a:t> is negligible with respect to the time cost of running the </a:t>
            </a:r>
            <a:r>
              <a:rPr lang="en-US" sz="2000" dirty="0" err="1">
                <a:solidFill>
                  <a:schemeClr val="tx1"/>
                </a:solidFill>
              </a:rPr>
              <a:t>uninstrumented</a:t>
            </a:r>
            <a:r>
              <a:rPr lang="en-US" sz="2000" dirty="0">
                <a:solidFill>
                  <a:schemeClr val="tx1"/>
                </a:solidFill>
              </a:rPr>
              <a:t> program</a:t>
            </a:r>
            <a:endParaRPr lang="en-US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741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154937"/>
            <a:ext cx="9144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The </a:t>
            </a:r>
            <a:r>
              <a:rPr lang="en-US" sz="1600" dirty="0">
                <a:solidFill>
                  <a:schemeClr val="tx1"/>
                </a:solidFill>
              </a:rPr>
              <a:t>ρ-values in the first part of the table show </a:t>
            </a:r>
            <a:r>
              <a:rPr lang="en-US" sz="1600" dirty="0" smtClean="0">
                <a:solidFill>
                  <a:schemeClr val="tx1"/>
                </a:solidFill>
              </a:rPr>
              <a:t>that the </a:t>
            </a:r>
            <a:r>
              <a:rPr lang="en-US" sz="1600" dirty="0">
                <a:solidFill>
                  <a:schemeClr val="tx1"/>
                </a:solidFill>
              </a:rPr>
              <a:t>differences in time costs of </a:t>
            </a:r>
            <a:r>
              <a:rPr lang="en-US" sz="1600" dirty="0" err="1">
                <a:solidFill>
                  <a:schemeClr val="tx1"/>
                </a:solidFill>
              </a:rPr>
              <a:t>CoverageImpact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and </a:t>
            </a:r>
            <a:r>
              <a:rPr lang="en-US" sz="1600" dirty="0" err="1" smtClean="0">
                <a:solidFill>
                  <a:schemeClr val="tx1"/>
                </a:solidFill>
              </a:rPr>
              <a:t>PathImpact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are statistically significant in 20 out of </a:t>
            </a:r>
            <a:r>
              <a:rPr lang="en-US" sz="1600" dirty="0" smtClean="0">
                <a:solidFill>
                  <a:schemeClr val="tx1"/>
                </a:solidFill>
              </a:rPr>
              <a:t>22 cases.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The </a:t>
            </a:r>
            <a:r>
              <a:rPr lang="en-US" sz="1600" dirty="0">
                <a:solidFill>
                  <a:schemeClr val="tx1"/>
                </a:solidFill>
              </a:rPr>
              <a:t>ρ-values in the second part of the table show </a:t>
            </a:r>
            <a:r>
              <a:rPr lang="en-US" sz="1600" dirty="0" smtClean="0">
                <a:solidFill>
                  <a:schemeClr val="tx1"/>
                </a:solidFill>
              </a:rPr>
              <a:t>that there </a:t>
            </a:r>
            <a:r>
              <a:rPr lang="en-US" sz="1600" dirty="0">
                <a:solidFill>
                  <a:schemeClr val="tx1"/>
                </a:solidFill>
              </a:rPr>
              <a:t>is no significant difference in the time cost of </a:t>
            </a:r>
            <a:r>
              <a:rPr lang="en-US" sz="1600" dirty="0" smtClean="0">
                <a:solidFill>
                  <a:schemeClr val="tx1"/>
                </a:solidFill>
              </a:rPr>
              <a:t>running </a:t>
            </a:r>
            <a:r>
              <a:rPr lang="en-US" sz="1600" dirty="0" err="1" smtClean="0">
                <a:solidFill>
                  <a:schemeClr val="tx1"/>
                </a:solidFill>
              </a:rPr>
              <a:t>CoverageImpact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and the time cost of running the </a:t>
            </a:r>
            <a:r>
              <a:rPr lang="en-US" sz="1600" dirty="0" err="1">
                <a:solidFill>
                  <a:schemeClr val="tx1"/>
                </a:solidFill>
              </a:rPr>
              <a:t>uninstrumented</a:t>
            </a:r>
            <a:r>
              <a:rPr lang="en-US" sz="1600" dirty="0">
                <a:solidFill>
                  <a:schemeClr val="tx1"/>
                </a:solidFill>
              </a:rPr>
              <a:t> program for SIENA and JABA, whereas the </a:t>
            </a:r>
            <a:r>
              <a:rPr lang="en-US" sz="1600" dirty="0" smtClean="0">
                <a:solidFill>
                  <a:schemeClr val="tx1"/>
                </a:solidFill>
              </a:rPr>
              <a:t> difference </a:t>
            </a:r>
            <a:r>
              <a:rPr lang="en-US" sz="1600" dirty="0">
                <a:solidFill>
                  <a:schemeClr val="tx1"/>
                </a:solidFill>
              </a:rPr>
              <a:t>is significant for NANOXML.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Finally</a:t>
            </a:r>
            <a:r>
              <a:rPr lang="en-US" sz="1600" dirty="0">
                <a:solidFill>
                  <a:schemeClr val="tx1"/>
                </a:solidFill>
              </a:rPr>
              <a:t>, the </a:t>
            </a:r>
            <a:r>
              <a:rPr lang="en-US" sz="1600" dirty="0" smtClean="0">
                <a:solidFill>
                  <a:schemeClr val="tx1"/>
                </a:solidFill>
              </a:rPr>
              <a:t>ρ-values in </a:t>
            </a:r>
            <a:r>
              <a:rPr lang="en-US" sz="1600" dirty="0">
                <a:solidFill>
                  <a:schemeClr val="tx1"/>
                </a:solidFill>
              </a:rPr>
              <a:t>the third part of the table show that there is a </a:t>
            </a:r>
            <a:r>
              <a:rPr lang="en-US" sz="1600" dirty="0" smtClean="0">
                <a:solidFill>
                  <a:schemeClr val="tx1"/>
                </a:solidFill>
              </a:rPr>
              <a:t>significant difference </a:t>
            </a:r>
            <a:r>
              <a:rPr lang="en-US" sz="1600" dirty="0">
                <a:solidFill>
                  <a:schemeClr val="tx1"/>
                </a:solidFill>
              </a:rPr>
              <a:t>in the time cost of running </a:t>
            </a:r>
            <a:r>
              <a:rPr lang="en-US" sz="1600" dirty="0" err="1">
                <a:solidFill>
                  <a:schemeClr val="tx1"/>
                </a:solidFill>
              </a:rPr>
              <a:t>PathImpact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dirty="0" smtClean="0">
                <a:solidFill>
                  <a:schemeClr val="tx1"/>
                </a:solidFill>
              </a:rPr>
              <a:t>the time </a:t>
            </a:r>
            <a:r>
              <a:rPr lang="en-US" sz="1600" dirty="0">
                <a:solidFill>
                  <a:schemeClr val="tx1"/>
                </a:solidFill>
              </a:rPr>
              <a:t>cost of running the </a:t>
            </a:r>
            <a:r>
              <a:rPr lang="en-US" sz="1600" dirty="0" err="1">
                <a:solidFill>
                  <a:schemeClr val="tx1"/>
                </a:solidFill>
              </a:rPr>
              <a:t>uninstrumented</a:t>
            </a:r>
            <a:r>
              <a:rPr lang="en-US" sz="1600" dirty="0">
                <a:solidFill>
                  <a:schemeClr val="tx1"/>
                </a:solidFill>
              </a:rPr>
              <a:t> program for all programs and versions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14" y="76106"/>
            <a:ext cx="8432800" cy="300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445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86039"/>
            <a:ext cx="8520599" cy="572699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Conclusion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1700" y="658738"/>
            <a:ext cx="86087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Results </a:t>
            </a:r>
            <a:r>
              <a:rPr lang="en-US" sz="1600" dirty="0">
                <a:solidFill>
                  <a:schemeClr val="tx1"/>
                </a:solidFill>
              </a:rPr>
              <a:t>of the study show that tradeoffs do exist for the </a:t>
            </a:r>
            <a:r>
              <a:rPr lang="en-US" sz="1600" dirty="0" smtClean="0">
                <a:solidFill>
                  <a:schemeClr val="tx1"/>
                </a:solidFill>
              </a:rPr>
              <a:t>two techniques</a:t>
            </a:r>
            <a:r>
              <a:rPr lang="en-US" sz="1600" dirty="0">
                <a:solidFill>
                  <a:schemeClr val="tx1"/>
                </a:solidFill>
              </a:rPr>
              <a:t>, and that the techniques have </a:t>
            </a:r>
            <a:r>
              <a:rPr lang="en-US" sz="1600" dirty="0" smtClean="0">
                <a:solidFill>
                  <a:schemeClr val="tx1"/>
                </a:solidFill>
              </a:rPr>
              <a:t>complementary strengths </a:t>
            </a:r>
            <a:r>
              <a:rPr lang="en-US" sz="1600" dirty="0">
                <a:solidFill>
                  <a:schemeClr val="tx1"/>
                </a:solidFill>
              </a:rPr>
              <a:t>and weaknesses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>
                <a:solidFill>
                  <a:schemeClr val="tx1"/>
                </a:solidFill>
              </a:rPr>
              <a:t>PathImpact</a:t>
            </a:r>
            <a:r>
              <a:rPr lang="en-US" sz="1600" dirty="0">
                <a:solidFill>
                  <a:schemeClr val="tx1"/>
                </a:solidFill>
              </a:rPr>
              <a:t>, at least as currently defined, may not be practical for use with programs that generate large execution </a:t>
            </a:r>
            <a:r>
              <a:rPr lang="en-US" sz="1600" dirty="0" smtClean="0">
                <a:solidFill>
                  <a:schemeClr val="tx1"/>
                </a:solidFill>
              </a:rPr>
              <a:t>traces.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tx1"/>
                </a:solidFill>
              </a:rPr>
              <a:t>CoverageImpact</a:t>
            </a:r>
            <a:r>
              <a:rPr lang="en-US" sz="1600" dirty="0">
                <a:solidFill>
                  <a:schemeClr val="tx1"/>
                </a:solidFill>
              </a:rPr>
              <a:t> appears to be practical </a:t>
            </a:r>
            <a:r>
              <a:rPr lang="en-US" sz="1600" dirty="0" smtClean="0">
                <a:solidFill>
                  <a:schemeClr val="tx1"/>
                </a:solidFill>
              </a:rPr>
              <a:t>for the </a:t>
            </a:r>
            <a:r>
              <a:rPr lang="en-US" sz="1600" dirty="0">
                <a:solidFill>
                  <a:schemeClr val="tx1"/>
                </a:solidFill>
              </a:rPr>
              <a:t>programs that </a:t>
            </a:r>
            <a:r>
              <a:rPr lang="en-US" sz="1600" dirty="0" smtClean="0">
                <a:solidFill>
                  <a:schemeClr val="tx1"/>
                </a:solidFill>
              </a:rPr>
              <a:t>they considered </a:t>
            </a:r>
            <a:r>
              <a:rPr lang="en-US" sz="1600" dirty="0">
                <a:solidFill>
                  <a:schemeClr val="tx1"/>
                </a:solidFill>
              </a:rPr>
              <a:t>in our </a:t>
            </a:r>
            <a:r>
              <a:rPr lang="en-US" sz="1600" dirty="0" smtClean="0">
                <a:solidFill>
                  <a:schemeClr val="tx1"/>
                </a:solidFill>
              </a:rPr>
              <a:t>experiment, but could be a waste of </a:t>
            </a:r>
            <a:r>
              <a:rPr lang="en-US" sz="1600" dirty="0" err="1" smtClean="0">
                <a:solidFill>
                  <a:schemeClr val="tx1"/>
                </a:solidFill>
              </a:rPr>
              <a:t>resouces</a:t>
            </a:r>
            <a:r>
              <a:rPr lang="en-US" sz="1600" dirty="0" smtClean="0">
                <a:solidFill>
                  <a:schemeClr val="tx1"/>
                </a:solidFill>
              </a:rPr>
              <a:t> for others.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Empirical comparisons of </a:t>
            </a:r>
            <a:r>
              <a:rPr lang="en-US" sz="1600" dirty="0" err="1">
                <a:solidFill>
                  <a:schemeClr val="tx1"/>
                </a:solidFill>
              </a:rPr>
              <a:t>PathImpact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and </a:t>
            </a:r>
            <a:r>
              <a:rPr lang="en-US" sz="1600" dirty="0" err="1" smtClean="0">
                <a:solidFill>
                  <a:schemeClr val="tx1"/>
                </a:solidFill>
              </a:rPr>
              <a:t>CoverageImpact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to </a:t>
            </a:r>
            <a:r>
              <a:rPr lang="en-US" sz="1600" dirty="0" smtClean="0">
                <a:solidFill>
                  <a:schemeClr val="tx1"/>
                </a:solidFill>
              </a:rPr>
              <a:t>an implementation </a:t>
            </a:r>
            <a:r>
              <a:rPr lang="en-US" sz="1600" dirty="0">
                <a:solidFill>
                  <a:schemeClr val="tx1"/>
                </a:solidFill>
              </a:rPr>
              <a:t>of static </a:t>
            </a:r>
            <a:r>
              <a:rPr lang="en-US" sz="1600" dirty="0" smtClean="0">
                <a:solidFill>
                  <a:schemeClr val="tx1"/>
                </a:solidFill>
              </a:rPr>
              <a:t>slicing </a:t>
            </a:r>
            <a:r>
              <a:rPr lang="en-US" sz="1600" dirty="0">
                <a:solidFill>
                  <a:schemeClr val="tx1"/>
                </a:solidFill>
              </a:rPr>
              <a:t>have shown that the </a:t>
            </a:r>
            <a:r>
              <a:rPr lang="en-US" sz="1600" dirty="0" smtClean="0">
                <a:solidFill>
                  <a:schemeClr val="tx1"/>
                </a:solidFill>
              </a:rPr>
              <a:t>Static slicing </a:t>
            </a:r>
            <a:r>
              <a:rPr lang="en-US" sz="1600" dirty="0">
                <a:solidFill>
                  <a:schemeClr val="tx1"/>
                </a:solidFill>
              </a:rPr>
              <a:t>can identify much </a:t>
            </a:r>
            <a:r>
              <a:rPr lang="en-US" sz="1600" dirty="0" smtClean="0">
                <a:solidFill>
                  <a:schemeClr val="tx1"/>
                </a:solidFill>
              </a:rPr>
              <a:t>larger impact </a:t>
            </a:r>
            <a:r>
              <a:rPr lang="en-US" sz="1600" dirty="0">
                <a:solidFill>
                  <a:schemeClr val="tx1"/>
                </a:solidFill>
              </a:rPr>
              <a:t>sets than the </a:t>
            </a:r>
            <a:r>
              <a:rPr lang="en-US" sz="1600" dirty="0" smtClean="0">
                <a:solidFill>
                  <a:schemeClr val="tx1"/>
                </a:solidFill>
              </a:rPr>
              <a:t>Dynamic slicing.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>
                <a:solidFill>
                  <a:schemeClr val="tx1"/>
                </a:solidFill>
              </a:rPr>
              <a:t>PathImpact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and </a:t>
            </a:r>
            <a:r>
              <a:rPr lang="en-US" sz="1600" dirty="0" err="1" smtClean="0">
                <a:solidFill>
                  <a:schemeClr val="tx1"/>
                </a:solidFill>
              </a:rPr>
              <a:t>CoverageImpact</a:t>
            </a:r>
            <a:r>
              <a:rPr lang="en-US" sz="1600" dirty="0" smtClean="0">
                <a:solidFill>
                  <a:schemeClr val="tx1"/>
                </a:solidFill>
              </a:rPr>
              <a:t> have </a:t>
            </a:r>
            <a:r>
              <a:rPr lang="en-US" sz="1600" dirty="0">
                <a:solidFill>
                  <a:schemeClr val="tx1"/>
                </a:solidFill>
              </a:rPr>
              <a:t>such complementary cost benefits, </a:t>
            </a:r>
            <a:r>
              <a:rPr lang="en-US" sz="1600" dirty="0" smtClean="0">
                <a:solidFill>
                  <a:schemeClr val="tx1"/>
                </a:solidFill>
              </a:rPr>
              <a:t>in future, a hybrid </a:t>
            </a:r>
            <a:r>
              <a:rPr lang="en-US" sz="1600" dirty="0">
                <a:solidFill>
                  <a:schemeClr val="tx1"/>
                </a:solidFill>
              </a:rPr>
              <a:t>approach that is not as expensive </a:t>
            </a:r>
            <a:r>
              <a:rPr lang="en-US" sz="1600" dirty="0" smtClean="0">
                <a:solidFill>
                  <a:schemeClr val="tx1"/>
                </a:solidFill>
              </a:rPr>
              <a:t>as </a:t>
            </a:r>
            <a:r>
              <a:rPr lang="en-US" sz="1600" dirty="0" err="1" smtClean="0">
                <a:solidFill>
                  <a:schemeClr val="tx1"/>
                </a:solidFill>
              </a:rPr>
              <a:t>PathImpact</a:t>
            </a:r>
            <a:r>
              <a:rPr lang="en-US" sz="1600" dirty="0">
                <a:solidFill>
                  <a:schemeClr val="tx1"/>
                </a:solidFill>
              </a:rPr>
              <a:t>, yet is more precise than </a:t>
            </a:r>
            <a:r>
              <a:rPr lang="en-US" sz="1600" dirty="0" err="1" smtClean="0">
                <a:solidFill>
                  <a:schemeClr val="tx1"/>
                </a:solidFill>
              </a:rPr>
              <a:t>CoverageImpact</a:t>
            </a:r>
            <a:r>
              <a:rPr lang="en-US" sz="1600" dirty="0" smtClean="0">
                <a:solidFill>
                  <a:schemeClr val="tx1"/>
                </a:solidFill>
              </a:rPr>
              <a:t> can be defined.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286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4160" y="1165013"/>
            <a:ext cx="82905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In your opinion, how important it is to do impact analysis for an organization.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Why would you choose forward Slicing?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Do you think the cost is still a significant factor in impact analysis, as the research is dated back to 2004?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374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82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12" y="105547"/>
            <a:ext cx="8520599" cy="572699"/>
          </a:xfrm>
        </p:spPr>
        <p:txBody>
          <a:bodyPr/>
          <a:lstStyle/>
          <a:p>
            <a:r>
              <a:rPr lang="en-US" altLang="en-US" dirty="0"/>
              <a:t>Software Change Management</a:t>
            </a:r>
            <a:br>
              <a:rPr lang="en-US" alt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22" y="749427"/>
            <a:ext cx="7680553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35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Impact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85905" cy="3416400"/>
          </a:xfrm>
        </p:spPr>
        <p:txBody>
          <a:bodyPr/>
          <a:lstStyle/>
          <a:p>
            <a:r>
              <a:rPr lang="en-US" altLang="zh-CN" sz="1800" u="sng" dirty="0">
                <a:solidFill>
                  <a:schemeClr val="tx1"/>
                </a:solidFill>
              </a:rPr>
              <a:t>Impact analysis </a:t>
            </a:r>
            <a:r>
              <a:rPr lang="en-US" altLang="zh-CN" sz="1800" dirty="0">
                <a:solidFill>
                  <a:schemeClr val="tx1"/>
                </a:solidFill>
              </a:rPr>
              <a:t>is a process that predicts and determines the parts of a software system that can be affected by changes to the system. </a:t>
            </a:r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1800" u="sng" dirty="0">
                <a:solidFill>
                  <a:schemeClr val="tx1"/>
                </a:solidFill>
              </a:rPr>
              <a:t>Change Set: </a:t>
            </a:r>
            <a:r>
              <a:rPr lang="en-US" altLang="en-US" sz="1800" dirty="0">
                <a:solidFill>
                  <a:schemeClr val="tx1"/>
                </a:solidFill>
              </a:rPr>
              <a:t>The parts of the software system that are to be changed</a:t>
            </a:r>
          </a:p>
          <a:p>
            <a:pPr>
              <a:lnSpc>
                <a:spcPct val="90000"/>
              </a:lnSpc>
            </a:pPr>
            <a:r>
              <a:rPr lang="en-US" altLang="en-US" sz="1800" u="sng" dirty="0">
                <a:solidFill>
                  <a:schemeClr val="tx1"/>
                </a:solidFill>
              </a:rPr>
              <a:t>Impact Set: </a:t>
            </a:r>
            <a:r>
              <a:rPr lang="en-US" altLang="en-US" sz="1800" dirty="0">
                <a:solidFill>
                  <a:schemeClr val="tx1"/>
                </a:solidFill>
              </a:rPr>
              <a:t>Parts of the software system that are affected by the changes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012474"/>
              </p:ext>
            </p:extLst>
          </p:nvPr>
        </p:nvGraphicFramePr>
        <p:xfrm>
          <a:off x="1861452" y="2062162"/>
          <a:ext cx="548640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Visio" r:id="rId3" imgW="4430864" imgH="644056" progId="Visio.Drawing.11">
                  <p:embed/>
                </p:oleObj>
              </mc:Choice>
              <mc:Fallback>
                <p:oleObj name="Visio" r:id="rId3" imgW="4430864" imgH="64405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1452" y="2062162"/>
                        <a:ext cx="5486400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710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Impact Analysis is Essential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438068" cy="341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+mj-lt"/>
              </a:rPr>
              <a:t>Impact analysis is a systematic approach to understanding impacts of software changes and is essential to: </a:t>
            </a:r>
          </a:p>
          <a:p>
            <a:pPr lvl="1">
              <a:lnSpc>
                <a:spcPct val="80000"/>
              </a:lnSpc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+mj-lt"/>
              </a:rPr>
              <a:t> Identify the parts that require retesting</a:t>
            </a:r>
          </a:p>
          <a:p>
            <a:pPr lvl="1">
              <a:lnSpc>
                <a:spcPct val="80000"/>
              </a:lnSpc>
              <a:buFontTx/>
              <a:buChar char="•"/>
            </a:pPr>
            <a:endParaRPr lang="en-US" altLang="en-US" sz="2000" dirty="0">
              <a:solidFill>
                <a:schemeClr val="tx1"/>
              </a:solidFill>
              <a:latin typeface="+mj-lt"/>
            </a:endParaRPr>
          </a:p>
          <a:p>
            <a:pPr lvl="1">
              <a:lnSpc>
                <a:spcPct val="80000"/>
              </a:lnSpc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+mj-lt"/>
              </a:rPr>
              <a:t> Improve estimation of time, labor and money required for maintenance </a:t>
            </a:r>
          </a:p>
          <a:p>
            <a:pPr lvl="1">
              <a:lnSpc>
                <a:spcPct val="80000"/>
              </a:lnSpc>
              <a:buFontTx/>
              <a:buChar char="•"/>
            </a:pPr>
            <a:endParaRPr lang="en-US" altLang="en-US" sz="2000" dirty="0">
              <a:solidFill>
                <a:schemeClr val="tx1"/>
              </a:solidFill>
              <a:latin typeface="+mj-lt"/>
            </a:endParaRPr>
          </a:p>
          <a:p>
            <a:pPr lvl="1">
              <a:lnSpc>
                <a:spcPct val="80000"/>
              </a:lnSpc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+mj-lt"/>
              </a:rPr>
              <a:t> Reduce potential errors due to unknown change impacts</a:t>
            </a:r>
          </a:p>
          <a:p>
            <a:pPr lvl="1">
              <a:lnSpc>
                <a:spcPct val="80000"/>
              </a:lnSpc>
              <a:buFontTx/>
              <a:buChar char="•"/>
            </a:pPr>
            <a:endParaRPr lang="en-US" altLang="en-US" sz="2000" dirty="0">
              <a:solidFill>
                <a:schemeClr val="tx1"/>
              </a:solidFill>
              <a:latin typeface="+mj-lt"/>
            </a:endParaRPr>
          </a:p>
          <a:p>
            <a:pPr lvl="1">
              <a:lnSpc>
                <a:spcPct val="80000"/>
              </a:lnSpc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+mj-lt"/>
              </a:rPr>
              <a:t> Improve overall efficiency in software maintenance</a:t>
            </a: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2555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Static Impact 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1756" y="1279748"/>
            <a:ext cx="8774406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</a:rPr>
              <a:t>Depends on analysis of source </a:t>
            </a:r>
            <a:r>
              <a:rPr lang="en-US" altLang="en-US" sz="1800" dirty="0" smtClean="0">
                <a:solidFill>
                  <a:schemeClr val="tx1"/>
                </a:solidFill>
              </a:rPr>
              <a:t>code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 smtClean="0">
                <a:solidFill>
                  <a:schemeClr val="tx1"/>
                </a:solidFill>
              </a:rPr>
              <a:t>Based on assumptions of all possible software runtime behaviors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solidFill>
                  <a:schemeClr val="tx1"/>
                </a:solidFill>
              </a:rPr>
              <a:t>Results </a:t>
            </a:r>
            <a:r>
              <a:rPr lang="en-US" altLang="zh-CN" sz="1800" dirty="0">
                <a:solidFill>
                  <a:schemeClr val="tx1"/>
                </a:solidFill>
              </a:rPr>
              <a:t>can include most of the software system in the impact set 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783" y="2397944"/>
            <a:ext cx="6422379" cy="264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91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Dynamic Impact 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1699" y="1192677"/>
            <a:ext cx="8520599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</a:rPr>
              <a:t>Based on software runtime data and dynamic </a:t>
            </a:r>
            <a:r>
              <a:rPr lang="en-US" altLang="en-US" sz="1800" dirty="0" smtClean="0">
                <a:solidFill>
                  <a:schemeClr val="tx1"/>
                </a:solidFill>
              </a:rPr>
              <a:t>interactive </a:t>
            </a:r>
            <a:r>
              <a:rPr lang="en-US" altLang="en-US" sz="1800" dirty="0">
                <a:solidFill>
                  <a:schemeClr val="tx1"/>
                </a:solidFill>
              </a:rPr>
              <a:t>behaviors of the software system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</a:rPr>
              <a:t>Depends on a set of executions of the system</a:t>
            </a:r>
          </a:p>
          <a:p>
            <a:pPr marL="285750" indent="-285750">
              <a:lnSpc>
                <a:spcPct val="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tx1"/>
                </a:solidFill>
              </a:rPr>
              <a:t>Tend to produce more precise results than static approaches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751" y="2638816"/>
            <a:ext cx="6352853" cy="239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5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Techniques we are covering today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1699" y="1194311"/>
            <a:ext cx="69761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Comes from Dependency Base impact </a:t>
            </a:r>
            <a:r>
              <a:rPr lang="en-US" sz="2000" dirty="0">
                <a:solidFill>
                  <a:schemeClr val="tx1"/>
                </a:solidFill>
              </a:rPr>
              <a:t>analysis </a:t>
            </a:r>
            <a:r>
              <a:rPr lang="en-US" sz="2000" dirty="0" smtClean="0">
                <a:solidFill>
                  <a:schemeClr val="tx1"/>
                </a:solidFill>
              </a:rPr>
              <a:t>techniques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</a:rPr>
              <a:t>CoverageImpact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</a:rPr>
              <a:t>PathImpact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771" y="269433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These techniques perform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impact analysis based on data gathered about program behavior relative to specific inputs, such as inputs gathered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from field data, operational profile data, or test-suite executions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48510" y="269433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Due to various characteristics of the algorithms they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employ, </a:t>
            </a:r>
            <a:r>
              <a:rPr lang="en-US" sz="1800" dirty="0" err="1">
                <a:solidFill>
                  <a:schemeClr val="tx1"/>
                </a:solidFill>
              </a:rPr>
              <a:t>CoverageImpact</a:t>
            </a:r>
            <a:r>
              <a:rPr lang="en-US" sz="1800" dirty="0">
                <a:solidFill>
                  <a:schemeClr val="tx1"/>
                </a:solidFill>
              </a:rPr>
              <a:t> and </a:t>
            </a:r>
            <a:r>
              <a:rPr lang="en-US" sz="1800" dirty="0" err="1">
                <a:solidFill>
                  <a:schemeClr val="tx1"/>
                </a:solidFill>
              </a:rPr>
              <a:t>PathImpact</a:t>
            </a:r>
            <a:r>
              <a:rPr lang="en-US" sz="1800" dirty="0">
                <a:solidFill>
                  <a:schemeClr val="tx1"/>
                </a:solidFill>
              </a:rPr>
              <a:t> are expected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to differ in terms of cost and precision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223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699" y="377291"/>
            <a:ext cx="8520599" cy="572699"/>
          </a:xfrm>
        </p:spPr>
        <p:txBody>
          <a:bodyPr/>
          <a:lstStyle/>
          <a:p>
            <a:pPr algn="ctr"/>
            <a:r>
              <a:rPr lang="en-US" dirty="0" smtClean="0"/>
              <a:t>What have they done?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3839" y="1117600"/>
            <a:ext cx="858845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For each version </a:t>
            </a:r>
            <a:r>
              <a:rPr lang="en-US" sz="1800" dirty="0" smtClean="0">
                <a:solidFill>
                  <a:schemeClr val="tx1"/>
                </a:solidFill>
              </a:rPr>
              <a:t>they performed impact </a:t>
            </a:r>
            <a:r>
              <a:rPr lang="en-US" sz="1800" dirty="0">
                <a:solidFill>
                  <a:schemeClr val="tx1"/>
                </a:solidFill>
              </a:rPr>
              <a:t>analysis using both techniques and </a:t>
            </a:r>
            <a:r>
              <a:rPr lang="en-US" sz="1800" dirty="0" smtClean="0">
                <a:solidFill>
                  <a:schemeClr val="tx1"/>
                </a:solidFill>
              </a:rPr>
              <a:t>compared - </a:t>
            </a:r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</a:rPr>
              <a:t>The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precision </a:t>
            </a:r>
            <a:r>
              <a:rPr lang="en-US" sz="1800" dirty="0">
                <a:solidFill>
                  <a:schemeClr val="tx1"/>
                </a:solidFill>
              </a:rPr>
              <a:t>of the </a:t>
            </a:r>
            <a:r>
              <a:rPr lang="en-US" sz="1800" dirty="0" smtClean="0">
                <a:solidFill>
                  <a:schemeClr val="tx1"/>
                </a:solidFill>
              </a:rPr>
              <a:t>results.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</a:t>
            </a:r>
            <a:r>
              <a:rPr lang="en-US" sz="1800" dirty="0" smtClean="0">
                <a:solidFill>
                  <a:schemeClr val="tx1"/>
                </a:solidFill>
              </a:rPr>
              <a:t>he </a:t>
            </a:r>
            <a:r>
              <a:rPr lang="en-US" sz="1800" dirty="0">
                <a:solidFill>
                  <a:schemeClr val="tx1"/>
                </a:solidFill>
              </a:rPr>
              <a:t>cost of the analyses in </a:t>
            </a:r>
            <a:r>
              <a:rPr lang="en-US" sz="1800" dirty="0" smtClean="0">
                <a:solidFill>
                  <a:schemeClr val="tx1"/>
                </a:solidFill>
              </a:rPr>
              <a:t>terms of space.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</a:t>
            </a:r>
            <a:r>
              <a:rPr lang="en-US" sz="1800" dirty="0" smtClean="0">
                <a:solidFill>
                  <a:schemeClr val="tx1"/>
                </a:solidFill>
              </a:rPr>
              <a:t>he </a:t>
            </a:r>
            <a:r>
              <a:rPr lang="en-US" sz="1800" dirty="0">
                <a:solidFill>
                  <a:schemeClr val="tx1"/>
                </a:solidFill>
              </a:rPr>
              <a:t>cost of the analyses in terms of time.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chemeClr val="tx1"/>
                </a:solidFill>
              </a:rPr>
              <a:t>results of the study support the analytical claim </a:t>
            </a:r>
            <a:r>
              <a:rPr lang="en-US" sz="1800" dirty="0" smtClean="0">
                <a:solidFill>
                  <a:schemeClr val="tx1"/>
                </a:solidFill>
              </a:rPr>
              <a:t>that tradeoffs </a:t>
            </a:r>
            <a:r>
              <a:rPr lang="en-US" sz="1800" dirty="0">
                <a:solidFill>
                  <a:schemeClr val="tx1"/>
                </a:solidFill>
              </a:rPr>
              <a:t>exist between the two techniques, and </a:t>
            </a:r>
            <a:r>
              <a:rPr lang="en-US" sz="1800" dirty="0" smtClean="0">
                <a:solidFill>
                  <a:schemeClr val="tx1"/>
                </a:solidFill>
              </a:rPr>
              <a:t>provide data </a:t>
            </a:r>
            <a:r>
              <a:rPr lang="en-US" sz="1800" dirty="0">
                <a:solidFill>
                  <a:schemeClr val="tx1"/>
                </a:solidFill>
              </a:rPr>
              <a:t>on the extent to which these tradeoffs actually </a:t>
            </a:r>
            <a:r>
              <a:rPr lang="en-US" sz="1800" dirty="0" smtClean="0">
                <a:solidFill>
                  <a:schemeClr val="tx1"/>
                </a:solidFill>
              </a:rPr>
              <a:t>surface in </a:t>
            </a:r>
            <a:r>
              <a:rPr lang="en-US" sz="1800" dirty="0">
                <a:solidFill>
                  <a:schemeClr val="tx1"/>
                </a:solidFill>
              </a:rPr>
              <a:t>practice. </a:t>
            </a:r>
            <a:r>
              <a:rPr lang="en-US" sz="1800" dirty="0">
                <a:solidFill>
                  <a:schemeClr val="tx1"/>
                </a:solidFill>
              </a:rPr>
              <a:t>The results also show that the techniques have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complementary strengths.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470253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3861</TotalTime>
  <Words>1553</Words>
  <Application>Microsoft Office PowerPoint</Application>
  <PresentationFormat>On-screen Show (16:9)</PresentationFormat>
  <Paragraphs>156</Paragraphs>
  <Slides>28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Oswald</vt:lpstr>
      <vt:lpstr>Average</vt:lpstr>
      <vt:lpstr>Arial</vt:lpstr>
      <vt:lpstr>slate</vt:lpstr>
      <vt:lpstr>Microsoft Visio Drawing</vt:lpstr>
      <vt:lpstr>An Empirical Comparison of Dynamic Impact Analysis Algorithms </vt:lpstr>
      <vt:lpstr>Software evolves and changes</vt:lpstr>
      <vt:lpstr>Software Change Management </vt:lpstr>
      <vt:lpstr>Impact Analysis</vt:lpstr>
      <vt:lpstr>Impact Analysis is Essential</vt:lpstr>
      <vt:lpstr>Static Impact Analysis</vt:lpstr>
      <vt:lpstr>Dynamic Impact Analysis</vt:lpstr>
      <vt:lpstr>Techniques we are covering today</vt:lpstr>
      <vt:lpstr>What have they done?</vt:lpstr>
      <vt:lpstr>Dynamic Impact Analysis </vt:lpstr>
      <vt:lpstr>Coverage-Based Dynamic Impact Analysis </vt:lpstr>
      <vt:lpstr>PowerPoint Presentation</vt:lpstr>
      <vt:lpstr>Path-Based Dynamic Impact Analysis </vt:lpstr>
      <vt:lpstr>PowerPoint Presentation</vt:lpstr>
      <vt:lpstr>Yes, they Differ</vt:lpstr>
      <vt:lpstr>Empirical Study </vt:lpstr>
      <vt:lpstr>PowerPoint Presentation</vt:lpstr>
      <vt:lpstr>PowerPoint Presentation</vt:lpstr>
      <vt:lpstr>Experiment Setup - Object of Analysis  </vt:lpstr>
      <vt:lpstr>Results and Analysis - Precision  </vt:lpstr>
      <vt:lpstr>PowerPoint Presentation</vt:lpstr>
      <vt:lpstr>Results and Analysis - Space Cost </vt:lpstr>
      <vt:lpstr>Results and Analysis - Time Overhead </vt:lpstr>
      <vt:lpstr>PowerPoint Presentation</vt:lpstr>
      <vt:lpstr>PowerPoint Presentation</vt:lpstr>
      <vt:lpstr>Conclusion </vt:lpstr>
      <vt:lpstr>Quiz</vt:lpstr>
      <vt:lpstr>Thank You! 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World  Iteration 1</dc:title>
  <dc:creator>Kapoor, Kunal</dc:creator>
  <cp:lastModifiedBy>Kapoor, Kunal</cp:lastModifiedBy>
  <cp:revision>119</cp:revision>
  <dcterms:modified xsi:type="dcterms:W3CDTF">2016-03-22T21:09:11Z</dcterms:modified>
</cp:coreProperties>
</file>