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6310" y="885189"/>
            <a:ext cx="3173095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E26C0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/>
              <a:t>CAR</a:t>
            </a:r>
            <a:r>
              <a:rPr dirty="0" spc="-5"/>
              <a:t> </a:t>
            </a:r>
            <a:r>
              <a:rPr dirty="0" spc="-20"/>
              <a:t>RENT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482598"/>
            <a:ext cx="5941695" cy="2705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8455">
              <a:lnSpc>
                <a:spcPct val="100000"/>
              </a:lnSpc>
              <a:spcBef>
                <a:spcPts val="95"/>
              </a:spcBef>
            </a:pP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</a:t>
            </a:r>
            <a:r>
              <a:rPr dirty="0" u="sng" sz="16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dirty="0" u="sng" sz="16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TOPIC</a:t>
            </a:r>
            <a:r>
              <a:rPr dirty="0" u="sng" sz="1600" spc="-2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dirty="0" u="sng" sz="16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THIS</a:t>
            </a:r>
            <a:r>
              <a:rPr dirty="0" u="sng" sz="16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dirty="0" u="sng" sz="1600" spc="-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WHICH</a:t>
            </a:r>
            <a:r>
              <a:rPr dirty="0" u="sng" sz="16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ARE</a:t>
            </a:r>
            <a:r>
              <a:rPr dirty="0" u="sng" sz="1600" spc="-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6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FOLLOWING</a:t>
            </a:r>
            <a:r>
              <a:rPr dirty="0" sz="1600" spc="-10" b="1" i="1">
                <a:latin typeface="Calibri"/>
                <a:cs typeface="Calibri"/>
              </a:rPr>
              <a:t> </a:t>
            </a:r>
            <a:r>
              <a:rPr dirty="0" u="sng" sz="1600" spc="-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1330"/>
              </a:spcBef>
              <a:buAutoNum type="arabicParenR"/>
              <a:tabLst>
                <a:tab pos="271780" algn="l"/>
              </a:tabLst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User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dirty="0" sz="1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–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dirty="0" sz="16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lvl="1" marL="772795" marR="5080" indent="-228600">
              <a:lnSpc>
                <a:spcPct val="117100"/>
              </a:lnSpc>
              <a:spcBef>
                <a:spcPts val="1125"/>
              </a:spcBef>
              <a:buClr>
                <a:srgbClr val="000000"/>
              </a:buClr>
              <a:buFont typeface="Symbol"/>
              <a:buChar char=""/>
              <a:tabLst>
                <a:tab pos="862965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r>
              <a:rPr dirty="0" sz="1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Java,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primary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way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obtain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user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input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from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console </a:t>
            </a:r>
            <a:r>
              <a:rPr dirty="0" sz="1400" spc="-10">
                <a:latin typeface="Calibri"/>
                <a:cs typeface="Calibri"/>
              </a:rPr>
              <a:t>	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by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utilizing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Scanner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class,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which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part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java.util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package.</a:t>
            </a:r>
            <a:endParaRPr sz="1400">
              <a:latin typeface="Calibri"/>
              <a:cs typeface="Calibri"/>
            </a:endParaRPr>
          </a:p>
          <a:p>
            <a:pPr marL="1400810">
              <a:lnSpc>
                <a:spcPct val="100000"/>
              </a:lnSpc>
              <a:spcBef>
                <a:spcPts val="1295"/>
              </a:spcBef>
            </a:pPr>
            <a:r>
              <a:rPr dirty="0" sz="1400">
                <a:latin typeface="Calibri"/>
                <a:cs typeface="Calibri"/>
              </a:rPr>
              <a:t>import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java.util.Scanner;</a:t>
            </a:r>
            <a:endParaRPr sz="1400">
              <a:latin typeface="Calibri"/>
              <a:cs typeface="Calibri"/>
            </a:endParaRPr>
          </a:p>
          <a:p>
            <a:pPr marL="628015" marR="276225" indent="-320040">
              <a:lnSpc>
                <a:spcPct val="117100"/>
              </a:lnSpc>
              <a:spcBef>
                <a:spcPts val="990"/>
              </a:spcBef>
            </a:pPr>
            <a:r>
              <a:rPr dirty="0" sz="1400">
                <a:latin typeface="Calibri"/>
                <a:cs typeface="Calibri"/>
              </a:rPr>
              <a:t>Create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Scanner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object: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Instantiate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Scanner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object,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typically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linking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 spc="-25">
                <a:latin typeface="Calibri"/>
                <a:cs typeface="Calibri"/>
              </a:rPr>
              <a:t> to </a:t>
            </a:r>
            <a:r>
              <a:rPr dirty="0" sz="1400">
                <a:latin typeface="Calibri"/>
                <a:cs typeface="Calibri"/>
              </a:rPr>
              <a:t>System.in,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which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represents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standard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input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stream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(console).</a:t>
            </a:r>
            <a:endParaRPr sz="1400">
              <a:latin typeface="Calibri"/>
              <a:cs typeface="Calibri"/>
            </a:endParaRPr>
          </a:p>
          <a:p>
            <a:pPr marL="1030605">
              <a:lnSpc>
                <a:spcPct val="100000"/>
              </a:lnSpc>
              <a:spcBef>
                <a:spcPts val="1295"/>
              </a:spcBef>
            </a:pPr>
            <a:r>
              <a:rPr dirty="0" sz="1400">
                <a:latin typeface="Calibri"/>
                <a:cs typeface="Calibri"/>
              </a:rPr>
              <a:t>Scanner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scanner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new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Scanner(System.in);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6367653"/>
            <a:ext cx="5868035" cy="2203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2).</a:t>
            </a:r>
            <a:r>
              <a:rPr dirty="0" sz="16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Print</a:t>
            </a:r>
            <a:r>
              <a:rPr dirty="0" sz="16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dirty="0" sz="1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845819" marR="5080" indent="-228600">
              <a:lnSpc>
                <a:spcPct val="115100"/>
              </a:lnSpc>
              <a:spcBef>
                <a:spcPts val="1110"/>
              </a:spcBef>
              <a:buClr>
                <a:srgbClr val="001D35"/>
              </a:buClr>
              <a:buSzPct val="96428"/>
              <a:buFont typeface="Symbol"/>
              <a:buChar char=""/>
              <a:tabLst>
                <a:tab pos="1649730" algn="l"/>
                <a:tab pos="1893570" algn="l"/>
                <a:tab pos="241554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5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This</a:t>
            </a:r>
            <a:r>
              <a:rPr dirty="0" sz="1350" spc="-3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method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prints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specified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data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console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but 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		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does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	move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cursor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next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line</a:t>
            </a:r>
            <a:endParaRPr sz="1350">
              <a:latin typeface="Arial MT"/>
              <a:cs typeface="Arial MT"/>
            </a:endParaRPr>
          </a:p>
          <a:p>
            <a:pPr marL="842644">
              <a:lnSpc>
                <a:spcPct val="100000"/>
              </a:lnSpc>
              <a:spcBef>
                <a:spcPts val="1215"/>
              </a:spcBef>
            </a:pPr>
            <a:r>
              <a:rPr dirty="0" sz="1350" spc="-10">
                <a:solidFill>
                  <a:srgbClr val="001D35"/>
                </a:solidFill>
                <a:latin typeface="Courier New"/>
                <a:cs typeface="Courier New"/>
              </a:rPr>
              <a:t>System.out.println()</a:t>
            </a:r>
            <a:r>
              <a:rPr dirty="0" sz="1350" spc="-425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(Print</a:t>
            </a:r>
            <a:r>
              <a:rPr dirty="0" sz="1350" spc="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Line)</a:t>
            </a:r>
            <a:endParaRPr sz="1350">
              <a:latin typeface="Arial MT"/>
              <a:cs typeface="Arial MT"/>
            </a:endParaRPr>
          </a:p>
          <a:p>
            <a:pPr marL="2164715" marR="47625" indent="-2012314">
              <a:lnSpc>
                <a:spcPct val="110400"/>
              </a:lnSpc>
              <a:spcBef>
                <a:spcPts val="1065"/>
              </a:spcBef>
            </a:pP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This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method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prints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specified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data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4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console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but</a:t>
            </a:r>
            <a:r>
              <a:rPr dirty="0" sz="1350" spc="-3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does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not</a:t>
            </a:r>
            <a:r>
              <a:rPr dirty="0" sz="1350" spc="-3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move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the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cursor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next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line</a:t>
            </a:r>
            <a:endParaRPr sz="1350">
              <a:latin typeface="Arial MT"/>
              <a:cs typeface="Arial MT"/>
            </a:endParaRPr>
          </a:p>
          <a:p>
            <a:pPr marL="895985">
              <a:lnSpc>
                <a:spcPct val="100000"/>
              </a:lnSpc>
              <a:spcBef>
                <a:spcPts val="1215"/>
              </a:spcBef>
            </a:pPr>
            <a:r>
              <a:rPr dirty="0" sz="1350" spc="-10">
                <a:solidFill>
                  <a:srgbClr val="001D35"/>
                </a:solidFill>
                <a:latin typeface="Courier New"/>
                <a:cs typeface="Courier New"/>
              </a:rPr>
              <a:t>System.out.print)</a:t>
            </a:r>
            <a:r>
              <a:rPr dirty="0" sz="1350" spc="-375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(Print)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344923"/>
            <a:ext cx="4648200" cy="1504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2456433"/>
            <a:ext cx="545592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3).</a:t>
            </a:r>
            <a:r>
              <a:rPr dirty="0" sz="16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Apply</a:t>
            </a:r>
            <a:r>
              <a:rPr dirty="0" sz="1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dirty="0" sz="1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loop()</a:t>
            </a:r>
            <a:r>
              <a:rPr dirty="0" sz="16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Statement</a:t>
            </a:r>
            <a:r>
              <a:rPr dirty="0" sz="16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899160" indent="-228600">
              <a:lnSpc>
                <a:spcPct val="100000"/>
              </a:lnSpc>
              <a:spcBef>
                <a:spcPts val="1425"/>
              </a:spcBef>
              <a:buClr>
                <a:srgbClr val="000000"/>
              </a:buClr>
              <a:buFont typeface="Symbol"/>
              <a:buChar char=""/>
              <a:tabLst>
                <a:tab pos="89916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r>
              <a:rPr dirty="0" sz="1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while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(condition)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2016760">
              <a:lnSpc>
                <a:spcPct val="100000"/>
              </a:lnSpc>
              <a:spcBef>
                <a:spcPts val="1285"/>
              </a:spcBef>
            </a:pPr>
            <a:r>
              <a:rPr dirty="0" sz="1400">
                <a:latin typeface="Calibri"/>
                <a:cs typeface="Calibri"/>
              </a:rPr>
              <a:t>//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Code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executed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repeatedly</a:t>
            </a:r>
            <a:endParaRPr sz="1400">
              <a:latin typeface="Calibri"/>
              <a:cs typeface="Calibri"/>
            </a:endParaRPr>
          </a:p>
          <a:p>
            <a:pPr marL="2016760">
              <a:lnSpc>
                <a:spcPct val="100000"/>
              </a:lnSpc>
              <a:spcBef>
                <a:spcPts val="1285"/>
              </a:spcBef>
            </a:pPr>
            <a:r>
              <a:rPr dirty="0" sz="1400">
                <a:latin typeface="Calibri"/>
                <a:cs typeface="Calibri"/>
              </a:rPr>
              <a:t>//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Update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statements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loop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control</a:t>
            </a:r>
            <a:r>
              <a:rPr dirty="0" sz="1400" spc="-10">
                <a:latin typeface="Calibri"/>
                <a:cs typeface="Calibri"/>
              </a:rPr>
              <a:t> variables</a:t>
            </a:r>
            <a:endParaRPr sz="1400">
              <a:latin typeface="Calibri"/>
              <a:cs typeface="Calibri"/>
            </a:endParaRPr>
          </a:p>
          <a:p>
            <a:pPr marL="1737995">
              <a:lnSpc>
                <a:spcPct val="100000"/>
              </a:lnSpc>
              <a:spcBef>
                <a:spcPts val="1295"/>
              </a:spcBef>
            </a:pPr>
            <a:r>
              <a:rPr dirty="0" sz="1400" spc="-5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441959">
              <a:lnSpc>
                <a:spcPct val="100000"/>
              </a:lnSpc>
              <a:spcBef>
                <a:spcPts val="1250"/>
              </a:spcBef>
            </a:pP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Example</a:t>
            </a:r>
            <a:r>
              <a:rPr dirty="0" sz="1350" spc="-4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:-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253" y="964406"/>
            <a:ext cx="6269646" cy="13101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308" y="4826392"/>
            <a:ext cx="5658991" cy="29250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244467"/>
            <a:ext cx="5970270" cy="4728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4).</a:t>
            </a:r>
            <a:r>
              <a:rPr dirty="0" sz="1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16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1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dirty="0" sz="16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dirty="0" sz="16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endParaRPr sz="1600">
              <a:latin typeface="Calibri"/>
              <a:cs typeface="Calibri"/>
            </a:endParaRPr>
          </a:p>
          <a:p>
            <a:pPr marL="899160" marR="3518535" indent="-228600">
              <a:lnSpc>
                <a:spcPct val="176400"/>
              </a:lnSpc>
              <a:spcBef>
                <a:spcPts val="345"/>
              </a:spcBef>
              <a:buClr>
                <a:srgbClr val="000000"/>
              </a:buClr>
              <a:buSzPct val="114285"/>
              <a:buFont typeface="Symbol"/>
              <a:buChar char=""/>
              <a:tabLst>
                <a:tab pos="89916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If</a:t>
            </a:r>
            <a:r>
              <a:rPr dirty="0" sz="1400" spc="-1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1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 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 spc="-10">
                <a:latin typeface="Calibri"/>
                <a:cs typeface="Calibri"/>
              </a:rPr>
              <a:t> (condition)</a:t>
            </a:r>
            <a:endParaRPr sz="1400">
              <a:latin typeface="Calibri"/>
              <a:cs typeface="Calibri"/>
            </a:endParaRPr>
          </a:p>
          <a:p>
            <a:pPr marL="899160">
              <a:lnSpc>
                <a:spcPct val="100000"/>
              </a:lnSpc>
              <a:spcBef>
                <a:spcPts val="1285"/>
              </a:spcBef>
            </a:pPr>
            <a:r>
              <a:rPr dirty="0" sz="1400" spc="-5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454150">
              <a:lnSpc>
                <a:spcPct val="100000"/>
              </a:lnSpc>
              <a:spcBef>
                <a:spcPts val="1285"/>
              </a:spcBef>
            </a:pPr>
            <a:r>
              <a:rPr dirty="0" sz="1400">
                <a:latin typeface="Calibri"/>
                <a:cs typeface="Calibri"/>
              </a:rPr>
              <a:t>//Statements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executed</a:t>
            </a:r>
            <a:endParaRPr sz="1400">
              <a:latin typeface="Calibri"/>
              <a:cs typeface="Calibri"/>
            </a:endParaRPr>
          </a:p>
          <a:p>
            <a:pPr marL="899160">
              <a:lnSpc>
                <a:spcPct val="100000"/>
              </a:lnSpc>
              <a:spcBef>
                <a:spcPts val="1285"/>
              </a:spcBef>
            </a:pPr>
            <a:r>
              <a:rPr dirty="0" sz="1400" spc="-5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  <a:p>
            <a:pPr marL="899160" indent="-228600">
              <a:lnSpc>
                <a:spcPct val="100000"/>
              </a:lnSpc>
              <a:spcBef>
                <a:spcPts val="1355"/>
              </a:spcBef>
              <a:buClr>
                <a:srgbClr val="000000"/>
              </a:buClr>
              <a:buFont typeface="Symbol"/>
              <a:buChar char=""/>
              <a:tabLst>
                <a:tab pos="89916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else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–if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dirty="0" sz="1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1089660">
              <a:lnSpc>
                <a:spcPct val="100000"/>
              </a:lnSpc>
              <a:spcBef>
                <a:spcPts val="1190"/>
              </a:spcBef>
            </a:pPr>
            <a:r>
              <a:rPr dirty="0" sz="1050">
                <a:solidFill>
                  <a:srgbClr val="9234E6"/>
                </a:solidFill>
                <a:latin typeface="Courier New"/>
                <a:cs typeface="Courier New"/>
              </a:rPr>
              <a:t>else if</a:t>
            </a:r>
            <a:r>
              <a:rPr dirty="0" sz="1050" spc="5">
                <a:solidFill>
                  <a:srgbClr val="9234E6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001D35"/>
                </a:solidFill>
                <a:latin typeface="Courier New"/>
                <a:cs typeface="Courier New"/>
              </a:rPr>
              <a:t>(condition2)</a:t>
            </a:r>
            <a:r>
              <a:rPr dirty="0" sz="1050" spc="5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dirty="0" sz="1050" spc="-50">
                <a:solidFill>
                  <a:srgbClr val="001D35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441959" marR="5080" indent="1360805">
              <a:lnSpc>
                <a:spcPts val="1370"/>
              </a:lnSpc>
              <a:spcBef>
                <a:spcPts val="50"/>
              </a:spcBef>
            </a:pP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//</a:t>
            </a:r>
            <a:r>
              <a:rPr dirty="0" sz="1050" spc="-18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Code</a:t>
            </a:r>
            <a:r>
              <a:rPr dirty="0" sz="1050" spc="-18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block</a:t>
            </a:r>
            <a:r>
              <a:rPr dirty="0" sz="1050" spc="-190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to</a:t>
            </a:r>
            <a:r>
              <a:rPr dirty="0" sz="1050" spc="-18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be</a:t>
            </a:r>
            <a:r>
              <a:rPr dirty="0" sz="1050" spc="-180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executed</a:t>
            </a:r>
            <a:r>
              <a:rPr dirty="0" sz="1050" spc="-200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if</a:t>
            </a:r>
            <a:r>
              <a:rPr dirty="0" sz="1050" spc="-180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spc="-10" i="1">
                <a:solidFill>
                  <a:srgbClr val="80858A"/>
                </a:solidFill>
                <a:latin typeface="Courier New"/>
                <a:cs typeface="Courier New"/>
              </a:rPr>
              <a:t>condition1</a:t>
            </a:r>
            <a:r>
              <a:rPr dirty="0" sz="1050" spc="-18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is</a:t>
            </a:r>
            <a:r>
              <a:rPr dirty="0" sz="1050" spc="-18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false</a:t>
            </a:r>
            <a:r>
              <a:rPr dirty="0" sz="1050" spc="-19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spc="-25" i="1">
                <a:solidFill>
                  <a:srgbClr val="80858A"/>
                </a:solidFill>
                <a:latin typeface="Courier New"/>
                <a:cs typeface="Courier New"/>
              </a:rPr>
              <a:t>AND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condition2 is </a:t>
            </a:r>
            <a:r>
              <a:rPr dirty="0" sz="1050" spc="-20" i="1">
                <a:solidFill>
                  <a:srgbClr val="80858A"/>
                </a:solidFill>
                <a:latin typeface="Courier New"/>
                <a:cs typeface="Courier New"/>
              </a:rPr>
              <a:t>true</a:t>
            </a:r>
            <a:endParaRPr sz="1050">
              <a:latin typeface="Courier New"/>
              <a:cs typeface="Courier New"/>
            </a:endParaRPr>
          </a:p>
          <a:p>
            <a:pPr marL="763905">
              <a:lnSpc>
                <a:spcPct val="100000"/>
              </a:lnSpc>
              <a:spcBef>
                <a:spcPts val="70"/>
              </a:spcBef>
            </a:pPr>
            <a:r>
              <a:rPr dirty="0" sz="1050" spc="-50">
                <a:solidFill>
                  <a:srgbClr val="001D35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050">
              <a:latin typeface="Courier New"/>
              <a:cs typeface="Courier New"/>
            </a:endParaRPr>
          </a:p>
          <a:p>
            <a:pPr marL="899160" indent="-2286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4285"/>
              <a:buFont typeface="Symbol"/>
              <a:buChar char=""/>
              <a:tabLst>
                <a:tab pos="89916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else</a:t>
            </a:r>
            <a:r>
              <a:rPr dirty="0" sz="1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dirty="0" sz="1400" spc="-3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1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911225">
              <a:lnSpc>
                <a:spcPct val="100000"/>
              </a:lnSpc>
              <a:spcBef>
                <a:spcPts val="1190"/>
              </a:spcBef>
            </a:pPr>
            <a:r>
              <a:rPr dirty="0" sz="1050">
                <a:solidFill>
                  <a:srgbClr val="9234E6"/>
                </a:solidFill>
                <a:latin typeface="Courier New"/>
                <a:cs typeface="Courier New"/>
              </a:rPr>
              <a:t>else </a:t>
            </a:r>
            <a:r>
              <a:rPr dirty="0" sz="1050" spc="-50">
                <a:solidFill>
                  <a:srgbClr val="001D35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1632585">
              <a:lnSpc>
                <a:spcPct val="100000"/>
              </a:lnSpc>
              <a:spcBef>
                <a:spcPts val="1090"/>
              </a:spcBef>
            </a:pP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//</a:t>
            </a:r>
            <a:r>
              <a:rPr dirty="0" sz="1050" spc="-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Code block to be executed if the condition</a:t>
            </a:r>
            <a:r>
              <a:rPr dirty="0" sz="1050" spc="-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i="1">
                <a:solidFill>
                  <a:srgbClr val="80858A"/>
                </a:solidFill>
                <a:latin typeface="Courier New"/>
                <a:cs typeface="Courier New"/>
              </a:rPr>
              <a:t>is</a:t>
            </a:r>
            <a:r>
              <a:rPr dirty="0" sz="1050" spc="-5" i="1">
                <a:solidFill>
                  <a:srgbClr val="80858A"/>
                </a:solidFill>
                <a:latin typeface="Courier New"/>
                <a:cs typeface="Courier New"/>
              </a:rPr>
              <a:t> </a:t>
            </a:r>
            <a:r>
              <a:rPr dirty="0" sz="1050" spc="-10" i="1">
                <a:solidFill>
                  <a:srgbClr val="80858A"/>
                </a:solidFill>
                <a:latin typeface="Courier New"/>
                <a:cs typeface="Courier New"/>
              </a:rPr>
              <a:t>false</a:t>
            </a:r>
            <a:endParaRPr sz="1050">
              <a:latin typeface="Courier New"/>
              <a:cs typeface="Courier New"/>
            </a:endParaRPr>
          </a:p>
          <a:p>
            <a:pPr marL="899160">
              <a:lnSpc>
                <a:spcPct val="100000"/>
              </a:lnSpc>
              <a:spcBef>
                <a:spcPts val="1125"/>
              </a:spcBef>
            </a:pPr>
            <a:r>
              <a:rPr dirty="0" sz="1050" spc="-50">
                <a:solidFill>
                  <a:srgbClr val="001D35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993" y="920591"/>
            <a:ext cx="6311256" cy="207406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168" y="3176016"/>
            <a:ext cx="5304834" cy="933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6046"/>
            <a:ext cx="10928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1D35"/>
                </a:solidFill>
                <a:latin typeface="Courier New"/>
                <a:cs typeface="Courier New"/>
              </a:rPr>
              <a:t>Example</a:t>
            </a:r>
            <a:r>
              <a:rPr dirty="0" sz="1400" spc="-35">
                <a:solidFill>
                  <a:srgbClr val="001D35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001D35"/>
                </a:solidFill>
                <a:latin typeface="Courier New"/>
                <a:cs typeface="Courier New"/>
              </a:rPr>
              <a:t>:-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289423"/>
            <a:ext cx="6353175" cy="42412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868" y="5722239"/>
            <a:ext cx="6685431" cy="31921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4334"/>
            <a:ext cx="5839460" cy="340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5).</a:t>
            </a:r>
            <a:r>
              <a:rPr dirty="0" sz="14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1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dirty="0" sz="1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r>
              <a:rPr dirty="0" sz="14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statements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899160" indent="-228600">
              <a:lnSpc>
                <a:spcPct val="100000"/>
              </a:lnSpc>
              <a:spcBef>
                <a:spcPts val="1285"/>
              </a:spcBef>
              <a:buSzPct val="78571"/>
              <a:buFont typeface="Symbol"/>
              <a:buChar char=""/>
              <a:tabLst>
                <a:tab pos="89916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dirty="0" sz="1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break()</a:t>
            </a:r>
            <a:r>
              <a:rPr dirty="0" sz="1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statement</a:t>
            </a:r>
            <a:r>
              <a:rPr dirty="0" sz="1400" spc="-3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899160" marR="52705">
              <a:lnSpc>
                <a:spcPct val="118700"/>
              </a:lnSpc>
              <a:spcBef>
                <a:spcPts val="885"/>
              </a:spcBef>
            </a:pP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4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ourier New"/>
                <a:cs typeface="Courier New"/>
              </a:rPr>
              <a:t>break</a:t>
            </a:r>
            <a:r>
              <a:rPr dirty="0" sz="1400" spc="-47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statement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in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Java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is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used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terminate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execution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of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a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loop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(e.g.,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b="1">
                <a:solidFill>
                  <a:srgbClr val="001D35"/>
                </a:solidFill>
                <a:latin typeface="Courier New"/>
                <a:cs typeface="Courier New"/>
              </a:rPr>
              <a:t>for</a:t>
            </a:r>
            <a:r>
              <a:rPr dirty="0" sz="1350" b="1">
                <a:solidFill>
                  <a:srgbClr val="001D35"/>
                </a:solidFill>
                <a:latin typeface="Arial"/>
                <a:cs typeface="Arial"/>
              </a:rPr>
              <a:t>,</a:t>
            </a:r>
            <a:r>
              <a:rPr dirty="0" sz="1350" spc="-20" b="1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001D35"/>
                </a:solidFill>
                <a:latin typeface="Courier New"/>
                <a:cs typeface="Courier New"/>
              </a:rPr>
              <a:t>while</a:t>
            </a:r>
            <a:r>
              <a:rPr dirty="0" sz="1350" b="1">
                <a:solidFill>
                  <a:srgbClr val="001D35"/>
                </a:solidFill>
                <a:latin typeface="Arial"/>
                <a:cs typeface="Arial"/>
              </a:rPr>
              <a:t>,</a:t>
            </a:r>
            <a:r>
              <a:rPr dirty="0" sz="1350" spc="-20" b="1">
                <a:solidFill>
                  <a:srgbClr val="001D35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001D35"/>
                </a:solidFill>
                <a:latin typeface="Courier New"/>
                <a:cs typeface="Courier New"/>
              </a:rPr>
              <a:t>do-</a:t>
            </a:r>
            <a:r>
              <a:rPr dirty="0" sz="1350" b="1">
                <a:solidFill>
                  <a:srgbClr val="001D35"/>
                </a:solidFill>
                <a:latin typeface="Courier New"/>
                <a:cs typeface="Courier New"/>
              </a:rPr>
              <a:t>while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)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50">
                <a:solidFill>
                  <a:srgbClr val="001D35"/>
                </a:solidFill>
                <a:latin typeface="Arial MT"/>
                <a:cs typeface="Arial MT"/>
              </a:rPr>
              <a:t>.</a:t>
            </a:r>
            <a:endParaRPr sz="1350">
              <a:latin typeface="Arial MT"/>
              <a:cs typeface="Arial MT"/>
            </a:endParaRPr>
          </a:p>
          <a:p>
            <a:pPr marL="899160" marR="213995">
              <a:lnSpc>
                <a:spcPct val="117300"/>
              </a:lnSpc>
              <a:spcBef>
                <a:spcPts val="935"/>
              </a:spcBef>
            </a:pP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When</a:t>
            </a:r>
            <a:r>
              <a:rPr dirty="0" sz="1350" spc="-5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a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ourier New"/>
                <a:cs typeface="Courier New"/>
              </a:rPr>
              <a:t>break</a:t>
            </a:r>
            <a:r>
              <a:rPr dirty="0" sz="1400" spc="-470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statement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is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encountered,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control</a:t>
            </a:r>
            <a:r>
              <a:rPr dirty="0" sz="1350" spc="-1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immediately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transfers</a:t>
            </a:r>
            <a:r>
              <a:rPr dirty="0" sz="1350" spc="-4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3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statement</a:t>
            </a:r>
            <a:r>
              <a:rPr dirty="0" sz="1350" spc="-4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following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3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terminated</a:t>
            </a:r>
            <a:r>
              <a:rPr dirty="0" sz="1350" spc="-4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construct.</a:t>
            </a:r>
            <a:endParaRPr sz="1350">
              <a:latin typeface="Arial MT"/>
              <a:cs typeface="Arial MT"/>
            </a:endParaRPr>
          </a:p>
          <a:p>
            <a:pPr marL="899160" indent="-228600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899160" algn="l"/>
              </a:tabLst>
            </a:pP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 continue() statement</a:t>
            </a:r>
            <a:r>
              <a:rPr dirty="0" sz="14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899160" marR="5080" indent="275590">
              <a:lnSpc>
                <a:spcPct val="114199"/>
              </a:lnSpc>
              <a:spcBef>
                <a:spcPts val="965"/>
              </a:spcBef>
            </a:pP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3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0AF50"/>
                </a:solidFill>
                <a:latin typeface="Courier New"/>
                <a:cs typeface="Courier New"/>
              </a:rPr>
              <a:t>continue</a:t>
            </a:r>
            <a:r>
              <a:rPr dirty="0" sz="1400" spc="-459" b="1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statement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in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Java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is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used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within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loops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 (for,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while,</a:t>
            </a:r>
            <a:r>
              <a:rPr dirty="0" sz="1350" spc="-4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or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do-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while)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skip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current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iteration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and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proceed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to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the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next</a:t>
            </a:r>
            <a:r>
              <a:rPr dirty="0" sz="1350" spc="-3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iteration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of</a:t>
            </a:r>
            <a:r>
              <a:rPr dirty="0" sz="1350" spc="-25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001D35"/>
                </a:solidFill>
                <a:latin typeface="Arial MT"/>
                <a:cs typeface="Arial MT"/>
              </a:rPr>
              <a:t>the</a:t>
            </a:r>
            <a:r>
              <a:rPr dirty="0" sz="1350" spc="-20">
                <a:solidFill>
                  <a:srgbClr val="001D35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001D35"/>
                </a:solidFill>
                <a:latin typeface="Arial MT"/>
                <a:cs typeface="Arial MT"/>
              </a:rPr>
              <a:t>loop.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350">
                <a:latin typeface="Arial MT"/>
                <a:cs typeface="Arial MT"/>
              </a:rPr>
              <a:t>Example</a:t>
            </a:r>
            <a:r>
              <a:rPr dirty="0" sz="1350" spc="-45">
                <a:latin typeface="Arial MT"/>
                <a:cs typeface="Arial MT"/>
              </a:rPr>
              <a:t> </a:t>
            </a:r>
            <a:r>
              <a:rPr dirty="0" sz="1350" spc="-25">
                <a:latin typeface="Arial MT"/>
                <a:cs typeface="Arial MT"/>
              </a:rPr>
              <a:t>:-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4443984"/>
            <a:ext cx="6172200" cy="131419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" y="5917691"/>
            <a:ext cx="6334125" cy="1571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6731" y="2749042"/>
            <a:ext cx="6036945" cy="3712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6).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0000"/>
                </a:solidFill>
                <a:latin typeface="Calibri"/>
                <a:cs typeface="Calibri"/>
              </a:rPr>
              <a:t>File</a:t>
            </a:r>
            <a:r>
              <a:rPr dirty="0" sz="1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Calibri"/>
                <a:cs typeface="Calibri"/>
              </a:rPr>
              <a:t>Handling</a:t>
            </a:r>
            <a:r>
              <a:rPr dirty="0" sz="1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1024255" indent="-227965">
              <a:lnSpc>
                <a:spcPct val="100000"/>
              </a:lnSpc>
              <a:spcBef>
                <a:spcPts val="1360"/>
              </a:spcBef>
              <a:buFont typeface="Symbol"/>
              <a:buChar char=""/>
              <a:tabLst>
                <a:tab pos="1024255" algn="l"/>
                <a:tab pos="1685925" algn="l"/>
              </a:tabLst>
            </a:pP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	of</a:t>
            </a:r>
            <a:r>
              <a:rPr dirty="0" sz="1400" spc="-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File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dirty="0" sz="1400" spc="-10">
                <a:solidFill>
                  <a:srgbClr val="00AFEF"/>
                </a:solidFill>
                <a:latin typeface="Calibri"/>
                <a:cs typeface="Calibri"/>
              </a:rPr>
              <a:t> Handling</a:t>
            </a:r>
            <a:r>
              <a:rPr dirty="0" sz="1400" spc="-1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00AFE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1024890" marR="5080">
              <a:lnSpc>
                <a:spcPct val="110400"/>
              </a:lnSpc>
              <a:spcBef>
                <a:spcPts val="1085"/>
              </a:spcBef>
            </a:pP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File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Handling</a:t>
            </a:r>
            <a:r>
              <a:rPr dirty="0" sz="1350" spc="5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is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an</a:t>
            </a:r>
            <a:r>
              <a:rPr dirty="0" sz="1350" spc="4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integral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part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any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programming</a:t>
            </a:r>
            <a:r>
              <a:rPr dirty="0" sz="1350" spc="4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language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273139"/>
                </a:solidFill>
                <a:latin typeface="Arial MT"/>
                <a:cs typeface="Arial MT"/>
              </a:rPr>
              <a:t>as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file</a:t>
            </a:r>
            <a:r>
              <a:rPr dirty="0" sz="1350" spc="2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handling</a:t>
            </a:r>
            <a:r>
              <a:rPr dirty="0" sz="1350" spc="4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enables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us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store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the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output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of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any</a:t>
            </a:r>
            <a:r>
              <a:rPr dirty="0" sz="1350" spc="1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273139"/>
                </a:solidFill>
                <a:latin typeface="Arial MT"/>
                <a:cs typeface="Arial MT"/>
              </a:rPr>
              <a:t>particular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program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file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allows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us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to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perform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certain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operations</a:t>
            </a:r>
            <a:r>
              <a:rPr dirty="0" sz="1350" spc="4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273139"/>
                </a:solidFill>
                <a:latin typeface="Arial MT"/>
                <a:cs typeface="Arial MT"/>
              </a:rPr>
              <a:t>on</a:t>
            </a:r>
            <a:r>
              <a:rPr dirty="0" sz="1350" spc="50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273139"/>
                </a:solidFill>
                <a:latin typeface="Arial MT"/>
                <a:cs typeface="Arial MT"/>
              </a:rPr>
              <a:t>it.</a:t>
            </a:r>
            <a:endParaRPr sz="1350">
              <a:latin typeface="Arial MT"/>
              <a:cs typeface="Arial MT"/>
            </a:endParaRPr>
          </a:p>
          <a:p>
            <a:pPr marL="1024890" marR="92075">
              <a:lnSpc>
                <a:spcPct val="111100"/>
              </a:lnSpc>
              <a:spcBef>
                <a:spcPts val="969"/>
              </a:spcBef>
            </a:pP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In</a:t>
            </a:r>
            <a:r>
              <a:rPr dirty="0" sz="1350" spc="1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simple</a:t>
            </a:r>
            <a:r>
              <a:rPr dirty="0" sz="1350" spc="4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words,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file</a:t>
            </a:r>
            <a:r>
              <a:rPr dirty="0" sz="1350" spc="1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handling</a:t>
            </a:r>
            <a:r>
              <a:rPr dirty="0" sz="1350" spc="4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means</a:t>
            </a:r>
            <a:r>
              <a:rPr dirty="0" sz="1350" spc="4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reading</a:t>
            </a:r>
            <a:r>
              <a:rPr dirty="0" sz="1350" spc="3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and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writing</a:t>
            </a:r>
            <a:r>
              <a:rPr dirty="0" sz="1350" spc="25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data</a:t>
            </a:r>
            <a:r>
              <a:rPr dirty="0" sz="1350" spc="3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273139"/>
                </a:solidFill>
                <a:latin typeface="Arial MT"/>
                <a:cs typeface="Arial MT"/>
              </a:rPr>
              <a:t>to </a:t>
            </a:r>
            <a:r>
              <a:rPr dirty="0" sz="1350">
                <a:solidFill>
                  <a:srgbClr val="273139"/>
                </a:solidFill>
                <a:latin typeface="Arial MT"/>
                <a:cs typeface="Arial MT"/>
              </a:rPr>
              <a:t>a</a:t>
            </a:r>
            <a:r>
              <a:rPr dirty="0" sz="1350" spc="20">
                <a:solidFill>
                  <a:srgbClr val="273139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273139"/>
                </a:solidFill>
                <a:latin typeface="Arial MT"/>
                <a:cs typeface="Arial MT"/>
              </a:rPr>
              <a:t>file.</a:t>
            </a:r>
            <a:endParaRPr sz="1350">
              <a:latin typeface="Arial MT"/>
              <a:cs typeface="Arial MT"/>
            </a:endParaRPr>
          </a:p>
          <a:p>
            <a:pPr marL="1024255" indent="-227965">
              <a:lnSpc>
                <a:spcPct val="100000"/>
              </a:lnSpc>
              <a:spcBef>
                <a:spcPts val="1250"/>
              </a:spcBef>
              <a:buFont typeface="Symbol"/>
              <a:buChar char=""/>
              <a:tabLst>
                <a:tab pos="1024255" algn="l"/>
              </a:tabLst>
            </a:pP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CREATE</a:t>
            </a:r>
            <a:r>
              <a:rPr dirty="0" sz="1350" spc="30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A</a:t>
            </a:r>
            <a:r>
              <a:rPr dirty="0" sz="1350" spc="25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E26C09"/>
                </a:solidFill>
                <a:latin typeface="Arial MT"/>
                <a:cs typeface="Arial MT"/>
              </a:rPr>
              <a:t>FILE()</a:t>
            </a:r>
            <a:endParaRPr sz="1350">
              <a:latin typeface="Arial MT"/>
              <a:cs typeface="Arial MT"/>
            </a:endParaRPr>
          </a:p>
          <a:p>
            <a:pPr marL="102425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1024255" algn="l"/>
              </a:tabLst>
            </a:pP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WRITE</a:t>
            </a:r>
            <a:r>
              <a:rPr dirty="0" sz="1350" spc="15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ON</a:t>
            </a:r>
            <a:r>
              <a:rPr dirty="0" sz="1350" spc="30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A</a:t>
            </a:r>
            <a:r>
              <a:rPr dirty="0" sz="1350" spc="25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E26C09"/>
                </a:solidFill>
                <a:latin typeface="Arial MT"/>
                <a:cs typeface="Arial MT"/>
              </a:rPr>
              <a:t>FILE()</a:t>
            </a:r>
            <a:endParaRPr sz="1350">
              <a:latin typeface="Arial MT"/>
              <a:cs typeface="Arial MT"/>
            </a:endParaRPr>
          </a:p>
          <a:p>
            <a:pPr marL="1024255" indent="-227965">
              <a:lnSpc>
                <a:spcPct val="100000"/>
              </a:lnSpc>
              <a:spcBef>
                <a:spcPts val="1250"/>
              </a:spcBef>
              <a:buFont typeface="Symbol"/>
              <a:buChar char=""/>
              <a:tabLst>
                <a:tab pos="1024255" algn="l"/>
              </a:tabLst>
            </a:pP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READ</a:t>
            </a:r>
            <a:r>
              <a:rPr dirty="0" sz="1350" spc="30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FROM</a:t>
            </a:r>
            <a:r>
              <a:rPr dirty="0" sz="1350" spc="20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A</a:t>
            </a:r>
            <a:r>
              <a:rPr dirty="0" sz="1350" spc="25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E26C09"/>
                </a:solidFill>
                <a:latin typeface="Arial MT"/>
                <a:cs typeface="Arial MT"/>
              </a:rPr>
              <a:t>FILE()</a:t>
            </a:r>
            <a:endParaRPr sz="1350">
              <a:latin typeface="Arial MT"/>
              <a:cs typeface="Arial MT"/>
            </a:endParaRPr>
          </a:p>
          <a:p>
            <a:pPr marL="102425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1024255" algn="l"/>
              </a:tabLst>
            </a:pP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DELETE</a:t>
            </a:r>
            <a:r>
              <a:rPr dirty="0" sz="1350" spc="35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E26C09"/>
                </a:solidFill>
                <a:latin typeface="Arial MT"/>
                <a:cs typeface="Arial MT"/>
              </a:rPr>
              <a:t>A</a:t>
            </a:r>
            <a:r>
              <a:rPr dirty="0" sz="1350" spc="15">
                <a:solidFill>
                  <a:srgbClr val="E26C09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E26C09"/>
                </a:solidFill>
                <a:latin typeface="Arial MT"/>
                <a:cs typeface="Arial MT"/>
              </a:rPr>
              <a:t>FILE()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461" y="923139"/>
            <a:ext cx="4759132" cy="16692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457" y="6656488"/>
            <a:ext cx="5686777" cy="9006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7679" y="7938537"/>
            <a:ext cx="5758441" cy="740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Hardik</dc:creator>
  <dcterms:created xsi:type="dcterms:W3CDTF">2025-08-11T16:01:54Z</dcterms:created>
  <dcterms:modified xsi:type="dcterms:W3CDTF">2025-08-11T16:01:54Z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2025-08-11T00:00:00Z</vt:filetime>
  </property>
  <property fmtid="{D5CDD505-2E9C-101B-9397-08002B2CF9AE}" pid="5" name="Producer">
    <vt:lpwstr>Microsoft® Word 2010</vt:lpwstr>
  </property>
</Properties>
</file>