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0.xml" ContentType="application/vnd.openxmlformats-officedocument.presentationml.notesSlide+xml"/>
  <Override PartName="/ppt/notesSlides/notesSlide20.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18.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notesSlides/notesSlide16.xml" ContentType="application/vnd.openxmlformats-officedocument.presentationml.notesSlide+xml"/>
  <Override PartName="/ppt/slides/slide20.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8.xml" ContentType="application/vnd.openxmlformats-officedocument.presentationml.slide+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notesSlides/notesSlide11.xml" ContentType="application/vnd.openxmlformats-officedocument.presentationml.notesSlide+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notesSlides/notesSlide15.xml" ContentType="application/vnd.openxmlformats-officedocument.presentationml.notesSlide+xml"/>
  <Override PartName="/ppt/notesSlides/notesSlide7.xml" ContentType="application/vnd.openxmlformats-officedocument.presentationml.notesSlide+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notesSlides/notesSlide17.xml" ContentType="application/vnd.openxmlformats-officedocument.presentationml.notesSlide+xml"/>
  <Override PartName="/docProps/app.xml" ContentType="application/vnd.openxmlformats-officedocument.extended-properties+xml"/>
  <Override PartName="/ppt/slideLayouts/slideLayout6.xml" ContentType="application/vnd.openxmlformats-officedocument.presentationml.slideLayout+xml"/>
  <Override PartName="/ppt/slides/slide8.xml" ContentType="application/vnd.openxmlformats-officedocument.presentationml.slide+xml"/>
  <Override PartName="/ppt/slideLayouts/slideLayout5.xml" ContentType="application/vnd.openxmlformats-officedocument.presentationml.slideLayout+xml"/>
  <Override PartName="/docProps/core.xml" ContentType="application/vnd.openxmlformats-package.core-properties+xml"/>
  <Override PartName="/ppt/slides/slide4.xml" ContentType="application/vnd.openxmlformats-officedocument.presentationml.slide+xml"/>
  <Override PartName="/ppt/slides/slide19.xml" ContentType="application/vnd.openxmlformats-officedocument.presentationml.slide+xml"/>
  <Override PartName="/ppt/viewProps.xml" ContentType="application/vnd.openxmlformats-officedocument.presentationml.viewProps+xml"/>
  <Override PartName="/ppt/notesSlides/notesSlide8.xml" ContentType="application/vnd.openxmlformats-officedocument.presentationml.notesSlide+xml"/>
  <Override PartName="/ppt/slides/slide11.xml" ContentType="application/vnd.openxmlformats-officedocument.presentationml.slide+xml"/>
  <Override PartName="/ppt/presProps.xml" ContentType="application/vnd.openxmlformats-officedocument.presentationml.presProps+xml"/>
  <Override PartName="/ppt/slides/slide7.xml" ContentType="application/vnd.openxmlformats-officedocument.presentationml.slide+xml"/>
  <Override PartName="/ppt/slideMasters/slideMaster1.xml" ContentType="application/vnd.openxmlformats-officedocument.presentationml.slideMaster+xml"/>
  <Override PartName="/ppt/slides/slide5.xml" ContentType="application/vnd.openxmlformats-officedocument.presentationml.slide+xml"/>
  <Override PartName="/ppt/notesSlides/notesSlide19.xml" ContentType="application/vnd.openxmlformats-officedocument.presentationml.notesSlide+xml"/>
  <Override PartName="/ppt/tableStyles.xml" ContentType="application/vnd.openxmlformats-officedocument.presentationml.tableStyles+xml"/>
  <Override PartName="/ppt/presentation.xml" ContentType="application/vnd.openxmlformats-officedocument.presentationml.presentation.main+xml"/>
  <Override PartName="/ppt/theme/theme1.xml" ContentType="application/vnd.openxmlformats-officedocument.theme+xml"/>
  <Override PartName="/docProps/custom.xml" ContentType="application/vnd.openxmlformats-officedocument.custom-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notesMasterIdLst>
    <p:notesMasterId r:id="rId24"/>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12192000" cy="6858000"/>
  <p:notesSz cx="6858000" cy="9144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11" d="100"/>
          <a:sy n="111" d="100"/>
        </p:scale>
        <p:origin x="480" y="96"/>
      </p:cViewPr>
      <p:guideLst>
        <p:guide pos="3840"/>
        <p:guide pos="2160" orient="horz"/>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notesMaster" Target="notesMasters/notesMaster1.xml"/><Relationship Id="rId25" Type="http://schemas.openxmlformats.org/officeDocument/2006/relationships/presProps" Target="presProps.xml" /><Relationship Id="rId26" Type="http://schemas.openxmlformats.org/officeDocument/2006/relationships/tableStyles" Target="tableStyles.xml" /><Relationship Id="rId27"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bwMode="auto">
          <a:xfrm>
            <a:off x="3884613" y="0"/>
            <a:ext cx="2971800" cy="458788"/>
          </a:xfrm>
          <a:prstGeom prst="rect">
            <a:avLst/>
          </a:prstGeom>
        </p:spPr>
        <p:txBody>
          <a:bodyPr vert="horz" lIns="91440" tIns="45720" rIns="91440" bIns="45720" rtlCol="0"/>
          <a:lstStyle>
            <a:lvl1pPr algn="r">
              <a:defRPr sz="1200"/>
            </a:lvl1pPr>
          </a:lstStyle>
          <a:p>
            <a:pPr>
              <a:defRPr/>
            </a:pPr>
            <a:fld id="{A5C20BB3-3CCB-4FE5-991B-82F6BCB48AF3}" type="datetimeFigureOut">
              <a:rPr lang="en-US"/>
              <a:t>2/28/2024</a:t>
            </a:fld>
            <a:endParaRPr lang="en-US"/>
          </a:p>
        </p:txBody>
      </p:sp>
      <p:sp>
        <p:nvSpPr>
          <p:cNvPr id="4" name="Slide Image Placeholder 3"/>
          <p:cNvSpPr>
            <a:spLocks noChangeAspect="1" noGrp="1" noRot="1"/>
          </p:cNvSpPr>
          <p:nvPr>
            <p:ph type="sldImg" idx="2"/>
          </p:nvPr>
        </p:nvSpPr>
        <p:spPr bwMode="auto">
          <a:xfrm>
            <a:off x="685800" y="1143000"/>
            <a:ext cx="5486400" cy="3086100"/>
          </a:xfrm>
          <a:prstGeom prst="rect">
            <a:avLst/>
          </a:prstGeom>
          <a:noFill/>
          <a:ln w="12700">
            <a:solidFill>
              <a:prstClr val="black"/>
            </a:solidFill>
          </a:ln>
        </p:spPr>
        <p:txBody>
          <a:bodyPr vert="horz" lIns="91440" tIns="45720" rIns="91440" bIns="45720" rtlCol="0" anchor="ctr"/>
          <a:lstStyle/>
          <a:p>
            <a:pPr>
              <a:defRPr/>
            </a:pPr>
            <a:endParaRPr lang="en-US"/>
          </a:p>
        </p:txBody>
      </p:sp>
      <p:sp>
        <p:nvSpPr>
          <p:cNvPr id="5" name="Notes Placeholder 4"/>
          <p:cNvSpPr>
            <a:spLocks noGrp="1"/>
          </p:cNvSpPr>
          <p:nvPr>
            <p:ph type="body" sz="quarter" idx="3"/>
          </p:nvPr>
        </p:nvSpPr>
        <p:spPr bwMode="auto">
          <a:xfrm>
            <a:off x="685800" y="4400550"/>
            <a:ext cx="5486400" cy="3600450"/>
          </a:xfrm>
          <a:prstGeom prst="rect">
            <a:avLst/>
          </a:prstGeom>
        </p:spPr>
        <p:txBody>
          <a:bodyPr vert="horz" lIns="91440" tIns="45720" rIns="91440" bIns="45720" rtlCol="0"/>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6"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fld id="{E0746DE6-3336-457D-A091-FA20AC1C536E}" type="slidenum">
              <a:rPr lang="en-US"/>
              <a:t>‹#›</a:t>
            </a:fld>
            <a:endParaRPr lang="en-US"/>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9E01B1F-BF57-34CF-5FBA-0951A7E25571}" type="slidenum">
              <a:rPr/>
              <a:t/>
            </a:fld>
            <a:endParaRPr/>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0B66289-F4FC-A561-8F44-423248589684}" type="slidenum">
              <a:rPr/>
              <a:t/>
            </a:fld>
            <a:endParaRPr/>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9207A34-C845-9AB1-B5B5-CEFBEE928D6E}" type="slidenum">
              <a:rPr/>
              <a:t/>
            </a:fld>
            <a:endParaRPr/>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r>
              <a:rPr lang="en-US"/>
              <a:t>Consider talking about:</a:t>
            </a:r>
            <a:endParaRPr/>
          </a:p>
          <a:p>
            <a:pPr marL="171450" indent="-171450">
              <a:buFont typeface="Arial"/>
              <a:buChar char="•"/>
              <a:defRPr/>
            </a:pPr>
            <a:r>
              <a:rPr lang="en-US"/>
              <a:t>Meta-research</a:t>
            </a:r>
            <a:endParaRPr/>
          </a:p>
          <a:p>
            <a:pPr marL="171450" indent="-171450">
              <a:buFont typeface="Arial"/>
              <a:buChar char="•"/>
              <a:defRPr/>
            </a:pPr>
            <a:r>
              <a:rPr lang="en-US"/>
              <a:t>Methods of research</a:t>
            </a:r>
            <a:endParaRPr/>
          </a:p>
          <a:p>
            <a:pPr marL="171450" indent="-171450">
              <a:buFont typeface="Arial"/>
              <a:buChar char="•"/>
              <a:defRPr/>
            </a:pPr>
            <a:r>
              <a:rPr lang="en-US"/>
              <a:t>Linguicism</a:t>
            </a:r>
            <a:endParaRPr/>
          </a:p>
          <a:p>
            <a:pPr marL="171450" indent="-171450">
              <a:buFont typeface="Arial"/>
              <a:buChar char="•"/>
              <a:defRPr/>
            </a:pPr>
            <a:r>
              <a:rPr lang="en-US"/>
              <a:t>Publication peer review</a:t>
            </a:r>
            <a:endParaRPr/>
          </a:p>
          <a:p>
            <a:pPr marL="171450" indent="-171450">
              <a:buFont typeface="Arial"/>
              <a:buChar char="•"/>
              <a:defRPr/>
            </a:pPr>
            <a:r>
              <a:rPr lang="en-US"/>
              <a:t>Influence of the open-access movement</a:t>
            </a:r>
            <a:endParaRPr/>
          </a:p>
          <a:p>
            <a:pPr marL="171450" indent="-171450">
              <a:buFont typeface="Arial"/>
              <a:buChar char="•"/>
              <a:defRPr/>
            </a:pPr>
            <a:r>
              <a:rPr lang="en-US"/>
              <a:t>Future perspectives</a:t>
            </a:r>
            <a:endParaRPr/>
          </a:p>
        </p:txBody>
      </p:sp>
      <p:sp>
        <p:nvSpPr>
          <p:cNvPr id="4" name="Slide Number Placeholder 3"/>
          <p:cNvSpPr>
            <a:spLocks noGrp="1"/>
          </p:cNvSpPr>
          <p:nvPr>
            <p:ph type="sldNum" sz="quarter" idx="10"/>
          </p:nvPr>
        </p:nvSpPr>
        <p:spPr bwMode="auto"/>
        <p:txBody>
          <a:bodyPr/>
          <a:lstStyle/>
          <a:p>
            <a:pPr>
              <a:defRPr/>
            </a:pPr>
            <a:fld id="{E0746DE6-3336-457D-A091-FA20AC1C536E}" type="slidenum">
              <a:rPr lang="en-US"/>
              <a:t>9</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r>
              <a:rPr lang="en-US"/>
              <a:t>Consider talking about:</a:t>
            </a:r>
            <a:endParaRPr/>
          </a:p>
          <a:p>
            <a:pPr marL="171450" indent="-171450">
              <a:buFont typeface="Arial"/>
              <a:buChar char="•"/>
              <a:defRPr/>
            </a:pPr>
            <a:r>
              <a:rPr lang="en-US"/>
              <a:t>In Russia</a:t>
            </a:r>
            <a:endParaRPr/>
          </a:p>
        </p:txBody>
      </p:sp>
      <p:sp>
        <p:nvSpPr>
          <p:cNvPr id="4" name="Slide Number Placeholder 3"/>
          <p:cNvSpPr>
            <a:spLocks noGrp="1"/>
          </p:cNvSpPr>
          <p:nvPr>
            <p:ph type="sldNum" sz="quarter" idx="10"/>
          </p:nvPr>
        </p:nvSpPr>
        <p:spPr bwMode="auto"/>
        <p:txBody>
          <a:bodyPr/>
          <a:lstStyle/>
          <a:p>
            <a:pPr>
              <a:defRPr/>
            </a:pPr>
            <a:fld id="{E0746DE6-3336-457D-A091-FA20AC1C536E}" type="slidenum">
              <a:rPr lang="en-US"/>
              <a:t>10</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8629F30-93FD-A504-E8D7-C9BE615BB610}" type="slidenum">
              <a:rPr/>
              <a:t/>
            </a:fld>
            <a:endParaRPr/>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5F4E20A8-FF13-95F5-C570-731246C516F2}" type="slidenum">
              <a:rPr/>
              <a:t/>
            </a:fld>
            <a:endParaRPr/>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029583439" name="Slide Image Placeholder 1"/>
          <p:cNvSpPr>
            <a:spLocks noChangeAspect="1" noGrp="1" noRot="1"/>
          </p:cNvSpPr>
          <p:nvPr>
            <p:ph type="sldImg"/>
          </p:nvPr>
        </p:nvSpPr>
        <p:spPr bwMode="auto"/>
      </p:sp>
      <p:sp>
        <p:nvSpPr>
          <p:cNvPr id="263693938" name="Notes Placeholder 2"/>
          <p:cNvSpPr>
            <a:spLocks noGrp="1"/>
          </p:cNvSpPr>
          <p:nvPr>
            <p:ph type="body" idx="1"/>
          </p:nvPr>
        </p:nvSpPr>
        <p:spPr bwMode="auto"/>
        <p:txBody>
          <a:bodyPr/>
          <a:lstStyle/>
          <a:p>
            <a:pPr>
              <a:defRPr/>
            </a:pPr>
            <a:endParaRPr/>
          </a:p>
        </p:txBody>
      </p:sp>
      <p:sp>
        <p:nvSpPr>
          <p:cNvPr id="722639911" name="Slide Number Placeholder 3"/>
          <p:cNvSpPr>
            <a:spLocks noGrp="1"/>
          </p:cNvSpPr>
          <p:nvPr>
            <p:ph type="sldNum" sz="quarter" idx="10"/>
          </p:nvPr>
        </p:nvSpPr>
        <p:spPr bwMode="auto"/>
        <p:txBody>
          <a:bodyPr/>
          <a:lstStyle/>
          <a:p>
            <a:pPr>
              <a:defRPr/>
            </a:pPr>
            <a:fld id="{8B85A985-E124-697A-FE8F-DDA1158C3BF2}" type="slidenum">
              <a:rPr/>
              <a:t/>
            </a:fld>
            <a:endParaRPr/>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016285763" name="Slide Image Placeholder 1"/>
          <p:cNvSpPr>
            <a:spLocks noChangeAspect="1" noGrp="1" noRot="1"/>
          </p:cNvSpPr>
          <p:nvPr>
            <p:ph type="sldImg"/>
          </p:nvPr>
        </p:nvSpPr>
        <p:spPr bwMode="auto"/>
      </p:sp>
      <p:sp>
        <p:nvSpPr>
          <p:cNvPr id="1282703424" name="Notes Placeholder 2"/>
          <p:cNvSpPr>
            <a:spLocks noGrp="1"/>
          </p:cNvSpPr>
          <p:nvPr>
            <p:ph type="body" idx="1"/>
          </p:nvPr>
        </p:nvSpPr>
        <p:spPr bwMode="auto"/>
        <p:txBody>
          <a:bodyPr/>
          <a:lstStyle/>
          <a:p>
            <a:pPr>
              <a:defRPr/>
            </a:pPr>
            <a:endParaRPr/>
          </a:p>
        </p:txBody>
      </p:sp>
      <p:sp>
        <p:nvSpPr>
          <p:cNvPr id="167754329" name="Slide Number Placeholder 3"/>
          <p:cNvSpPr>
            <a:spLocks noGrp="1"/>
          </p:cNvSpPr>
          <p:nvPr>
            <p:ph type="sldNum" sz="quarter" idx="10"/>
          </p:nvPr>
        </p:nvSpPr>
        <p:spPr bwMode="auto"/>
        <p:txBody>
          <a:bodyPr/>
          <a:lstStyle/>
          <a:p>
            <a:pPr>
              <a:defRPr/>
            </a:pPr>
            <a:fld id="{04E9A217-AB1B-B4D5-5138-C50E4F5D4819}" type="slidenum">
              <a:rPr/>
              <a:t/>
            </a:fld>
            <a:endParaRPr/>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861158078" name="Slide Image Placeholder 1"/>
          <p:cNvSpPr>
            <a:spLocks noChangeAspect="1" noGrp="1" noRot="1"/>
          </p:cNvSpPr>
          <p:nvPr>
            <p:ph type="sldImg"/>
          </p:nvPr>
        </p:nvSpPr>
        <p:spPr bwMode="auto"/>
      </p:sp>
      <p:sp>
        <p:nvSpPr>
          <p:cNvPr id="1774242120" name="Notes Placeholder 2"/>
          <p:cNvSpPr>
            <a:spLocks noGrp="1"/>
          </p:cNvSpPr>
          <p:nvPr>
            <p:ph type="body" idx="1"/>
          </p:nvPr>
        </p:nvSpPr>
        <p:spPr bwMode="auto"/>
        <p:txBody>
          <a:bodyPr/>
          <a:lstStyle/>
          <a:p>
            <a:pPr>
              <a:defRPr/>
            </a:pPr>
            <a:endParaRPr/>
          </a:p>
        </p:txBody>
      </p:sp>
      <p:sp>
        <p:nvSpPr>
          <p:cNvPr id="1271507566" name="Slide Number Placeholder 3"/>
          <p:cNvSpPr>
            <a:spLocks noGrp="1"/>
          </p:cNvSpPr>
          <p:nvPr>
            <p:ph type="sldNum" sz="quarter" idx="10"/>
          </p:nvPr>
        </p:nvSpPr>
        <p:spPr bwMode="auto"/>
        <p:txBody>
          <a:bodyPr/>
          <a:lstStyle/>
          <a:p>
            <a:pPr>
              <a:defRPr/>
            </a:pPr>
            <a:fld id="{E024FD9A-577C-FDC3-B4C6-1F4E2A85165A}" type="slidenum">
              <a:rPr/>
              <a:t/>
            </a:fld>
            <a:endParaRPr/>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085191990" name="Slide Image Placeholder 1"/>
          <p:cNvSpPr>
            <a:spLocks noChangeAspect="1" noGrp="1" noRot="1"/>
          </p:cNvSpPr>
          <p:nvPr>
            <p:ph type="sldImg"/>
          </p:nvPr>
        </p:nvSpPr>
        <p:spPr bwMode="auto"/>
      </p:sp>
      <p:sp>
        <p:nvSpPr>
          <p:cNvPr id="1296457388" name="Notes Placeholder 2"/>
          <p:cNvSpPr>
            <a:spLocks noGrp="1"/>
          </p:cNvSpPr>
          <p:nvPr>
            <p:ph type="body" idx="1"/>
          </p:nvPr>
        </p:nvSpPr>
        <p:spPr bwMode="auto"/>
        <p:txBody>
          <a:bodyPr/>
          <a:lstStyle/>
          <a:p>
            <a:pPr>
              <a:defRPr/>
            </a:pPr>
            <a:endParaRPr/>
          </a:p>
        </p:txBody>
      </p:sp>
      <p:sp>
        <p:nvSpPr>
          <p:cNvPr id="688697581" name="Slide Number Placeholder 3"/>
          <p:cNvSpPr>
            <a:spLocks noGrp="1"/>
          </p:cNvSpPr>
          <p:nvPr>
            <p:ph type="sldNum" sz="quarter" idx="10"/>
          </p:nvPr>
        </p:nvSpPr>
        <p:spPr bwMode="auto"/>
        <p:txBody>
          <a:bodyPr/>
          <a:lstStyle/>
          <a:p>
            <a:pPr>
              <a:defRPr/>
            </a:pPr>
            <a:fld id="{A232C1B3-2A70-B3C1-60EA-59E09038B465}" type="slidenum">
              <a:rPr/>
              <a:t/>
            </a:fld>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219944082" name="Slide Image Placeholder 1"/>
          <p:cNvSpPr>
            <a:spLocks noChangeAspect="1" noGrp="1" noRot="1"/>
          </p:cNvSpPr>
          <p:nvPr>
            <p:ph type="sldImg"/>
          </p:nvPr>
        </p:nvSpPr>
        <p:spPr bwMode="auto"/>
      </p:sp>
      <p:sp>
        <p:nvSpPr>
          <p:cNvPr id="1866296127" name="Notes Placeholder 2"/>
          <p:cNvSpPr>
            <a:spLocks noGrp="1"/>
          </p:cNvSpPr>
          <p:nvPr>
            <p:ph type="body" idx="1"/>
          </p:nvPr>
        </p:nvSpPr>
        <p:spPr bwMode="auto"/>
        <p:txBody>
          <a:bodyPr/>
          <a:lstStyle/>
          <a:p>
            <a:pPr>
              <a:defRPr/>
            </a:pPr>
            <a:endParaRPr/>
          </a:p>
        </p:txBody>
      </p:sp>
      <p:sp>
        <p:nvSpPr>
          <p:cNvPr id="582397527" name="Slide Number Placeholder 3"/>
          <p:cNvSpPr>
            <a:spLocks noGrp="1"/>
          </p:cNvSpPr>
          <p:nvPr>
            <p:ph type="sldNum" sz="quarter" idx="10"/>
          </p:nvPr>
        </p:nvSpPr>
        <p:spPr bwMode="auto"/>
        <p:txBody>
          <a:bodyPr/>
          <a:lstStyle/>
          <a:p>
            <a:pPr>
              <a:defRPr/>
            </a:pPr>
            <a:fld id="{25FC5753-A47A-3074-C84D-3ADE344FDFE4}" type="slidenum">
              <a:rPr/>
              <a:t/>
            </a:fld>
            <a:endParaRPr/>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B520EBC-78B5-4B66-183B-8FD39C31D0AC}" type="slidenum">
              <a:rPr/>
              <a:t/>
            </a:fld>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586461391" name="Slide Image Placeholder 1"/>
          <p:cNvSpPr>
            <a:spLocks noChangeAspect="1" noGrp="1" noRot="1"/>
          </p:cNvSpPr>
          <p:nvPr>
            <p:ph type="sldImg"/>
          </p:nvPr>
        </p:nvSpPr>
        <p:spPr bwMode="auto"/>
      </p:sp>
      <p:sp>
        <p:nvSpPr>
          <p:cNvPr id="1153994248" name="Notes Placeholder 2"/>
          <p:cNvSpPr>
            <a:spLocks noGrp="1"/>
          </p:cNvSpPr>
          <p:nvPr>
            <p:ph type="body" idx="1"/>
          </p:nvPr>
        </p:nvSpPr>
        <p:spPr bwMode="auto"/>
        <p:txBody>
          <a:bodyPr/>
          <a:lstStyle/>
          <a:p>
            <a:pPr>
              <a:defRPr/>
            </a:pPr>
            <a:endParaRPr/>
          </a:p>
        </p:txBody>
      </p:sp>
      <p:sp>
        <p:nvSpPr>
          <p:cNvPr id="1278381223" name="Slide Number Placeholder 3"/>
          <p:cNvSpPr>
            <a:spLocks noGrp="1"/>
          </p:cNvSpPr>
          <p:nvPr>
            <p:ph type="sldNum" sz="quarter" idx="10"/>
          </p:nvPr>
        </p:nvSpPr>
        <p:spPr bwMode="auto"/>
        <p:txBody>
          <a:bodyPr/>
          <a:lstStyle/>
          <a:p>
            <a:pPr>
              <a:defRPr/>
            </a:pPr>
            <a:fld id="{51273ADA-4C6C-224B-E76F-88825488EBC7}" type="slidenum">
              <a:rPr/>
              <a:t/>
            </a:fld>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984580296" name="Slide Image Placeholder 1"/>
          <p:cNvSpPr>
            <a:spLocks noChangeAspect="1" noGrp="1" noRot="1"/>
          </p:cNvSpPr>
          <p:nvPr>
            <p:ph type="sldImg"/>
          </p:nvPr>
        </p:nvSpPr>
        <p:spPr bwMode="auto"/>
      </p:sp>
      <p:sp>
        <p:nvSpPr>
          <p:cNvPr id="2040619254" name="Notes Placeholder 2"/>
          <p:cNvSpPr>
            <a:spLocks noGrp="1"/>
          </p:cNvSpPr>
          <p:nvPr>
            <p:ph type="body" idx="1"/>
          </p:nvPr>
        </p:nvSpPr>
        <p:spPr bwMode="auto"/>
        <p:txBody>
          <a:bodyPr/>
          <a:lstStyle/>
          <a:p>
            <a:pPr>
              <a:defRPr/>
            </a:pPr>
            <a:endParaRPr/>
          </a:p>
        </p:txBody>
      </p:sp>
      <p:sp>
        <p:nvSpPr>
          <p:cNvPr id="387232442" name="Slide Number Placeholder 3"/>
          <p:cNvSpPr>
            <a:spLocks noGrp="1"/>
          </p:cNvSpPr>
          <p:nvPr>
            <p:ph type="sldNum" sz="quarter" idx="10"/>
          </p:nvPr>
        </p:nvSpPr>
        <p:spPr bwMode="auto"/>
        <p:txBody>
          <a:bodyPr/>
          <a:lstStyle/>
          <a:p>
            <a:pPr>
              <a:defRPr/>
            </a:pPr>
            <a:fld id="{14BA2256-AD09-24CA-DCC9-04A2067F1822}" type="slidenum">
              <a:rPr/>
              <a:t/>
            </a:fld>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422B59F3-D303-3CF1-AF51-D4A2616B19E2}" type="slidenum">
              <a:rPr/>
              <a:t/>
            </a:fld>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8F638020-AFBD-F41E-F4A3-7B99DC58B3EC}" type="slidenum">
              <a:rPr/>
              <a:t/>
            </a:fld>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972AEE1-9C55-3F8A-72C3-046840DE4E78}" type="slidenum">
              <a:rPr/>
              <a:t/>
            </a:fld>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DB0DA49-2A61-333B-FC0C-2E916B944FB8}" type="slidenum">
              <a:rPr/>
              <a:t/>
            </a:fld>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1CBECBA-4446-26FE-9F40-C6E4E09A5BDA}" type="slidenum">
              <a:rPr/>
              <a:t/>
            </a:fld>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Title Slid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1524000" y="1122363"/>
            <a:ext cx="9144000" cy="2387600"/>
          </a:xfrm>
        </p:spPr>
        <p:txBody>
          <a:bodyPr anchor="b"/>
          <a:lstStyle>
            <a:lvl1pPr algn="ctr">
              <a:defRPr sz="6000"/>
            </a:lvl1pPr>
          </a:lstStyle>
          <a:p>
            <a:pPr>
              <a:defRPr/>
            </a:pPr>
            <a:r>
              <a:rPr lang="en-US"/>
              <a:t>Click to edit Master title style</a:t>
            </a:r>
            <a:endParaRPr/>
          </a:p>
        </p:txBody>
      </p:sp>
      <p:sp>
        <p:nvSpPr>
          <p:cNvPr id="3" name="Subtitle 2"/>
          <p:cNvSpPr>
            <a:spLocks noGrp="1"/>
          </p:cNvSpPr>
          <p:nvPr>
            <p:ph type="subTitle" idx="1"/>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n-US"/>
              <a:t>Click to edit Master subtitle style</a:t>
            </a:r>
            <a:endParaRPr/>
          </a:p>
        </p:txBody>
      </p:sp>
      <p:sp>
        <p:nvSpPr>
          <p:cNvPr id="4" name="Date Placeholder 3"/>
          <p:cNvSpPr>
            <a:spLocks noGrp="1"/>
          </p:cNvSpPr>
          <p:nvPr>
            <p:ph type="dt" sz="half" idx="10"/>
          </p:nvPr>
        </p:nvSpPr>
        <p:spPr bwMode="auto"/>
        <p:txBody>
          <a:bodyPr/>
          <a:lstStyle/>
          <a:p>
            <a:pPr>
              <a:defRPr/>
            </a:pPr>
            <a:fld id="{5D6495F3-B757-4FAF-98AA-EDA7D1485485}" type="datetimeFigureOut">
              <a:rPr lang="en-US"/>
              <a:t>2/28/2024</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EE1939C1-24D7-49E9-A58A-7960365209F5}"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Vertical Text Placeholder 2"/>
          <p:cNvSpPr>
            <a:spLocks noGrp="1"/>
          </p:cNvSpPr>
          <p:nvPr>
            <p:ph type="body" orient="vert" idx="1"/>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10"/>
          </p:nvPr>
        </p:nvSpPr>
        <p:spPr bwMode="auto"/>
        <p:txBody>
          <a:bodyPr/>
          <a:lstStyle/>
          <a:p>
            <a:pPr>
              <a:defRPr/>
            </a:pPr>
            <a:fld id="{5D6495F3-B757-4FAF-98AA-EDA7D1485485}" type="datetimeFigureOut">
              <a:rPr lang="en-US"/>
              <a:t>2/28/2024</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EE1939C1-24D7-49E9-A58A-7960365209F5}"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Vertical Title and Text">
    <p:spTree>
      <p:nvGrpSpPr>
        <p:cNvPr id="1" name=""/>
        <p:cNvGrpSpPr/>
        <p:nvPr/>
      </p:nvGrpSpPr>
      <p:grpSpPr bwMode="auto">
        <a:xfrm>
          <a:off x="0" y="0"/>
          <a:ext cx="0" cy="0"/>
          <a:chOff x="0" y="0"/>
          <a:chExt cx="0" cy="0"/>
        </a:xfrm>
      </p:grpSpPr>
      <p:sp>
        <p:nvSpPr>
          <p:cNvPr id="2" name="Vertical Title 1"/>
          <p:cNvSpPr>
            <a:spLocks noGrp="1"/>
          </p:cNvSpPr>
          <p:nvPr>
            <p:ph type="title" orient="vert"/>
          </p:nvPr>
        </p:nvSpPr>
        <p:spPr bwMode="auto">
          <a:xfrm>
            <a:off x="8724900" y="365125"/>
            <a:ext cx="2628900" cy="5811838"/>
          </a:xfrm>
        </p:spPr>
        <p:txBody>
          <a:bodyPr vert="eaVert"/>
          <a:lstStyle/>
          <a:p>
            <a:pPr>
              <a:defRPr/>
            </a:pPr>
            <a:r>
              <a:rPr lang="en-US"/>
              <a:t>Click to edit Master title style</a:t>
            </a:r>
            <a:endParaRPr/>
          </a:p>
        </p:txBody>
      </p:sp>
      <p:sp>
        <p:nvSpPr>
          <p:cNvPr id="3" name="Vertical Text Placeholder 2"/>
          <p:cNvSpPr>
            <a:spLocks noGrp="1"/>
          </p:cNvSpPr>
          <p:nvPr>
            <p:ph type="body" orient="vert" idx="1"/>
          </p:nvPr>
        </p:nvSpPr>
        <p:spPr bwMode="auto">
          <a:xfrm>
            <a:off x="838200" y="365125"/>
            <a:ext cx="7734300" cy="5811838"/>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10"/>
          </p:nvPr>
        </p:nvSpPr>
        <p:spPr bwMode="auto"/>
        <p:txBody>
          <a:bodyPr/>
          <a:lstStyle/>
          <a:p>
            <a:pPr>
              <a:defRPr/>
            </a:pPr>
            <a:fld id="{5D6495F3-B757-4FAF-98AA-EDA7D1485485}" type="datetimeFigureOut">
              <a:rPr lang="en-US"/>
              <a:t>2/28/2024</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EE1939C1-24D7-49E9-A58A-7960365209F5}"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Content Placeholder 2"/>
          <p:cNvSpPr>
            <a:spLocks noGrp="1"/>
          </p:cNvSpPr>
          <p:nvPr>
            <p:ph idx="1"/>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10"/>
          </p:nvPr>
        </p:nvSpPr>
        <p:spPr bwMode="auto"/>
        <p:txBody>
          <a:bodyPr/>
          <a:lstStyle/>
          <a:p>
            <a:pPr>
              <a:defRPr/>
            </a:pPr>
            <a:fld id="{5D6495F3-B757-4FAF-98AA-EDA7D1485485}" type="datetimeFigureOut">
              <a:rPr lang="en-US"/>
              <a:t>2/28/2024</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EE1939C1-24D7-49E9-A58A-7960365209F5}"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Section Header">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1850" y="1709738"/>
            <a:ext cx="10515600" cy="2852737"/>
          </a:xfrm>
        </p:spPr>
        <p:txBody>
          <a:bodyPr anchor="b"/>
          <a:lstStyle>
            <a:lvl1pPr>
              <a:defRPr sz="6000"/>
            </a:lvl1pPr>
          </a:lstStyle>
          <a:p>
            <a:pPr>
              <a:defRPr/>
            </a:pPr>
            <a:r>
              <a:rPr lang="en-US"/>
              <a:t>Click to edit Master title style</a:t>
            </a:r>
            <a:endParaRPr/>
          </a:p>
        </p:txBody>
      </p:sp>
      <p:sp>
        <p:nvSpPr>
          <p:cNvPr id="3" name="Text Placeholder 2"/>
          <p:cNvSpPr>
            <a:spLocks noGrp="1"/>
          </p:cNvSpPr>
          <p:nvPr>
            <p:ph type="body" idx="1"/>
          </p:nvPr>
        </p:nvSpPr>
        <p:spPr bwMode="auto">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n-US"/>
              <a:t>Click to edit Master text styles</a:t>
            </a:r>
            <a:endParaRPr/>
          </a:p>
        </p:txBody>
      </p:sp>
      <p:sp>
        <p:nvSpPr>
          <p:cNvPr id="4" name="Date Placeholder 3"/>
          <p:cNvSpPr>
            <a:spLocks noGrp="1"/>
          </p:cNvSpPr>
          <p:nvPr>
            <p:ph type="dt" sz="half" idx="10"/>
          </p:nvPr>
        </p:nvSpPr>
        <p:spPr bwMode="auto"/>
        <p:txBody>
          <a:bodyPr/>
          <a:lstStyle/>
          <a:p>
            <a:pPr>
              <a:defRPr/>
            </a:pPr>
            <a:fld id="{5D6495F3-B757-4FAF-98AA-EDA7D1485485}" type="datetimeFigureOut">
              <a:rPr lang="en-US"/>
              <a:t>2/28/2024</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EE1939C1-24D7-49E9-A58A-7960365209F5}"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Content Placeholder 2"/>
          <p:cNvSpPr>
            <a:spLocks noGrp="1"/>
          </p:cNvSpPr>
          <p:nvPr>
            <p:ph sz="half" idx="1"/>
          </p:nvPr>
        </p:nvSpPr>
        <p:spPr bwMode="auto">
          <a:xfrm>
            <a:off x="838200" y="1825625"/>
            <a:ext cx="5181600"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Content Placeholder 3"/>
          <p:cNvSpPr>
            <a:spLocks noGrp="1"/>
          </p:cNvSpPr>
          <p:nvPr>
            <p:ph sz="half" idx="2"/>
          </p:nvPr>
        </p:nvSpPr>
        <p:spPr bwMode="auto">
          <a:xfrm>
            <a:off x="6172200" y="1825625"/>
            <a:ext cx="5181600"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Date Placeholder 4"/>
          <p:cNvSpPr>
            <a:spLocks noGrp="1"/>
          </p:cNvSpPr>
          <p:nvPr>
            <p:ph type="dt" sz="half" idx="10"/>
          </p:nvPr>
        </p:nvSpPr>
        <p:spPr bwMode="auto"/>
        <p:txBody>
          <a:bodyPr/>
          <a:lstStyle/>
          <a:p>
            <a:pPr>
              <a:defRPr/>
            </a:pPr>
            <a:fld id="{5D6495F3-B757-4FAF-98AA-EDA7D1485485}" type="datetimeFigureOut">
              <a:rPr lang="en-US"/>
              <a:t>2/28/2024</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EE1939C1-24D7-49E9-A58A-7960365209F5}"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365125"/>
            <a:ext cx="10515600" cy="1325563"/>
          </a:xfrm>
        </p:spPr>
        <p:txBody>
          <a:bodyPr/>
          <a:lstStyle/>
          <a:p>
            <a:pPr>
              <a:defRPr/>
            </a:pPr>
            <a:r>
              <a:rPr lang="en-US"/>
              <a:t>Click to edit Master title style</a:t>
            </a:r>
            <a:endParaRPr/>
          </a:p>
        </p:txBody>
      </p:sp>
      <p:sp>
        <p:nvSpPr>
          <p:cNvPr id="3" name="Text Placeholder 2"/>
          <p:cNvSpPr>
            <a:spLocks noGrp="1"/>
          </p:cNvSpPr>
          <p:nvPr>
            <p:ph type="body" idx="1"/>
          </p:nvPr>
        </p:nvSpPr>
        <p:spPr bwMode="auto">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4" name="Content Placeholder 3"/>
          <p:cNvSpPr>
            <a:spLocks noGrp="1"/>
          </p:cNvSpPr>
          <p:nvPr>
            <p:ph sz="half" idx="2"/>
          </p:nvPr>
        </p:nvSpPr>
        <p:spPr bwMode="auto">
          <a:xfrm>
            <a:off x="839788" y="2505074"/>
            <a:ext cx="5157787" cy="368458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Text Placeholder 4"/>
          <p:cNvSpPr>
            <a:spLocks noGrp="1"/>
          </p:cNvSpPr>
          <p:nvPr>
            <p:ph type="body" sz="quarter" idx="3"/>
          </p:nvPr>
        </p:nvSpPr>
        <p:spPr bwMode="auto">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 name="Content Placeholder 5"/>
          <p:cNvSpPr>
            <a:spLocks noGrp="1"/>
          </p:cNvSpPr>
          <p:nvPr>
            <p:ph sz="quarter" idx="4"/>
          </p:nvPr>
        </p:nvSpPr>
        <p:spPr bwMode="auto">
          <a:xfrm>
            <a:off x="6172200" y="2505074"/>
            <a:ext cx="5183188" cy="368458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7" name="Date Placeholder 6"/>
          <p:cNvSpPr>
            <a:spLocks noGrp="1"/>
          </p:cNvSpPr>
          <p:nvPr>
            <p:ph type="dt" sz="half" idx="10"/>
          </p:nvPr>
        </p:nvSpPr>
        <p:spPr bwMode="auto"/>
        <p:txBody>
          <a:bodyPr/>
          <a:lstStyle/>
          <a:p>
            <a:pPr>
              <a:defRPr/>
            </a:pPr>
            <a:fld id="{5D6495F3-B757-4FAF-98AA-EDA7D1485485}" type="datetimeFigureOut">
              <a:rPr lang="en-US"/>
              <a:t>2/28/2024</a:t>
            </a:fld>
            <a:endParaRPr lang="en-US"/>
          </a:p>
        </p:txBody>
      </p:sp>
      <p:sp>
        <p:nvSpPr>
          <p:cNvPr id="8" name="Footer Placeholder 7"/>
          <p:cNvSpPr>
            <a:spLocks noGrp="1"/>
          </p:cNvSpPr>
          <p:nvPr>
            <p:ph type="ftr" sz="quarter" idx="11"/>
          </p:nvPr>
        </p:nvSpPr>
        <p:spPr bwMode="auto"/>
        <p:txBody>
          <a:bodyPr/>
          <a:lstStyle/>
          <a:p>
            <a:pPr>
              <a:defRPr/>
            </a:pPr>
            <a:endParaRPr lang="en-US"/>
          </a:p>
        </p:txBody>
      </p:sp>
      <p:sp>
        <p:nvSpPr>
          <p:cNvPr id="9" name="Slide Number Placeholder 8"/>
          <p:cNvSpPr>
            <a:spLocks noGrp="1"/>
          </p:cNvSpPr>
          <p:nvPr>
            <p:ph type="sldNum" sz="quarter" idx="12"/>
          </p:nvPr>
        </p:nvSpPr>
        <p:spPr bwMode="auto"/>
        <p:txBody>
          <a:bodyPr/>
          <a:lstStyle/>
          <a:p>
            <a:pPr>
              <a:defRPr/>
            </a:pPr>
            <a:fld id="{EE1939C1-24D7-49E9-A58A-7960365209F5}"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Date Placeholder 2"/>
          <p:cNvSpPr>
            <a:spLocks noGrp="1"/>
          </p:cNvSpPr>
          <p:nvPr>
            <p:ph type="dt" sz="half" idx="10"/>
          </p:nvPr>
        </p:nvSpPr>
        <p:spPr bwMode="auto"/>
        <p:txBody>
          <a:bodyPr/>
          <a:lstStyle/>
          <a:p>
            <a:pPr>
              <a:defRPr/>
            </a:pPr>
            <a:fld id="{5D6495F3-B757-4FAF-98AA-EDA7D1485485}" type="datetimeFigureOut">
              <a:rPr lang="en-US"/>
              <a:t>2/28/2024</a:t>
            </a:fld>
            <a:endParaRPr lang="en-US"/>
          </a:p>
        </p:txBody>
      </p:sp>
      <p:sp>
        <p:nvSpPr>
          <p:cNvPr id="4" name="Footer Placeholder 3"/>
          <p:cNvSpPr>
            <a:spLocks noGrp="1"/>
          </p:cNvSpPr>
          <p:nvPr>
            <p:ph type="ftr" sz="quarter" idx="11"/>
          </p:nvPr>
        </p:nvSpPr>
        <p:spPr bwMode="auto"/>
        <p:txBody>
          <a:bodyPr/>
          <a:lstStyle/>
          <a:p>
            <a:pPr>
              <a:defRPr/>
            </a:pPr>
            <a:endParaRPr lang="en-US"/>
          </a:p>
        </p:txBody>
      </p:sp>
      <p:sp>
        <p:nvSpPr>
          <p:cNvPr id="5" name="Slide Number Placeholder 4"/>
          <p:cNvSpPr>
            <a:spLocks noGrp="1"/>
          </p:cNvSpPr>
          <p:nvPr>
            <p:ph type="sldNum" sz="quarter" idx="12"/>
          </p:nvPr>
        </p:nvSpPr>
        <p:spPr bwMode="auto"/>
        <p:txBody>
          <a:bodyPr/>
          <a:lstStyle/>
          <a:p>
            <a:pPr>
              <a:defRPr/>
            </a:pPr>
            <a:fld id="{EE1939C1-24D7-49E9-A58A-7960365209F5}"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5D6495F3-B757-4FAF-98AA-EDA7D1485485}" type="datetimeFigureOut">
              <a:rPr lang="en-US"/>
              <a:t>2/28/2024</a:t>
            </a:fld>
            <a:endParaRPr lang="en-US"/>
          </a:p>
        </p:txBody>
      </p:sp>
      <p:sp>
        <p:nvSpPr>
          <p:cNvPr id="3" name="Footer Placeholder 2"/>
          <p:cNvSpPr>
            <a:spLocks noGrp="1"/>
          </p:cNvSpPr>
          <p:nvPr>
            <p:ph type="ftr" sz="quarter" idx="11"/>
          </p:nvPr>
        </p:nvSpPr>
        <p:spPr bwMode="auto"/>
        <p:txBody>
          <a:bodyPr/>
          <a:lstStyle/>
          <a:p>
            <a:pPr>
              <a:defRPr/>
            </a:pPr>
            <a:endParaRPr lang="en-US"/>
          </a:p>
        </p:txBody>
      </p:sp>
      <p:sp>
        <p:nvSpPr>
          <p:cNvPr id="4" name="Slide Number Placeholder 3"/>
          <p:cNvSpPr>
            <a:spLocks noGrp="1"/>
          </p:cNvSpPr>
          <p:nvPr>
            <p:ph type="sldNum" sz="quarter" idx="12"/>
          </p:nvPr>
        </p:nvSpPr>
        <p:spPr bwMode="auto"/>
        <p:txBody>
          <a:bodyPr/>
          <a:lstStyle/>
          <a:p>
            <a:pPr>
              <a:defRPr/>
            </a:pPr>
            <a:fld id="{EE1939C1-24D7-49E9-A58A-7960365209F5}"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457200"/>
            <a:ext cx="3932237" cy="1600200"/>
          </a:xfrm>
        </p:spPr>
        <p:txBody>
          <a:bodyPr anchor="b"/>
          <a:lstStyle>
            <a:lvl1pPr>
              <a:defRPr sz="3200"/>
            </a:lvl1pPr>
          </a:lstStyle>
          <a:p>
            <a:pPr>
              <a:defRPr/>
            </a:pPr>
            <a:r>
              <a:rPr lang="en-US"/>
              <a:t>Click to edit Master title style</a:t>
            </a:r>
            <a:endParaRPr/>
          </a:p>
        </p:txBody>
      </p:sp>
      <p:sp>
        <p:nvSpPr>
          <p:cNvPr id="3" name="Content Placeholder 2"/>
          <p:cNvSpPr>
            <a:spLocks noGrp="1"/>
          </p:cNvSpPr>
          <p:nvPr>
            <p:ph idx="1"/>
          </p:nvPr>
        </p:nvSpPr>
        <p:spPr bwMode="auto">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Text Placeholder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5D6495F3-B757-4FAF-98AA-EDA7D1485485}" type="datetimeFigureOut">
              <a:rPr lang="en-US"/>
              <a:t>2/28/2024</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EE1939C1-24D7-49E9-A58A-7960365209F5}"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457200"/>
            <a:ext cx="3932237" cy="1600200"/>
          </a:xfrm>
        </p:spPr>
        <p:txBody>
          <a:bodyPr anchor="b"/>
          <a:lstStyle>
            <a:lvl1pPr>
              <a:defRPr sz="3200"/>
            </a:lvl1pPr>
          </a:lstStyle>
          <a:p>
            <a:pPr>
              <a:defRPr/>
            </a:pPr>
            <a:r>
              <a:rPr lang="en-US"/>
              <a:t>Click to edit Master title style</a:t>
            </a:r>
            <a:endParaRPr/>
          </a:p>
        </p:txBody>
      </p:sp>
      <p:sp>
        <p:nvSpPr>
          <p:cNvPr id="3" name="Picture Placeholder 2"/>
          <p:cNvSpPr>
            <a:spLocks noGrp="1"/>
          </p:cNvSpPr>
          <p:nvPr>
            <p:ph type="pic" idx="1"/>
          </p:nvPr>
        </p:nvSpPr>
        <p:spPr bwMode="auto">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n-US"/>
              <a:t>Click icon to add picture</a:t>
            </a:r>
            <a:endParaRPr/>
          </a:p>
        </p:txBody>
      </p:sp>
      <p:sp>
        <p:nvSpPr>
          <p:cNvPr id="4" name="Text Placeholder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5D6495F3-B757-4FAF-98AA-EDA7D1485485}" type="datetimeFigureOut">
              <a:rPr lang="en-US"/>
              <a:t>2/28/2024</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EE1939C1-24D7-49E9-A58A-7960365209F5}" type="slidenum">
              <a:rPr lang="en-US"/>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
        <p:nvSpPr>
          <p:cNvPr id="2" name="Title Placeholder 1"/>
          <p:cNvSpPr>
            <a:spLocks noGrp="1"/>
          </p:cNvSpPr>
          <p:nvPr>
            <p:ph type="title"/>
          </p:nvPr>
        </p:nvSpPr>
        <p:spPr bwMode="auto">
          <a:xfrm>
            <a:off x="838200" y="365125"/>
            <a:ext cx="10515600" cy="1325563"/>
          </a:xfrm>
          <a:prstGeom prst="rect">
            <a:avLst/>
          </a:prstGeom>
        </p:spPr>
        <p:txBody>
          <a:bodyPr vert="horz" lIns="91440" tIns="45720" rIns="91440" bIns="45720" rtlCol="0" anchor="ctr">
            <a:normAutofit/>
          </a:bodyPr>
          <a:lstStyle/>
          <a:p>
            <a:pPr>
              <a:defRPr/>
            </a:pPr>
            <a:r>
              <a:rPr lang="en-US"/>
              <a:t>Click to edit Master title style</a:t>
            </a:r>
            <a:endParaRPr/>
          </a:p>
        </p:txBody>
      </p:sp>
      <p:sp>
        <p:nvSpPr>
          <p:cNvPr id="3" name="Text Placeholder 2"/>
          <p:cNvSpPr>
            <a:spLocks noGrp="1"/>
          </p:cNvSpPr>
          <p:nvPr>
            <p:ph type="body" idx="1"/>
          </p:nvPr>
        </p:nvSpPr>
        <p:spPr bwMode="auto">
          <a:xfrm>
            <a:off x="838200" y="1825625"/>
            <a:ext cx="10515600" cy="4351338"/>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2"/>
          </p:nvPr>
        </p:nvSpPr>
        <p:spPr bwMode="auto">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5D6495F3-B757-4FAF-98AA-EDA7D1485485}" type="datetimeFigureOut">
              <a:rPr lang="en-US"/>
              <a:t>2/28/2024</a:t>
            </a:fld>
            <a:endParaRPr lang="en-US"/>
          </a:p>
        </p:txBody>
      </p:sp>
      <p:sp>
        <p:nvSpPr>
          <p:cNvPr id="5" name="Footer Placeholder 4"/>
          <p:cNvSpPr>
            <a:spLocks noGrp="1"/>
          </p:cNvSpPr>
          <p:nvPr>
            <p:ph type="ftr" sz="quarter" idx="3"/>
          </p:nvPr>
        </p:nvSpPr>
        <p:spPr bwMode="auto">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bwMode="auto">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EE1939C1-24D7-49E9-A58A-7960365209F5}"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jpg"/><Relationship Id="rId4" Type="http://schemas.openxmlformats.org/officeDocument/2006/relationships/image" Target="../media/image4.png"/><Relationship Id="rId5" Type="http://schemas.openxmlformats.org/officeDocument/2006/relationships/image" Target="../media/image5.jpg"/><Relationship Id="rId6" Type="http://schemas.openxmlformats.org/officeDocument/2006/relationships/image" Target="../media/image6.jp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useBgFill="1">
        <p:nvSpPr>
          <p:cNvPr id="9" name="Rectangle 8"/>
          <p:cNvSpPr>
            <a:spLocks noAdjustHandles="1" noChangeArrowheads="1" noChangeAspect="1" noChangeShapeType="1" noEditPoints="1" noGrp="1" noMove="1" noResize="1" noRot="1" noTextEdit="1"/>
          </p:cNvSpPr>
          <p:nvPr/>
        </p:nvSpPr>
        <p:spPr bwMode="auto">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useBgFill="1">
        <p:nvSpPr>
          <p:cNvPr id="11" name="Freeform: Shape 10"/>
          <p:cNvSpPr>
            <a:spLocks noAdjustHandles="1" noChangeArrowheads="1" noChangeAspect="1" noChangeShapeType="1" noEditPoints="1" noGrp="1" noMove="1" noResize="1" noRot="1" noTextEdit="1"/>
          </p:cNvSpPr>
          <p:nvPr/>
        </p:nvSpPr>
        <p:spPr bwMode="auto">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fill="norm" stroke="1" extrusionOk="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a:lnSpc>
                <a:spcPct val="100000"/>
              </a:lnSpc>
              <a:spcBef>
                <a:spcPts val="0"/>
              </a:spcBef>
              <a:spcAft>
                <a:spcPts val="0"/>
              </a:spcAft>
              <a:buClrTx/>
              <a:buSzTx/>
              <a:buFontTx/>
              <a:buNone/>
              <a:defRPr/>
            </a:pPr>
            <a:endParaRPr lang="en-US" sz="1800" b="0" i="0" u="none" strike="noStrike" cap="none" spc="0">
              <a:ln>
                <a:noFill/>
              </a:ln>
              <a:solidFill>
                <a:prstClr val="white"/>
              </a:solidFill>
              <a:latin typeface="Calibri"/>
              <a:ea typeface="+mn-ea"/>
              <a:cs typeface="+mn-cs"/>
            </a:endParaRPr>
          </a:p>
        </p:txBody>
      </p:sp>
      <p:sp useBgFill="1">
        <p:nvSpPr>
          <p:cNvPr id="13" name="Freeform: Shape 12"/>
          <p:cNvSpPr>
            <a:spLocks noAdjustHandles="1" noChangeArrowheads="1" noChangeAspect="1" noChangeShapeType="1" noEditPoints="1" noGrp="1" noMove="1" noResize="1" noRot="1" noTextEdit="1"/>
          </p:cNvSpPr>
          <p:nvPr/>
        </p:nvSpPr>
        <p:spPr bwMode="auto">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fill="norm" stroke="1" extrusionOk="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a:lnSpc>
                <a:spcPct val="100000"/>
              </a:lnSpc>
              <a:spcBef>
                <a:spcPts val="0"/>
              </a:spcBef>
              <a:spcAft>
                <a:spcPts val="0"/>
              </a:spcAft>
              <a:buClrTx/>
              <a:buSzTx/>
              <a:buFontTx/>
              <a:buNone/>
              <a:defRPr/>
            </a:pPr>
            <a:endParaRPr lang="en-US" sz="1800" b="0" i="0" u="none" strike="noStrike" cap="none" spc="0">
              <a:ln>
                <a:noFill/>
              </a:ln>
              <a:solidFill>
                <a:prstClr val="white"/>
              </a:solidFill>
              <a:latin typeface="Calibri"/>
              <a:ea typeface="+mn-ea"/>
              <a:cs typeface="+mn-cs"/>
            </a:endParaRPr>
          </a:p>
        </p:txBody>
      </p:sp>
      <p:sp>
        <p:nvSpPr>
          <p:cNvPr id="2" name="Title 1"/>
          <p:cNvSpPr>
            <a:spLocks noGrp="1"/>
          </p:cNvSpPr>
          <p:nvPr>
            <p:ph type="ctrTitle"/>
          </p:nvPr>
        </p:nvSpPr>
        <p:spPr bwMode="auto">
          <a:xfrm flipV="1">
            <a:off x="2477196" y="4728558"/>
            <a:ext cx="8995775" cy="81872"/>
          </a:xfrm>
        </p:spPr>
        <p:txBody>
          <a:bodyPr anchor="ctr">
            <a:normAutofit fontScale="90000"/>
          </a:bodyPr>
          <a:lstStyle/>
          <a:p>
            <a:pPr marL="685800" marR="698500" algn="just">
              <a:spcBef>
                <a:spcPts val="0"/>
              </a:spcBef>
              <a:spcAft>
                <a:spcPts val="0"/>
              </a:spcAft>
              <a:defRPr/>
            </a:pPr>
            <a:r>
              <a:rPr lang="en-IN" sz="2800">
                <a:latin typeface="Times New Roman"/>
                <a:cs typeface="Times New Roman"/>
              </a:rPr>
              <a:t> </a:t>
            </a:r>
            <a:endParaRPr lang="en-IN" sz="2800">
              <a:latin typeface="Times New Roman"/>
              <a:cs typeface="Times New Roman"/>
            </a:endParaRPr>
          </a:p>
        </p:txBody>
      </p:sp>
      <p:sp>
        <p:nvSpPr>
          <p:cNvPr id="3" name="Content Placeholder 2"/>
          <p:cNvSpPr>
            <a:spLocks noGrp="1"/>
          </p:cNvSpPr>
          <p:nvPr>
            <p:ph type="subTitle" idx="1"/>
          </p:nvPr>
        </p:nvSpPr>
        <p:spPr bwMode="auto">
          <a:xfrm>
            <a:off x="4344352" y="4757918"/>
            <a:ext cx="8258176" cy="472686"/>
          </a:xfrm>
        </p:spPr>
        <p:txBody>
          <a:bodyPr anchor="ctr">
            <a:normAutofit fontScale="77500" lnSpcReduction="20000"/>
          </a:bodyPr>
          <a:lstStyle/>
          <a:p>
            <a:pPr>
              <a:defRPr/>
            </a:pPr>
            <a:endParaRPr lang="en-IN" sz="4400">
              <a:latin typeface="Times New Roman"/>
              <a:cs typeface="Times New Roman"/>
            </a:endParaRPr>
          </a:p>
          <a:p>
            <a:pPr>
              <a:defRPr/>
            </a:pPr>
            <a:endParaRPr lang="en-IN" sz="4400">
              <a:latin typeface="Times New Roman"/>
              <a:cs typeface="Times New Roman"/>
            </a:endParaRPr>
          </a:p>
          <a:p>
            <a:pPr>
              <a:defRPr/>
            </a:pPr>
            <a:endParaRPr lang="en-IN" sz="2600">
              <a:latin typeface="Times New Roman"/>
              <a:cs typeface="Times New Roman"/>
            </a:endParaRPr>
          </a:p>
          <a:p>
            <a:pPr>
              <a:defRPr/>
            </a:pPr>
            <a:endParaRPr sz="1400">
              <a:latin typeface="Times New Roman"/>
              <a:cs typeface="Times New Roman"/>
            </a:endParaRPr>
          </a:p>
        </p:txBody>
      </p:sp>
      <p:sp>
        <p:nvSpPr>
          <p:cNvPr id="15" name="Rectangle 14"/>
          <p:cNvSpPr>
            <a:spLocks noAdjustHandles="1" noChangeArrowheads="1" noChangeAspect="1" noChangeShapeType="1" noEditPoints="1" noGrp="1" noMove="1" noResize="1" noRot="1" noTextEdit="1"/>
          </p:cNvSpPr>
          <p:nvPr/>
        </p:nvSpPr>
        <p:spPr bwMode="auto">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endParaRPr lang="en-US" sz="1800" b="0" i="0" u="none" strike="noStrike" cap="none" spc="0">
              <a:ln>
                <a:noFill/>
              </a:ln>
              <a:solidFill>
                <a:prstClr val="white"/>
              </a:solidFill>
              <a:latin typeface="Calibri"/>
              <a:ea typeface="+mn-ea"/>
              <a:cs typeface="+mn-cs"/>
            </a:endParaRPr>
          </a:p>
        </p:txBody>
      </p:sp>
      <p:sp>
        <p:nvSpPr>
          <p:cNvPr id="8" name="TextBox 7"/>
          <p:cNvSpPr txBox="1"/>
          <p:nvPr/>
        </p:nvSpPr>
        <p:spPr bwMode="auto">
          <a:xfrm>
            <a:off x="2372264" y="3851395"/>
            <a:ext cx="2260121" cy="1754326"/>
          </a:xfrm>
          <a:prstGeom prst="rect">
            <a:avLst/>
          </a:prstGeom>
          <a:noFill/>
        </p:spPr>
        <p:txBody>
          <a:bodyPr wrap="square" rtlCol="0">
            <a:spAutoFit/>
          </a:bodyPr>
          <a:lstStyle/>
          <a:p>
            <a:pPr>
              <a:defRPr/>
            </a:pPr>
            <a:r>
              <a:rPr lang="en-US">
                <a:latin typeface="Times New Roman"/>
                <a:cs typeface="Times New Roman"/>
              </a:rPr>
              <a:t>Guided by:</a:t>
            </a:r>
            <a:endParaRPr/>
          </a:p>
          <a:p>
            <a:pPr>
              <a:defRPr/>
            </a:pPr>
            <a:r>
              <a:rPr lang="en-US" b="1">
                <a:latin typeface="Times New Roman"/>
                <a:cs typeface="Times New Roman"/>
              </a:rPr>
              <a:t>Dr Neeraj Garg</a:t>
            </a:r>
            <a:endParaRPr lang="en-US">
              <a:latin typeface="Times New Roman"/>
              <a:cs typeface="Times New Roman"/>
            </a:endParaRPr>
          </a:p>
          <a:p>
            <a:pPr>
              <a:defRPr/>
            </a:pPr>
            <a:r>
              <a:rPr lang="en-US">
                <a:latin typeface="Times New Roman"/>
                <a:cs typeface="Times New Roman"/>
              </a:rPr>
              <a:t>(HOD-AIML)</a:t>
            </a:r>
            <a:endParaRPr/>
          </a:p>
          <a:p>
            <a:pPr>
              <a:defRPr/>
            </a:pPr>
            <a:r>
              <a:rPr lang="en-US">
                <a:latin typeface="Times New Roman"/>
                <a:cs typeface="Times New Roman"/>
              </a:rPr>
              <a:t>Co-Guided by:</a:t>
            </a:r>
            <a:endParaRPr/>
          </a:p>
          <a:p>
            <a:pPr>
              <a:defRPr/>
            </a:pPr>
            <a:r>
              <a:rPr lang="en-US" b="1">
                <a:latin typeface="Times New Roman"/>
                <a:cs typeface="Times New Roman"/>
              </a:rPr>
              <a:t>Dr Neelam Sharma</a:t>
            </a:r>
            <a:endParaRPr/>
          </a:p>
          <a:p>
            <a:pPr>
              <a:defRPr/>
            </a:pPr>
            <a:r>
              <a:rPr lang="en-US">
                <a:latin typeface="Times New Roman"/>
                <a:cs typeface="Times New Roman"/>
              </a:rPr>
              <a:t>(Assistant Professor)</a:t>
            </a:r>
            <a:endParaRPr lang="en-IN">
              <a:latin typeface="Times New Roman"/>
              <a:cs typeface="Times New Roman"/>
            </a:endParaRPr>
          </a:p>
        </p:txBody>
      </p:sp>
      <p:sp>
        <p:nvSpPr>
          <p:cNvPr id="10" name="TextBox 9"/>
          <p:cNvSpPr txBox="1"/>
          <p:nvPr/>
        </p:nvSpPr>
        <p:spPr bwMode="auto">
          <a:xfrm>
            <a:off x="7595373" y="3894022"/>
            <a:ext cx="2741637" cy="1569660"/>
          </a:xfrm>
          <a:prstGeom prst="rect">
            <a:avLst/>
          </a:prstGeom>
          <a:noFill/>
        </p:spPr>
        <p:txBody>
          <a:bodyPr wrap="square" rtlCol="0">
            <a:spAutoFit/>
          </a:bodyPr>
          <a:lstStyle/>
          <a:p>
            <a:pPr>
              <a:defRPr/>
            </a:pPr>
            <a:r>
              <a:rPr lang="en-IN" sz="1600" b="1">
                <a:latin typeface="Times New Roman"/>
                <a:cs typeface="Times New Roman"/>
              </a:rPr>
              <a:t>Naman Kapoor</a:t>
            </a:r>
            <a:endParaRPr/>
          </a:p>
          <a:p>
            <a:pPr>
              <a:defRPr/>
            </a:pPr>
            <a:r>
              <a:rPr lang="en-IN" sz="1600">
                <a:latin typeface="Times New Roman"/>
                <a:cs typeface="Times New Roman"/>
              </a:rPr>
              <a:t>(00614811622)</a:t>
            </a:r>
            <a:endParaRPr/>
          </a:p>
          <a:p>
            <a:pPr>
              <a:defRPr/>
            </a:pPr>
            <a:r>
              <a:rPr lang="en-IN" sz="1600" b="1">
                <a:latin typeface="Times New Roman"/>
                <a:cs typeface="Times New Roman"/>
              </a:rPr>
              <a:t>Anupam Chand Singh</a:t>
            </a:r>
            <a:endParaRPr/>
          </a:p>
          <a:p>
            <a:pPr>
              <a:defRPr/>
            </a:pPr>
            <a:r>
              <a:rPr lang="en-IN" sz="1600">
                <a:latin typeface="Times New Roman"/>
                <a:cs typeface="Times New Roman"/>
              </a:rPr>
              <a:t>(01014811622)</a:t>
            </a:r>
            <a:endParaRPr/>
          </a:p>
          <a:p>
            <a:pPr>
              <a:defRPr/>
            </a:pPr>
            <a:r>
              <a:rPr lang="en-IN" sz="1600" b="1">
                <a:latin typeface="Times New Roman"/>
                <a:cs typeface="Times New Roman"/>
              </a:rPr>
              <a:t>Ansh Mangla</a:t>
            </a:r>
            <a:endParaRPr/>
          </a:p>
          <a:p>
            <a:pPr>
              <a:defRPr/>
            </a:pPr>
            <a:r>
              <a:rPr lang="en-IN" sz="1600">
                <a:latin typeface="Times New Roman"/>
                <a:cs typeface="Times New Roman"/>
              </a:rPr>
              <a:t>(01114811622)</a:t>
            </a:r>
            <a:endParaRPr lang="en-IN" sz="1600"/>
          </a:p>
        </p:txBody>
      </p:sp>
      <p:sp>
        <p:nvSpPr>
          <p:cNvPr id="350832569" name=""/>
          <p:cNvSpPr txBox="1"/>
          <p:nvPr/>
        </p:nvSpPr>
        <p:spPr bwMode="auto">
          <a:xfrm flipH="0" flipV="0">
            <a:off x="754273" y="1230100"/>
            <a:ext cx="10921242" cy="118907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sz="3600" b="1">
                <a:latin typeface="Times New Roman"/>
                <a:ea typeface="Times New Roman"/>
                <a:cs typeface="Times New Roman"/>
              </a:rPr>
              <a:t>AUTOMATIC NUMBER PLATE RECOGNITION</a:t>
            </a:r>
            <a:endParaRPr sz="3600" b="1">
              <a:latin typeface="Times New Roman"/>
              <a:cs typeface="Times New Roman"/>
            </a:endParaRPr>
          </a:p>
          <a:p>
            <a:pPr>
              <a:defRPr/>
            </a:pPr>
            <a:r>
              <a:rPr sz="3600" b="1">
                <a:latin typeface="Times New Roman"/>
                <a:ea typeface="Times New Roman"/>
                <a:cs typeface="Times New Roman"/>
              </a:rPr>
              <a:t>          USING OPENCV AND EASYOCR</a:t>
            </a:r>
            <a:endParaRPr sz="3600" b="1">
              <a:latin typeface="Times New Roman"/>
              <a:cs typeface="Times New Roman"/>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useBgFill="1">
        <p:nvSpPr>
          <p:cNvPr id="9" name="Rectangle 8"/>
          <p:cNvSpPr>
            <a:spLocks noAdjustHandles="1" noChangeArrowheads="1" noChangeAspect="1" noChangeShapeType="1" noEditPoints="1" noGrp="1" noMove="1" noResize="1" noRot="1" noTextEdit="1"/>
          </p:cNvSpPr>
          <p:nvPr/>
        </p:nvSpPr>
        <p:spPr bwMode="auto">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1" name="Freeform: Shape 10"/>
          <p:cNvSpPr>
            <a:spLocks noAdjustHandles="1" noChangeArrowheads="1" noChangeAspect="1" noChangeShapeType="1" noEditPoints="1" noGrp="1" noMove="1" noResize="1" noRot="1" noTextEdit="1"/>
          </p:cNvSpPr>
          <p:nvPr/>
        </p:nvSpPr>
        <p:spPr bwMode="auto">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fill="norm" stroke="1" extrusionOk="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2" name="Title 1"/>
          <p:cNvSpPr>
            <a:spLocks noGrp="1"/>
          </p:cNvSpPr>
          <p:nvPr>
            <p:ph type="title"/>
          </p:nvPr>
        </p:nvSpPr>
        <p:spPr bwMode="auto">
          <a:xfrm>
            <a:off x="686834" y="1153572"/>
            <a:ext cx="3200400" cy="4461163"/>
          </a:xfrm>
        </p:spPr>
        <p:txBody>
          <a:bodyPr>
            <a:normAutofit/>
          </a:bodyPr>
          <a:lstStyle/>
          <a:p>
            <a:pPr>
              <a:defRPr/>
            </a:pPr>
            <a:r>
              <a:rPr lang="en-US" sz="4000">
                <a:solidFill>
                  <a:srgbClr val="FFFFFF"/>
                </a:solidFill>
                <a:latin typeface="Times New Roman"/>
                <a:cs typeface="Times New Roman"/>
              </a:rPr>
              <a:t>OBJECTIVES</a:t>
            </a:r>
            <a:endParaRPr/>
          </a:p>
        </p:txBody>
      </p:sp>
      <p:sp>
        <p:nvSpPr>
          <p:cNvPr id="13" name="Arc 12"/>
          <p:cNvSpPr>
            <a:spLocks noAdjustHandles="1" noChangeArrowheads="1" noChangeAspect="1" noChangeShapeType="1" noEditPoints="1" noGrp="1" noMove="1" noResize="1" noRot="1" noTextEdit="1"/>
          </p:cNvSpPr>
          <p:nvPr/>
        </p:nvSpPr>
        <p:spPr bwMode="auto">
          <a:xfrm flipV="1">
            <a:off x="7550402" y="2455479"/>
            <a:ext cx="4083433" cy="4083433"/>
          </a:xfrm>
          <a:prstGeom prst="arc">
            <a:avLst>
              <a:gd name="adj1" fmla="val 16200000"/>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defRPr/>
            </a:pPr>
            <a:endParaRPr lang="en-US"/>
          </a:p>
        </p:txBody>
      </p:sp>
      <p:sp>
        <p:nvSpPr>
          <p:cNvPr id="3" name="Content Placeholder 2"/>
          <p:cNvSpPr>
            <a:spLocks noGrp="1"/>
          </p:cNvSpPr>
          <p:nvPr>
            <p:ph idx="1"/>
          </p:nvPr>
        </p:nvSpPr>
        <p:spPr bwMode="auto">
          <a:xfrm>
            <a:off x="4447308" y="591344"/>
            <a:ext cx="6906491" cy="5585619"/>
          </a:xfrm>
        </p:spPr>
        <p:txBody>
          <a:bodyPr anchor="ctr">
            <a:normAutofit fontScale="92500" lnSpcReduction="10000"/>
          </a:bodyPr>
          <a:lstStyle/>
          <a:p>
            <a:pPr algn="just">
              <a:spcBef>
                <a:spcPts val="0"/>
              </a:spcBef>
              <a:spcAft>
                <a:spcPts val="1200"/>
              </a:spcAft>
              <a:defRPr/>
            </a:pPr>
            <a:r>
              <a:rPr lang="en-US" sz="1800" b="0" i="0" u="none" strike="noStrike">
                <a:solidFill>
                  <a:srgbClr val="000000"/>
                </a:solidFill>
                <a:latin typeface="Times New Roman"/>
              </a:rPr>
              <a:t>The primary objective of Automatic Number Plate Recognition (ANPR) is to automatically detect, interpret, and record license plate numbers from images or video streams captured by cameras. The key objectives of ANPR systems include:</a:t>
            </a:r>
            <a:endParaRPr lang="en-US"/>
          </a:p>
          <a:p>
            <a:pPr algn="just">
              <a:spcBef>
                <a:spcPts val="1200"/>
              </a:spcBef>
              <a:spcAft>
                <a:spcPts val="0"/>
              </a:spcAft>
              <a:buFont typeface="+mj-lt"/>
              <a:buAutoNum type="arabicPeriod"/>
              <a:defRPr/>
            </a:pPr>
            <a:r>
              <a:rPr lang="en-US" sz="1800" b="1" i="0" u="none" strike="noStrike">
                <a:solidFill>
                  <a:srgbClr val="000000"/>
                </a:solidFill>
                <a:latin typeface="Times New Roman"/>
              </a:rPr>
              <a:t>Accurate Detection</a:t>
            </a:r>
            <a:r>
              <a:rPr lang="en-US" sz="1800" b="0" i="0" u="none" strike="noStrike">
                <a:solidFill>
                  <a:srgbClr val="000000"/>
                </a:solidFill>
                <a:latin typeface="Times New Roman"/>
              </a:rPr>
              <a:t>: ANPR systems aim to accurately locate and detect license plates within images or video frames, even in challenging conditions such as varying illumination, occlusions, and partial obstructions.</a:t>
            </a:r>
            <a:endParaRPr/>
          </a:p>
          <a:p>
            <a:pPr algn="just">
              <a:spcBef>
                <a:spcPts val="0"/>
              </a:spcBef>
              <a:spcAft>
                <a:spcPts val="0"/>
              </a:spcAft>
              <a:buFont typeface="+mj-lt"/>
              <a:buAutoNum type="arabicPeriod"/>
              <a:defRPr/>
            </a:pPr>
            <a:r>
              <a:rPr lang="en-US" sz="1800" b="1" i="0" u="none" strike="noStrike">
                <a:solidFill>
                  <a:srgbClr val="000000"/>
                </a:solidFill>
                <a:latin typeface="Times New Roman"/>
              </a:rPr>
              <a:t>Efficient Recognition</a:t>
            </a:r>
            <a:r>
              <a:rPr lang="en-US" sz="1800" b="0" i="0" u="none" strike="noStrike">
                <a:solidFill>
                  <a:srgbClr val="000000"/>
                </a:solidFill>
                <a:latin typeface="Times New Roman"/>
              </a:rPr>
              <a:t>: Once the license plate region is detected, ANPR systems strive to accurately recognize and extract the characters or symbols on the plate using Optical Character Recognition (OCR) techniques.</a:t>
            </a:r>
            <a:endParaRPr/>
          </a:p>
          <a:p>
            <a:pPr algn="just">
              <a:spcBef>
                <a:spcPts val="0"/>
              </a:spcBef>
              <a:spcAft>
                <a:spcPts val="0"/>
              </a:spcAft>
              <a:buFont typeface="+mj-lt"/>
              <a:buAutoNum type="arabicPeriod"/>
              <a:defRPr/>
            </a:pPr>
            <a:r>
              <a:rPr lang="en-US" sz="1800" b="1" i="0" u="none" strike="noStrike">
                <a:solidFill>
                  <a:srgbClr val="000000"/>
                </a:solidFill>
                <a:latin typeface="Times New Roman"/>
              </a:rPr>
              <a:t>Real-time Processing</a:t>
            </a:r>
            <a:r>
              <a:rPr lang="en-US" sz="1800" b="0" i="0" u="none" strike="noStrike">
                <a:solidFill>
                  <a:srgbClr val="000000"/>
                </a:solidFill>
                <a:latin typeface="Times New Roman"/>
              </a:rPr>
              <a:t>: ANPR systems are often deployed in real-time applications such as traffic monitoring, toll collection, and law enforcement. Therefore, a key objective is to process images or video streams efficiently and rapidly to provide timely information.</a:t>
            </a:r>
            <a:endParaRPr/>
          </a:p>
          <a:p>
            <a:pPr algn="just">
              <a:spcBef>
                <a:spcPts val="0"/>
              </a:spcBef>
              <a:spcAft>
                <a:spcPts val="0"/>
              </a:spcAft>
              <a:buFont typeface="+mj-lt"/>
              <a:buAutoNum type="arabicPeriod"/>
              <a:defRPr/>
            </a:pPr>
            <a:r>
              <a:rPr lang="en-US" sz="1800" b="0" i="0" u="none" strike="noStrike">
                <a:solidFill>
                  <a:srgbClr val="000000"/>
                </a:solidFill>
                <a:latin typeface="Times New Roman"/>
              </a:rPr>
              <a:t> </a:t>
            </a:r>
            <a:r>
              <a:rPr lang="en-US" sz="1800" b="1" i="0" u="none" strike="noStrike">
                <a:solidFill>
                  <a:srgbClr val="000000"/>
                </a:solidFill>
                <a:latin typeface="Times New Roman"/>
              </a:rPr>
              <a:t>Number plate area detection</a:t>
            </a:r>
            <a:endParaRPr lang="en-US" sz="1800" b="0" i="0" u="none" strike="noStrike">
              <a:solidFill>
                <a:srgbClr val="000000"/>
              </a:solidFill>
              <a:latin typeface="Times New Roman"/>
            </a:endParaRPr>
          </a:p>
          <a:p>
            <a:pPr algn="just">
              <a:spcBef>
                <a:spcPts val="0"/>
              </a:spcBef>
              <a:spcAft>
                <a:spcPts val="0"/>
              </a:spcAft>
              <a:buFont typeface="+mj-lt"/>
              <a:buAutoNum type="arabicPeriod"/>
              <a:defRPr/>
            </a:pPr>
            <a:r>
              <a:rPr lang="en-US" sz="1800" b="0" i="0" u="none" strike="noStrike">
                <a:solidFill>
                  <a:srgbClr val="000000"/>
                </a:solidFill>
                <a:latin typeface="Times New Roman"/>
              </a:rPr>
              <a:t> </a:t>
            </a:r>
            <a:r>
              <a:rPr lang="en-US" sz="1800" b="1" i="0" u="none" strike="noStrike">
                <a:solidFill>
                  <a:srgbClr val="000000"/>
                </a:solidFill>
                <a:latin typeface="Times New Roman"/>
              </a:rPr>
              <a:t>Breakdown of characters, and</a:t>
            </a:r>
            <a:endParaRPr lang="en-US" sz="1800" b="0" i="0" u="none" strike="noStrike">
              <a:solidFill>
                <a:srgbClr val="000000"/>
              </a:solidFill>
              <a:latin typeface="Times New Roman"/>
            </a:endParaRPr>
          </a:p>
          <a:p>
            <a:pPr algn="just">
              <a:spcBef>
                <a:spcPts val="0"/>
              </a:spcBef>
              <a:spcAft>
                <a:spcPts val="0"/>
              </a:spcAft>
              <a:buFont typeface="+mj-lt"/>
              <a:buAutoNum type="arabicPeriod"/>
              <a:defRPr/>
            </a:pPr>
            <a:r>
              <a:rPr lang="en-US" sz="1800" b="1" i="0" u="none" strike="noStrike">
                <a:solidFill>
                  <a:srgbClr val="000000"/>
                </a:solidFill>
                <a:latin typeface="Times New Roman"/>
              </a:rPr>
              <a:t> Optical Character Recognition (OCR).</a:t>
            </a:r>
            <a:endParaRPr lang="en-US" sz="1800" b="0" i="0" u="none" strike="noStrike">
              <a:solidFill>
                <a:srgbClr val="000000"/>
              </a:solidFill>
              <a:latin typeface="Times New Roman"/>
            </a:endParaRPr>
          </a:p>
          <a:p>
            <a:pPr algn="just">
              <a:spcBef>
                <a:spcPts val="1200"/>
              </a:spcBef>
              <a:spcAft>
                <a:spcPts val="1200"/>
              </a:spcAft>
              <a:defRPr/>
            </a:pPr>
            <a:r>
              <a:rPr lang="en-US" sz="1800" b="0" i="0" u="none" strike="noStrike">
                <a:solidFill>
                  <a:srgbClr val="000000"/>
                </a:solidFill>
                <a:latin typeface="Times New Roman"/>
              </a:rPr>
              <a:t>Overall, the objective of ANPR is to provide an automated and efficient solution for license plate detection and recognition, contributing to improved traffic management, security, and law enforcement efforts.</a:t>
            </a:r>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useBgFill="1">
        <p:nvSpPr>
          <p:cNvPr id="9" name="Rectangle 8"/>
          <p:cNvSpPr>
            <a:spLocks noAdjustHandles="1" noChangeArrowheads="1" noChangeAspect="1" noChangeShapeType="1" noEditPoints="1" noGrp="1" noMove="1" noResize="1" noRot="1" noTextEdit="1"/>
          </p:cNvSpPr>
          <p:nvPr/>
        </p:nvSpPr>
        <p:spPr bwMode="auto">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1" name="Freeform: Shape 10"/>
          <p:cNvSpPr>
            <a:spLocks noAdjustHandles="1" noChangeArrowheads="1" noChangeAspect="1" noChangeShapeType="1" noEditPoints="1" noGrp="1" noMove="1" noResize="1" noRot="1" noTextEdit="1"/>
          </p:cNvSpPr>
          <p:nvPr/>
        </p:nvSpPr>
        <p:spPr bwMode="auto">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fill="norm" stroke="1" extrusionOk="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2" name="Title 1"/>
          <p:cNvSpPr>
            <a:spLocks noGrp="1"/>
          </p:cNvSpPr>
          <p:nvPr>
            <p:ph type="title"/>
          </p:nvPr>
        </p:nvSpPr>
        <p:spPr bwMode="auto">
          <a:xfrm flipH="0" flipV="0">
            <a:off x="686833" y="1153571"/>
            <a:ext cx="3534095" cy="4461162"/>
          </a:xfrm>
        </p:spPr>
        <p:txBody>
          <a:bodyPr>
            <a:normAutofit/>
          </a:bodyPr>
          <a:lstStyle/>
          <a:p>
            <a:pPr>
              <a:defRPr/>
            </a:pPr>
            <a:r>
              <a:rPr lang="en-US" sz="4000">
                <a:solidFill>
                  <a:srgbClr val="FFFFFF"/>
                </a:solidFill>
                <a:latin typeface="Times New Roman"/>
                <a:cs typeface="Times New Roman"/>
              </a:rPr>
              <a:t>TECHNIQUES USED</a:t>
            </a:r>
            <a:endParaRPr sz="4000"/>
          </a:p>
        </p:txBody>
      </p:sp>
      <p:sp>
        <p:nvSpPr>
          <p:cNvPr id="13" name="Arc 12"/>
          <p:cNvSpPr>
            <a:spLocks noAdjustHandles="1" noChangeArrowheads="1" noChangeAspect="1" noChangeShapeType="1" noEditPoints="1" noGrp="1" noMove="1" noResize="1" noRot="1" noTextEdit="1"/>
          </p:cNvSpPr>
          <p:nvPr/>
        </p:nvSpPr>
        <p:spPr bwMode="auto">
          <a:xfrm flipV="1">
            <a:off x="7550402" y="2455479"/>
            <a:ext cx="4083433" cy="4083433"/>
          </a:xfrm>
          <a:prstGeom prst="arc">
            <a:avLst>
              <a:gd name="adj1" fmla="val 16200000"/>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defRPr/>
            </a:pPr>
            <a:endParaRPr lang="en-US"/>
          </a:p>
        </p:txBody>
      </p:sp>
      <p:sp>
        <p:nvSpPr>
          <p:cNvPr id="3" name="Content Placeholder 2"/>
          <p:cNvSpPr>
            <a:spLocks noGrp="1"/>
          </p:cNvSpPr>
          <p:nvPr>
            <p:ph idx="1"/>
          </p:nvPr>
        </p:nvSpPr>
        <p:spPr bwMode="auto">
          <a:xfrm>
            <a:off x="4447308" y="591344"/>
            <a:ext cx="6906491" cy="5585619"/>
          </a:xfrm>
        </p:spPr>
        <p:txBody>
          <a:bodyPr anchor="ctr">
            <a:normAutofit fontScale="85000" lnSpcReduction="20000"/>
          </a:bodyPr>
          <a:lstStyle/>
          <a:p>
            <a:pPr algn="just">
              <a:spcBef>
                <a:spcPts val="1200"/>
              </a:spcBef>
              <a:spcAft>
                <a:spcPts val="1200"/>
              </a:spcAft>
              <a:defRPr/>
            </a:pPr>
            <a:r>
              <a:rPr lang="en-US" sz="1800" b="0" i="0" u="none" strike="noStrike">
                <a:solidFill>
                  <a:srgbClr val="000000"/>
                </a:solidFill>
                <a:latin typeface="Times New Roman"/>
              </a:rPr>
              <a:t>Automatic Number Plate Recognition (ANPR) systems utilize a variety of technologies, including:</a:t>
            </a:r>
            <a:endParaRPr lang="en-US"/>
          </a:p>
          <a:p>
            <a:pPr algn="just">
              <a:spcBef>
                <a:spcPts val="1200"/>
              </a:spcBef>
              <a:spcAft>
                <a:spcPts val="0"/>
              </a:spcAft>
              <a:buFont typeface="+mj-lt"/>
              <a:buAutoNum type="arabicPeriod"/>
              <a:defRPr/>
            </a:pPr>
            <a:r>
              <a:rPr lang="en-US" sz="1800" b="1" i="0" u="none" strike="noStrike">
                <a:solidFill>
                  <a:srgbClr val="000000"/>
                </a:solidFill>
                <a:latin typeface="Times New Roman"/>
              </a:rPr>
              <a:t>Image Processing</a:t>
            </a:r>
            <a:r>
              <a:rPr lang="en-US" sz="1800" b="0" i="0" u="none" strike="noStrike">
                <a:solidFill>
                  <a:srgbClr val="000000"/>
                </a:solidFill>
                <a:latin typeface="Times New Roman"/>
              </a:rPr>
              <a:t>: Traditional ANPR systems often employ image processing techniques such as edge detection, morphological operations, and template matching to locate and extract license plate regions from images or video frames.</a:t>
            </a:r>
            <a:endParaRPr/>
          </a:p>
          <a:p>
            <a:pPr algn="just">
              <a:spcBef>
                <a:spcPts val="0"/>
              </a:spcBef>
              <a:spcAft>
                <a:spcPts val="0"/>
              </a:spcAft>
              <a:buFont typeface="+mj-lt"/>
              <a:buAutoNum type="arabicPeriod"/>
              <a:defRPr/>
            </a:pPr>
            <a:r>
              <a:rPr lang="en-US" sz="1800" b="1" i="0" u="none" strike="noStrike">
                <a:solidFill>
                  <a:srgbClr val="000000"/>
                </a:solidFill>
                <a:latin typeface="Times New Roman"/>
              </a:rPr>
              <a:t>Optical Character Recognition (OCR)</a:t>
            </a:r>
            <a:r>
              <a:rPr lang="en-US" sz="1800" b="0" i="0" u="none" strike="noStrike">
                <a:solidFill>
                  <a:srgbClr val="000000"/>
                </a:solidFill>
                <a:latin typeface="Times New Roman"/>
              </a:rPr>
              <a:t>: OCR algorithms are used to recognize and extract the characters or symbols on the detected license plates. OCR techniques may include pattern recognition, feature extraction, and machine learning-based approaches to accurately interpret the alphanumeric characters.</a:t>
            </a:r>
            <a:endParaRPr/>
          </a:p>
          <a:p>
            <a:pPr algn="just">
              <a:spcBef>
                <a:spcPts val="0"/>
              </a:spcBef>
              <a:spcAft>
                <a:spcPts val="0"/>
              </a:spcAft>
              <a:buFont typeface="+mj-lt"/>
              <a:buAutoNum type="arabicPeriod"/>
              <a:defRPr/>
            </a:pPr>
            <a:r>
              <a:rPr lang="en-US" sz="1800" b="1" i="0" u="none" strike="noStrike">
                <a:solidFill>
                  <a:srgbClr val="000000"/>
                </a:solidFill>
                <a:latin typeface="Times New Roman"/>
              </a:rPr>
              <a:t>CNN, YOLO(You Only Look Once), SSD</a:t>
            </a:r>
            <a:r>
              <a:rPr lang="en-US" sz="1800" b="0" i="0" u="none" strike="noStrike">
                <a:solidFill>
                  <a:srgbClr val="000000"/>
                </a:solidFill>
                <a:latin typeface="Times New Roman"/>
              </a:rPr>
              <a:t>: Deep learning techniques, particularly Convolutional Neural Networks (CNNs), have shown remarkable success in ANPR tasks. CNN architectures such as YOLO (You Only Look Once), SSD (Single Shot </a:t>
            </a:r>
            <a:r>
              <a:rPr lang="en-US" sz="1800" b="0" i="0" u="none" strike="noStrike">
                <a:solidFill>
                  <a:srgbClr val="000000"/>
                </a:solidFill>
                <a:latin typeface="Times New Roman"/>
              </a:rPr>
              <a:t>Multibox</a:t>
            </a:r>
            <a:r>
              <a:rPr lang="en-US" sz="1800" b="0" i="0" u="none" strike="noStrike">
                <a:solidFill>
                  <a:srgbClr val="000000"/>
                </a:solidFill>
                <a:latin typeface="Times New Roman"/>
              </a:rPr>
              <a:t> Detector), and Faster R-CNN (Region-based Convolutional Neural Network) are commonly used for accurate and efficient license plate detection.</a:t>
            </a:r>
            <a:endParaRPr/>
          </a:p>
          <a:p>
            <a:pPr algn="just">
              <a:spcBef>
                <a:spcPts val="0"/>
              </a:spcBef>
              <a:spcAft>
                <a:spcPts val="0"/>
              </a:spcAft>
              <a:buFont typeface="+mj-lt"/>
              <a:buAutoNum type="arabicPeriod"/>
              <a:defRPr/>
            </a:pPr>
            <a:r>
              <a:rPr lang="en-US" sz="1800" b="1" i="0" u="none" strike="noStrike">
                <a:solidFill>
                  <a:srgbClr val="000000"/>
                </a:solidFill>
                <a:latin typeface="Times New Roman"/>
              </a:rPr>
              <a:t>OpenCV-</a:t>
            </a:r>
            <a:r>
              <a:rPr lang="en-US" sz="1800" b="0" i="0" u="none" strike="noStrike">
                <a:solidFill>
                  <a:srgbClr val="000000"/>
                </a:solidFill>
                <a:latin typeface="Times New Roman"/>
              </a:rPr>
              <a:t>OpenCV Library is used for the detection of the number plate.</a:t>
            </a:r>
            <a:endParaRPr/>
          </a:p>
          <a:p>
            <a:pPr algn="just">
              <a:spcBef>
                <a:spcPts val="0"/>
              </a:spcBef>
              <a:spcAft>
                <a:spcPts val="0"/>
              </a:spcAft>
              <a:buFont typeface="+mj-lt"/>
              <a:buAutoNum type="arabicPeriod"/>
              <a:defRPr/>
            </a:pPr>
            <a:r>
              <a:rPr lang="en-US" sz="1800" b="1" i="0" u="none" strike="noStrike">
                <a:solidFill>
                  <a:srgbClr val="000000"/>
                </a:solidFill>
                <a:latin typeface="Times New Roman"/>
              </a:rPr>
              <a:t>Feature Extraction</a:t>
            </a:r>
            <a:r>
              <a:rPr lang="en-US" sz="1800" b="0" i="0" u="none" strike="noStrike">
                <a:solidFill>
                  <a:srgbClr val="000000"/>
                </a:solidFill>
                <a:latin typeface="Times New Roman"/>
              </a:rPr>
              <a:t>: Feature extraction methods, such as Histogram of Oriented Gradients (HOG), Local Binary Patterns (LBP), and Scale-Invariant Feature Transform (SIFT), are used to capture distinctive characteristics of license plates for detection and recognition purposes.</a:t>
            </a:r>
            <a:endParaRPr/>
          </a:p>
          <a:p>
            <a:pPr algn="just">
              <a:spcBef>
                <a:spcPts val="0"/>
              </a:spcBef>
              <a:spcAft>
                <a:spcPts val="1200"/>
              </a:spcAft>
              <a:buFont typeface="+mj-lt"/>
              <a:buAutoNum type="arabicPeriod"/>
              <a:defRPr/>
            </a:pPr>
            <a:r>
              <a:rPr lang="en-US" sz="1800" b="1" i="0" u="none" strike="noStrike">
                <a:solidFill>
                  <a:srgbClr val="000000"/>
                </a:solidFill>
                <a:latin typeface="Times New Roman"/>
              </a:rPr>
              <a:t>Camera Systems</a:t>
            </a:r>
            <a:r>
              <a:rPr lang="en-US" sz="1800" b="0" i="0" u="none" strike="noStrike">
                <a:solidFill>
                  <a:srgbClr val="000000"/>
                </a:solidFill>
                <a:latin typeface="Times New Roman"/>
              </a:rPr>
              <a:t>: ANPR systems rely on camera systems to capture images or video streams of vehicles and license plates. These camera systems may include fixed cameras installed at specific locations, mobile cameras mounted on vehicles, or surveillance cameras integrated into traffic infrastructure.</a:t>
            </a:r>
            <a:endParaRPr/>
          </a:p>
          <a:p>
            <a:pPr algn="just">
              <a:spcBef>
                <a:spcPts val="1200"/>
              </a:spcBef>
              <a:spcAft>
                <a:spcPts val="1200"/>
              </a:spcAft>
              <a:defRPr/>
            </a:pPr>
            <a:r>
              <a:rPr lang="en-US" sz="1800" b="0" i="0" u="none" strike="noStrike">
                <a:solidFill>
                  <a:srgbClr val="000000"/>
                </a:solidFill>
                <a:latin typeface="Times New Roman"/>
              </a:rPr>
              <a:t>By integrating these technologies, ANPR systems can accurately and efficiently detect, recognize, and record license plate information, contributing to various applications such as traffic management, toll collection, parking enforcement, and law enforcement.</a:t>
            </a:r>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useBgFill="1">
        <p:nvSpPr>
          <p:cNvPr id="9" name="Rectangle 8"/>
          <p:cNvSpPr>
            <a:spLocks noAdjustHandles="1" noChangeArrowheads="1" noChangeAspect="1" noChangeShapeType="1" noEditPoints="1" noGrp="1" noMove="1" noResize="1" noRot="1" noTextEdit="1"/>
          </p:cNvSpPr>
          <p:nvPr/>
        </p:nvSpPr>
        <p:spPr bwMode="auto">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1" name="Freeform: Shape 10"/>
          <p:cNvSpPr>
            <a:spLocks noAdjustHandles="1" noChangeArrowheads="1" noChangeAspect="1" noChangeShapeType="1" noEditPoints="1" noGrp="1" noMove="1" noResize="1" noRot="1" noTextEdit="1"/>
          </p:cNvSpPr>
          <p:nvPr/>
        </p:nvSpPr>
        <p:spPr bwMode="auto">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fill="norm" stroke="1" extrusionOk="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2" name="Title 1"/>
          <p:cNvSpPr>
            <a:spLocks noGrp="1"/>
          </p:cNvSpPr>
          <p:nvPr>
            <p:ph type="title"/>
          </p:nvPr>
        </p:nvSpPr>
        <p:spPr bwMode="auto">
          <a:xfrm flipH="0" flipV="0">
            <a:off x="110903" y="1153571"/>
            <a:ext cx="4110026" cy="4461162"/>
          </a:xfrm>
        </p:spPr>
        <p:txBody>
          <a:bodyPr>
            <a:normAutofit/>
          </a:bodyPr>
          <a:lstStyle/>
          <a:p>
            <a:pPr>
              <a:defRPr/>
            </a:pPr>
            <a:r>
              <a:rPr lang="en-US" sz="4000">
                <a:solidFill>
                  <a:srgbClr val="FFFFFF"/>
                </a:solidFill>
                <a:latin typeface="Times New Roman"/>
                <a:cs typeface="Times New Roman"/>
              </a:rPr>
              <a:t>SYSTEM REQUIREMENTS</a:t>
            </a:r>
            <a:endParaRPr sz="4000"/>
          </a:p>
        </p:txBody>
      </p:sp>
      <p:sp>
        <p:nvSpPr>
          <p:cNvPr id="13" name="Arc 12"/>
          <p:cNvSpPr>
            <a:spLocks noAdjustHandles="1" noChangeArrowheads="1" noChangeAspect="1" noChangeShapeType="1" noEditPoints="1" noGrp="1" noMove="1" noResize="1" noRot="1" noTextEdit="1"/>
          </p:cNvSpPr>
          <p:nvPr/>
        </p:nvSpPr>
        <p:spPr bwMode="auto">
          <a:xfrm flipV="1">
            <a:off x="7550402" y="2455479"/>
            <a:ext cx="4083433" cy="4083433"/>
          </a:xfrm>
          <a:prstGeom prst="arc">
            <a:avLst>
              <a:gd name="adj1" fmla="val 16200000"/>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defRPr/>
            </a:pPr>
            <a:endParaRPr lang="en-US"/>
          </a:p>
        </p:txBody>
      </p:sp>
      <p:sp>
        <p:nvSpPr>
          <p:cNvPr id="3" name="Content Placeholder 2"/>
          <p:cNvSpPr>
            <a:spLocks noGrp="1"/>
          </p:cNvSpPr>
          <p:nvPr>
            <p:ph idx="1"/>
          </p:nvPr>
        </p:nvSpPr>
        <p:spPr bwMode="auto">
          <a:xfrm>
            <a:off x="4447308" y="591344"/>
            <a:ext cx="6906491" cy="5585619"/>
          </a:xfrm>
        </p:spPr>
        <p:txBody>
          <a:bodyPr anchor="ctr">
            <a:normAutofit lnSpcReduction="10000"/>
          </a:bodyPr>
          <a:lstStyle/>
          <a:p>
            <a:pPr marL="0" indent="0" algn="just">
              <a:spcBef>
                <a:spcPts val="1200"/>
              </a:spcBef>
              <a:spcAft>
                <a:spcPts val="1200"/>
              </a:spcAft>
              <a:buNone/>
              <a:defRPr/>
            </a:pPr>
            <a:r>
              <a:rPr lang="en-US" sz="1800" b="0" i="0" u="none" strike="noStrike">
                <a:solidFill>
                  <a:srgbClr val="000000"/>
                </a:solidFill>
                <a:latin typeface="Times New Roman"/>
              </a:rPr>
              <a:t>The system requirements for an Automatic Number Plate Recognition (ANPR) system can vary depending on factors such as the intended application, scale of deployment, and desired performance criteria. However, here are some general system requirements typically considered when designing and deploying an ANPR system:</a:t>
            </a:r>
            <a:endParaRPr/>
          </a:p>
          <a:p>
            <a:pPr marL="0" indent="0" algn="just">
              <a:spcBef>
                <a:spcPts val="1200"/>
              </a:spcBef>
              <a:spcAft>
                <a:spcPts val="1200"/>
              </a:spcAft>
              <a:buNone/>
              <a:defRPr/>
            </a:pPr>
            <a:r>
              <a:rPr lang="en-US" sz="1800" b="1" i="0" u="none" strike="noStrike">
                <a:solidFill>
                  <a:srgbClr val="000000"/>
                </a:solidFill>
                <a:latin typeface="Times New Roman"/>
              </a:rPr>
              <a:t> Hardware Requirements</a:t>
            </a:r>
            <a:r>
              <a:rPr lang="en-US" sz="1800" b="0" i="0" u="none" strike="noStrike">
                <a:solidFill>
                  <a:srgbClr val="000000"/>
                </a:solidFill>
                <a:latin typeface="Times New Roman"/>
              </a:rPr>
              <a:t>:</a:t>
            </a:r>
            <a:endParaRPr/>
          </a:p>
          <a:p>
            <a:pPr marL="0" indent="0" algn="just">
              <a:spcBef>
                <a:spcPts val="1200"/>
              </a:spcBef>
              <a:spcAft>
                <a:spcPts val="1200"/>
              </a:spcAft>
              <a:buNone/>
              <a:defRPr/>
            </a:pPr>
            <a:r>
              <a:rPr lang="en-US" sz="1800" b="0" i="0" u="none" strike="noStrike">
                <a:solidFill>
                  <a:srgbClr val="000000"/>
                </a:solidFill>
                <a:latin typeface="Times New Roman"/>
              </a:rPr>
              <a:t>Camera(s): High-resolution cameras capable of capturing clear images or video streams of vehicles and license plates, with features such as adjustable focus, zoom, and infrared capability for nighttime operation.</a:t>
            </a:r>
            <a:endParaRPr/>
          </a:p>
          <a:p>
            <a:pPr marL="457200" algn="just">
              <a:spcBef>
                <a:spcPts val="0"/>
              </a:spcBef>
              <a:spcAft>
                <a:spcPts val="0"/>
              </a:spcAft>
              <a:buFont typeface="Arial"/>
              <a:buChar char="•"/>
              <a:defRPr/>
            </a:pPr>
            <a:r>
              <a:rPr lang="en-US" sz="1800" b="0" i="0" u="none" strike="noStrike">
                <a:solidFill>
                  <a:srgbClr val="000000"/>
                </a:solidFill>
                <a:latin typeface="Times New Roman"/>
              </a:rPr>
              <a:t>Processing Unit: Sufficient computational power, such as multi-core processors or GPUs, to perform real-time image processing, feature extraction, and deep learning computations.</a:t>
            </a:r>
            <a:endParaRPr/>
          </a:p>
          <a:p>
            <a:pPr marL="457200" algn="just">
              <a:spcBef>
                <a:spcPts val="0"/>
              </a:spcBef>
              <a:spcAft>
                <a:spcPts val="0"/>
              </a:spcAft>
              <a:buFont typeface="Arial"/>
              <a:buChar char="•"/>
              <a:defRPr/>
            </a:pPr>
            <a:r>
              <a:rPr lang="en-US" sz="1800" b="0" i="0" u="none" strike="noStrike">
                <a:solidFill>
                  <a:srgbClr val="000000"/>
                </a:solidFill>
                <a:latin typeface="Times New Roman"/>
              </a:rPr>
              <a:t>Memory: Adequate RAM to store and manipulate image data, feature descriptors, and model parameters efficiently.</a:t>
            </a:r>
            <a:endParaRPr/>
          </a:p>
          <a:p>
            <a:pPr marL="457200" algn="just">
              <a:spcBef>
                <a:spcPts val="0"/>
              </a:spcBef>
              <a:spcAft>
                <a:spcPts val="0"/>
              </a:spcAft>
              <a:buFont typeface="Arial"/>
              <a:buChar char="•"/>
              <a:defRPr/>
            </a:pPr>
            <a:r>
              <a:rPr lang="en-US" sz="1800" b="0" i="0" u="none" strike="noStrike">
                <a:solidFill>
                  <a:srgbClr val="000000"/>
                </a:solidFill>
                <a:latin typeface="Times New Roman"/>
              </a:rPr>
              <a:t>Storage: Sufficient storage capacity, either on local disks or cloud-based storage services, to store captured images, video recordings, and associated metadata.</a:t>
            </a:r>
            <a:endParaRPr/>
          </a:p>
          <a:p>
            <a:pPr marL="457200" algn="just">
              <a:spcBef>
                <a:spcPts val="0"/>
              </a:spcBef>
              <a:spcAft>
                <a:spcPts val="1200"/>
              </a:spcAft>
              <a:buFont typeface="Arial"/>
              <a:buChar char="•"/>
              <a:defRPr/>
            </a:pPr>
            <a:r>
              <a:rPr lang="en-US" sz="1800" b="0" i="0" u="none" strike="noStrike">
                <a:solidFill>
                  <a:srgbClr val="000000"/>
                </a:solidFill>
                <a:latin typeface="Times New Roman"/>
              </a:rPr>
              <a:t>Networking: Reliable network connectivity for data transmission, communication with external databases or servers, and remote monitoring/control of the ANPR system.</a:t>
            </a:r>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useBgFill="1">
        <p:nvSpPr>
          <p:cNvPr id="9" name="Rectangle 8"/>
          <p:cNvSpPr>
            <a:spLocks noAdjustHandles="1" noChangeArrowheads="1" noChangeAspect="1" noChangeShapeType="1" noEditPoints="1" noGrp="1" noMove="1" noResize="1" noRot="1" noTextEdit="1"/>
          </p:cNvSpPr>
          <p:nvPr/>
        </p:nvSpPr>
        <p:spPr bwMode="auto">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1" name="Freeform: Shape 10"/>
          <p:cNvSpPr>
            <a:spLocks noAdjustHandles="1" noChangeArrowheads="1" noChangeAspect="1" noChangeShapeType="1" noEditPoints="1" noGrp="1" noMove="1" noResize="1" noRot="1" noTextEdit="1"/>
          </p:cNvSpPr>
          <p:nvPr/>
        </p:nvSpPr>
        <p:spPr bwMode="auto">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fill="norm" stroke="1" extrusionOk="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2" name="Title 1"/>
          <p:cNvSpPr>
            <a:spLocks noGrp="1"/>
          </p:cNvSpPr>
          <p:nvPr>
            <p:ph type="title"/>
          </p:nvPr>
        </p:nvSpPr>
        <p:spPr bwMode="auto">
          <a:xfrm flipH="0" flipV="0">
            <a:off x="3047" y="1153571"/>
            <a:ext cx="4375840" cy="4461162"/>
          </a:xfrm>
        </p:spPr>
        <p:txBody>
          <a:bodyPr>
            <a:normAutofit/>
          </a:bodyPr>
          <a:lstStyle/>
          <a:p>
            <a:pPr>
              <a:defRPr/>
            </a:pPr>
            <a:r>
              <a:rPr lang="en-US" sz="4000" b="0" i="0" u="none" strike="noStrike" cap="none" spc="0">
                <a:ln>
                  <a:noFill/>
                </a:ln>
                <a:solidFill>
                  <a:srgbClr val="FFFFFF"/>
                </a:solidFill>
                <a:latin typeface="Times New Roman"/>
                <a:ea typeface="+mj-ea"/>
                <a:cs typeface="Times New Roman"/>
              </a:rPr>
              <a:t>SYSTEM REQUIREMENTS</a:t>
            </a:r>
            <a:endParaRPr lang="en-US" sz="3100">
              <a:solidFill>
                <a:srgbClr val="FFFFFF"/>
              </a:solidFill>
            </a:endParaRPr>
          </a:p>
        </p:txBody>
      </p:sp>
      <p:sp>
        <p:nvSpPr>
          <p:cNvPr id="13" name="Arc 12"/>
          <p:cNvSpPr>
            <a:spLocks noAdjustHandles="1" noChangeArrowheads="1" noChangeAspect="1" noChangeShapeType="1" noEditPoints="1" noGrp="1" noMove="1" noResize="1" noRot="1" noTextEdit="1"/>
          </p:cNvSpPr>
          <p:nvPr/>
        </p:nvSpPr>
        <p:spPr bwMode="auto">
          <a:xfrm flipV="1">
            <a:off x="7550402" y="2455479"/>
            <a:ext cx="4083433" cy="4083433"/>
          </a:xfrm>
          <a:prstGeom prst="arc">
            <a:avLst>
              <a:gd name="adj1" fmla="val 16200000"/>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defRPr/>
            </a:pPr>
            <a:endParaRPr lang="en-US"/>
          </a:p>
        </p:txBody>
      </p:sp>
      <p:sp>
        <p:nvSpPr>
          <p:cNvPr id="3" name="Content Placeholder 2"/>
          <p:cNvSpPr>
            <a:spLocks noGrp="1"/>
          </p:cNvSpPr>
          <p:nvPr>
            <p:ph idx="1"/>
          </p:nvPr>
        </p:nvSpPr>
        <p:spPr bwMode="auto">
          <a:xfrm>
            <a:off x="4447308" y="591344"/>
            <a:ext cx="6906491" cy="5585619"/>
          </a:xfrm>
        </p:spPr>
        <p:txBody>
          <a:bodyPr anchor="ctr">
            <a:normAutofit/>
          </a:bodyPr>
          <a:lstStyle/>
          <a:p>
            <a:pPr marL="0" indent="0" algn="just">
              <a:spcBef>
                <a:spcPts val="1200"/>
              </a:spcBef>
              <a:spcAft>
                <a:spcPts val="1200"/>
              </a:spcAft>
              <a:buNone/>
              <a:defRPr/>
            </a:pPr>
            <a:r>
              <a:rPr lang="en-US" sz="1800" b="1" i="0" u="none" strike="noStrike">
                <a:solidFill>
                  <a:srgbClr val="000000"/>
                </a:solidFill>
                <a:latin typeface="Times New Roman"/>
              </a:rPr>
              <a:t> Software Requirements</a:t>
            </a:r>
            <a:r>
              <a:rPr lang="en-US" sz="1800" b="0" i="0" u="none" strike="noStrike">
                <a:solidFill>
                  <a:srgbClr val="000000"/>
                </a:solidFill>
                <a:latin typeface="Times New Roman"/>
              </a:rPr>
              <a:t>:</a:t>
            </a:r>
            <a:endParaRPr lang="en-US"/>
          </a:p>
          <a:p>
            <a:pPr marL="457200" algn="just">
              <a:spcBef>
                <a:spcPts val="1200"/>
              </a:spcBef>
              <a:spcAft>
                <a:spcPts val="0"/>
              </a:spcAft>
              <a:buFont typeface="Arial"/>
              <a:buChar char="•"/>
              <a:defRPr/>
            </a:pPr>
            <a:r>
              <a:rPr lang="en-US" sz="1800" b="0" i="0" u="none" strike="noStrike">
                <a:solidFill>
                  <a:srgbClr val="000000"/>
                </a:solidFill>
                <a:latin typeface="Times New Roman"/>
              </a:rPr>
              <a:t>Image Processing Libraries: Software libraries for image processing tasks such as edge detection, image enhancement, and noise reduction.</a:t>
            </a:r>
            <a:endParaRPr/>
          </a:p>
          <a:p>
            <a:pPr marL="457200" algn="just">
              <a:spcBef>
                <a:spcPts val="0"/>
              </a:spcBef>
              <a:spcAft>
                <a:spcPts val="0"/>
              </a:spcAft>
              <a:buFont typeface="Arial"/>
              <a:buChar char="•"/>
              <a:defRPr/>
            </a:pPr>
            <a:r>
              <a:rPr lang="en-US" sz="1800" b="0" i="0" u="none" strike="noStrike">
                <a:solidFill>
                  <a:srgbClr val="000000"/>
                </a:solidFill>
                <a:latin typeface="Times New Roman"/>
              </a:rPr>
              <a:t>Deep Learning Frameworks: Frameworks such as TensorFlow, </a:t>
            </a:r>
            <a:r>
              <a:rPr lang="en-US" sz="1800" b="0" i="0" u="none" strike="noStrike">
                <a:solidFill>
                  <a:srgbClr val="000000"/>
                </a:solidFill>
                <a:latin typeface="Times New Roman"/>
              </a:rPr>
              <a:t>PyTorch</a:t>
            </a:r>
            <a:r>
              <a:rPr lang="en-US" sz="1800" b="0" i="0" u="none" strike="noStrike">
                <a:solidFill>
                  <a:srgbClr val="000000"/>
                </a:solidFill>
                <a:latin typeface="Times New Roman"/>
              </a:rPr>
              <a:t>, or OpenCV for implementing deep learning models for license plate detection and recognition.</a:t>
            </a:r>
            <a:endParaRPr/>
          </a:p>
          <a:p>
            <a:pPr marL="457200" algn="just">
              <a:spcBef>
                <a:spcPts val="0"/>
              </a:spcBef>
              <a:spcAft>
                <a:spcPts val="0"/>
              </a:spcAft>
              <a:buFont typeface="Arial"/>
              <a:buChar char="•"/>
              <a:defRPr/>
            </a:pPr>
            <a:r>
              <a:rPr lang="en-US" sz="1800" b="0" i="0" u="none" strike="noStrike">
                <a:solidFill>
                  <a:srgbClr val="000000"/>
                </a:solidFill>
                <a:latin typeface="Times New Roman"/>
              </a:rPr>
              <a:t>OCR Engines: Optical Character Recognition (OCR) engines or libraries capable of accurately recognizing alphanumeric characters on license plates.</a:t>
            </a:r>
            <a:endParaRPr/>
          </a:p>
          <a:p>
            <a:pPr marL="457200" algn="just">
              <a:spcBef>
                <a:spcPts val="0"/>
              </a:spcBef>
              <a:spcAft>
                <a:spcPts val="0"/>
              </a:spcAft>
              <a:buFont typeface="Arial"/>
              <a:buChar char="•"/>
              <a:defRPr/>
            </a:pPr>
            <a:r>
              <a:rPr lang="en-US" sz="1800" b="0" i="0" u="none" strike="noStrike">
                <a:solidFill>
                  <a:srgbClr val="000000"/>
                </a:solidFill>
                <a:latin typeface="Times New Roman"/>
              </a:rPr>
              <a:t>Database Management System: Software for managing and querying databases to store vehicle and license plate information, including vehicle registration details, timestamps, and event logs.</a:t>
            </a:r>
            <a:endParaRPr/>
          </a:p>
          <a:p>
            <a:pPr marL="457200" algn="just">
              <a:spcBef>
                <a:spcPts val="0"/>
              </a:spcBef>
              <a:spcAft>
                <a:spcPts val="1200"/>
              </a:spcAft>
              <a:buFont typeface="Arial"/>
              <a:buChar char="•"/>
              <a:defRPr/>
            </a:pPr>
            <a:r>
              <a:rPr lang="en-US" sz="1800" b="0" i="0" u="none" strike="noStrike">
                <a:solidFill>
                  <a:srgbClr val="000000"/>
                </a:solidFill>
                <a:latin typeface="Times New Roman"/>
              </a:rPr>
              <a:t>Operating System: Compatible operating system platforms such as Linux, Windows, or macOS, depending on the specific software requirements and preferences of the users.</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useBgFill="1">
        <p:nvSpPr>
          <p:cNvPr id="9" name="Rectangle 8"/>
          <p:cNvSpPr>
            <a:spLocks noAdjustHandles="1" noChangeArrowheads="1" noChangeAspect="1" noChangeShapeType="1" noEditPoints="1" noGrp="1" noMove="1" noResize="1" noRot="1" noTextEdit="1"/>
          </p:cNvSpPr>
          <p:nvPr/>
        </p:nvSpPr>
        <p:spPr bwMode="auto">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1" name="Freeform: Shape 10"/>
          <p:cNvSpPr>
            <a:spLocks noAdjustHandles="1" noChangeArrowheads="1" noChangeAspect="1" noChangeShapeType="1" noEditPoints="1" noGrp="1" noMove="1" noResize="1" noRot="1" noTextEdit="1"/>
          </p:cNvSpPr>
          <p:nvPr/>
        </p:nvSpPr>
        <p:spPr bwMode="auto">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fill="norm" stroke="1" extrusionOk="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2" name="Title 1"/>
          <p:cNvSpPr>
            <a:spLocks noGrp="1"/>
          </p:cNvSpPr>
          <p:nvPr>
            <p:ph type="title"/>
          </p:nvPr>
        </p:nvSpPr>
        <p:spPr bwMode="auto">
          <a:xfrm flipH="0" flipV="0">
            <a:off x="77676" y="1153571"/>
            <a:ext cx="4198631" cy="4461162"/>
          </a:xfrm>
        </p:spPr>
        <p:txBody>
          <a:bodyPr>
            <a:normAutofit/>
          </a:bodyPr>
          <a:lstStyle/>
          <a:p>
            <a:pPr>
              <a:defRPr/>
            </a:pPr>
            <a:r>
              <a:rPr lang="en-US" sz="4000">
                <a:solidFill>
                  <a:srgbClr val="FFFFFF"/>
                </a:solidFill>
                <a:latin typeface="Times New Roman"/>
                <a:cs typeface="Times New Roman"/>
              </a:rPr>
              <a:t>METHODOLOGY</a:t>
            </a:r>
            <a:endParaRPr sz="4000"/>
          </a:p>
        </p:txBody>
      </p:sp>
      <p:sp>
        <p:nvSpPr>
          <p:cNvPr id="13" name="Arc 12"/>
          <p:cNvSpPr>
            <a:spLocks noAdjustHandles="1" noChangeArrowheads="1" noChangeAspect="1" noChangeShapeType="1" noEditPoints="1" noGrp="1" noMove="1" noResize="1" noRot="1" noTextEdit="1"/>
          </p:cNvSpPr>
          <p:nvPr/>
        </p:nvSpPr>
        <p:spPr bwMode="auto">
          <a:xfrm flipV="1">
            <a:off x="7550402" y="2455479"/>
            <a:ext cx="4083433" cy="4083433"/>
          </a:xfrm>
          <a:prstGeom prst="arc">
            <a:avLst>
              <a:gd name="adj1" fmla="val 16200000"/>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defRPr/>
            </a:pPr>
            <a:endParaRPr lang="en-US"/>
          </a:p>
        </p:txBody>
      </p:sp>
      <p:sp>
        <p:nvSpPr>
          <p:cNvPr id="3" name="Content Placeholder 2"/>
          <p:cNvSpPr>
            <a:spLocks noGrp="1"/>
          </p:cNvSpPr>
          <p:nvPr>
            <p:ph idx="1"/>
          </p:nvPr>
        </p:nvSpPr>
        <p:spPr bwMode="auto">
          <a:xfrm>
            <a:off x="4447308" y="591344"/>
            <a:ext cx="6906491" cy="5585619"/>
          </a:xfrm>
        </p:spPr>
        <p:txBody>
          <a:bodyPr anchor="ctr">
            <a:normAutofit/>
          </a:bodyPr>
          <a:lstStyle/>
          <a:p>
            <a:pPr marL="0" indent="0">
              <a:buNone/>
              <a:defRPr/>
            </a:pPr>
            <a:r>
              <a:rPr lang="en-US" sz="1800" b="0" i="0" u="none" strike="noStrike">
                <a:solidFill>
                  <a:srgbClr val="000000"/>
                </a:solidFill>
                <a:latin typeface="Times New Roman"/>
              </a:rPr>
              <a:t>We utilized neural networks for Automatic Number Plate Recognition (ANPR), leveraging various Python libraries such as </a:t>
            </a:r>
            <a:r>
              <a:rPr lang="en-US" sz="1800" b="0" i="0" u="none" strike="noStrike">
                <a:solidFill>
                  <a:srgbClr val="000000"/>
                </a:solidFill>
                <a:latin typeface="Times New Roman"/>
              </a:rPr>
              <a:t>EasyOCR</a:t>
            </a:r>
            <a:r>
              <a:rPr lang="en-US" sz="1800" b="0" i="0" u="none" strike="noStrike">
                <a:solidFill>
                  <a:srgbClr val="000000"/>
                </a:solidFill>
                <a:latin typeface="Times New Roman"/>
              </a:rPr>
              <a:t> and OpenCV for image recognition and number plate reading. Our dataset was sourced from Kaggle. Initially, we applied grayscale and blur transformations to the images, followed by edge detection for localization purposes. Subsequently, we identified contours and applied masks to the images. Finally, we employed </a:t>
            </a:r>
            <a:r>
              <a:rPr lang="en-US" sz="1800" b="0" i="0" u="none" strike="noStrike">
                <a:solidFill>
                  <a:srgbClr val="000000"/>
                </a:solidFill>
                <a:latin typeface="Times New Roman"/>
              </a:rPr>
              <a:t>EasyOCR</a:t>
            </a:r>
            <a:r>
              <a:rPr lang="en-US" sz="1800" b="0" i="0" u="none" strike="noStrike">
                <a:solidFill>
                  <a:srgbClr val="000000"/>
                </a:solidFill>
                <a:latin typeface="Times New Roman"/>
              </a:rPr>
              <a:t> to extract text from the processed images.</a:t>
            </a:r>
            <a:endParaRPr/>
          </a:p>
          <a:p>
            <a:pPr marL="0" indent="0">
              <a:buNone/>
              <a:defRPr/>
            </a:pPr>
            <a:endParaRPr lang="en-US"/>
          </a:p>
          <a:p>
            <a:pPr>
              <a:defRPr/>
            </a:pP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useBgFill="1">
        <p:nvSpPr>
          <p:cNvPr id="9" name="Rectangle 8"/>
          <p:cNvSpPr>
            <a:spLocks noAdjustHandles="1" noChangeArrowheads="1" noChangeAspect="1" noChangeShapeType="1" noEditPoints="1" noGrp="1" noMove="1" noResize="1" noRot="1" noTextEdit="1"/>
          </p:cNvSpPr>
          <p:nvPr/>
        </p:nvSpPr>
        <p:spPr bwMode="auto">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1" name="Freeform: Shape 10"/>
          <p:cNvSpPr>
            <a:spLocks noAdjustHandles="1" noChangeArrowheads="1" noChangeAspect="1" noChangeShapeType="1" noEditPoints="1" noGrp="1" noMove="1" noResize="1" noRot="1" noTextEdit="1"/>
          </p:cNvSpPr>
          <p:nvPr/>
        </p:nvSpPr>
        <p:spPr bwMode="auto">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fill="norm" stroke="1" extrusionOk="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2" name="Title 1"/>
          <p:cNvSpPr>
            <a:spLocks noGrp="1"/>
          </p:cNvSpPr>
          <p:nvPr>
            <p:ph type="title"/>
          </p:nvPr>
        </p:nvSpPr>
        <p:spPr bwMode="auto">
          <a:xfrm>
            <a:off x="686834" y="1153572"/>
            <a:ext cx="3200400" cy="4461163"/>
          </a:xfrm>
        </p:spPr>
        <p:txBody>
          <a:bodyPr>
            <a:normAutofit/>
          </a:bodyPr>
          <a:lstStyle/>
          <a:p>
            <a:pPr>
              <a:defRPr/>
            </a:pPr>
            <a:r>
              <a:rPr lang="en-US" sz="4000">
                <a:solidFill>
                  <a:srgbClr val="FFFFFF"/>
                </a:solidFill>
                <a:latin typeface="Times New Roman"/>
                <a:cs typeface="Times New Roman"/>
              </a:rPr>
              <a:t>DATA FLOW DIAGRAM</a:t>
            </a:r>
            <a:endParaRPr/>
          </a:p>
        </p:txBody>
      </p:sp>
      <p:sp>
        <p:nvSpPr>
          <p:cNvPr id="13" name="Arc 12"/>
          <p:cNvSpPr>
            <a:spLocks noAdjustHandles="1" noChangeArrowheads="1" noChangeAspect="1" noChangeShapeType="1" noEditPoints="1" noGrp="1" noMove="1" noResize="1" noRot="1" noTextEdit="1"/>
          </p:cNvSpPr>
          <p:nvPr/>
        </p:nvSpPr>
        <p:spPr bwMode="auto">
          <a:xfrm flipV="1">
            <a:off x="7550402" y="2455479"/>
            <a:ext cx="4083433" cy="4083433"/>
          </a:xfrm>
          <a:prstGeom prst="arc">
            <a:avLst>
              <a:gd name="adj1" fmla="val 16200000"/>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defRPr/>
            </a:pPr>
            <a:endParaRPr lang="en-US"/>
          </a:p>
        </p:txBody>
      </p:sp>
      <p:pic>
        <p:nvPicPr>
          <p:cNvPr id="2050" name="Picture 2"/>
          <p:cNvPicPr>
            <a:picLocks noChangeAspect="1" noChangeArrowheads="1" noGrp="1"/>
          </p:cNvPicPr>
          <p:nvPr>
            <p:ph idx="1"/>
          </p:nvPr>
        </p:nvPicPr>
        <p:blipFill>
          <a:blip r:embed="rId3"/>
          <a:stretch/>
        </p:blipFill>
        <p:spPr bwMode="auto">
          <a:xfrm>
            <a:off x="4958499" y="622169"/>
            <a:ext cx="5392132" cy="4911365"/>
          </a:xfrm>
          <a:prstGeom prst="rect">
            <a:avLst/>
          </a:prstGeom>
          <a:noFill/>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p:nvSpPr>
          <p:cNvPr id="138526259" name="Rectangle 8"/>
          <p:cNvSpPr>
            <a:spLocks noAdjustHandles="1" noChangeArrowheads="1" noChangeAspect="1" noChangeShapeType="1" noEditPoints="1" noGrp="1" noMove="1" noResize="1" noRot="1" noTextEdit="1"/>
          </p:cNvSpPr>
          <p:nvPr/>
        </p:nvSpPr>
        <p:spPr bwMode="auto">
          <a:xfrm>
            <a:off x="3047"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532128765" name="Freeform: Shape 10"/>
          <p:cNvSpPr>
            <a:spLocks noAdjustHandles="1" noChangeArrowheads="1" noChangeAspect="1" noChangeShapeType="1" noEditPoints="1" noGrp="1" noMove="1" noResize="1" noRot="1" noTextEdit="1"/>
          </p:cNvSpPr>
          <p:nvPr/>
        </p:nvSpPr>
        <p:spPr bwMode="auto">
          <a:xfrm>
            <a:off x="0" y="0"/>
            <a:ext cx="4167269"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fill="norm" stroke="1" extrusionOk="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906573796" name="Title 1"/>
          <p:cNvSpPr>
            <a:spLocks noGrp="1"/>
          </p:cNvSpPr>
          <p:nvPr>
            <p:ph type="title"/>
          </p:nvPr>
        </p:nvSpPr>
        <p:spPr bwMode="auto">
          <a:xfrm>
            <a:off x="686833" y="1153571"/>
            <a:ext cx="3200400" cy="4461162"/>
          </a:xfrm>
        </p:spPr>
        <p:txBody>
          <a:bodyPr>
            <a:normAutofit/>
          </a:bodyPr>
          <a:lstStyle/>
          <a:p>
            <a:pPr>
              <a:defRPr/>
            </a:pPr>
            <a:r>
              <a:rPr>
                <a:solidFill>
                  <a:schemeClr val="bg1"/>
                </a:solidFill>
                <a:latin typeface="Times New Roman"/>
                <a:ea typeface="Times New Roman"/>
                <a:cs typeface="Times New Roman"/>
              </a:rPr>
              <a:t>  </a:t>
            </a:r>
            <a:r>
              <a:rPr sz="4000">
                <a:solidFill>
                  <a:schemeClr val="bg1"/>
                </a:solidFill>
                <a:latin typeface="Times New Roman"/>
                <a:ea typeface="Times New Roman"/>
                <a:cs typeface="Times New Roman"/>
              </a:rPr>
              <a:t>RESULT</a:t>
            </a:r>
            <a:endParaRPr/>
          </a:p>
        </p:txBody>
      </p:sp>
      <p:sp>
        <p:nvSpPr>
          <p:cNvPr id="1198982733" name="Arc 12"/>
          <p:cNvSpPr>
            <a:spLocks noAdjustHandles="1" noChangeArrowheads="1" noChangeAspect="1" noChangeShapeType="1" noEditPoints="1" noGrp="1" noMove="1" noResize="1" noRot="1" noTextEdit="1"/>
          </p:cNvSpPr>
          <p:nvPr/>
        </p:nvSpPr>
        <p:spPr bwMode="auto">
          <a:xfrm flipV="1">
            <a:off x="7550401" y="2455479"/>
            <a:ext cx="4083432" cy="4083432"/>
          </a:xfrm>
          <a:prstGeom prst="arc">
            <a:avLst>
              <a:gd name="adj1" fmla="val 16200000"/>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defRPr/>
            </a:pPr>
            <a:endParaRPr lang="en-US"/>
          </a:p>
        </p:txBody>
      </p:sp>
      <p:sp>
        <p:nvSpPr>
          <p:cNvPr id="1252127644" name=""/>
          <p:cNvSpPr txBox="1"/>
          <p:nvPr/>
        </p:nvSpPr>
        <p:spPr bwMode="auto">
          <a:xfrm flipH="0" flipV="0">
            <a:off x="4435499" y="645583"/>
            <a:ext cx="914400"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endParaRPr/>
          </a:p>
        </p:txBody>
      </p:sp>
      <p:pic>
        <p:nvPicPr>
          <p:cNvPr id="1315723548" name="Image 1"/>
          <p:cNvPicPr>
            <a:picLocks noChangeAspect="1"/>
          </p:cNvPicPr>
          <p:nvPr/>
        </p:nvPicPr>
        <p:blipFill>
          <a:blip r:embed="rId3"/>
          <a:stretch/>
        </p:blipFill>
        <p:spPr bwMode="auto">
          <a:xfrm rot="0" flipH="0" flipV="0">
            <a:off x="4627961" y="433916"/>
            <a:ext cx="2633344" cy="1916429"/>
          </a:xfrm>
          <a:prstGeom prst="rect">
            <a:avLst/>
          </a:prstGeom>
        </p:spPr>
      </p:pic>
      <p:sp>
        <p:nvSpPr>
          <p:cNvPr id="54252279" name=""/>
          <p:cNvSpPr txBox="1"/>
          <p:nvPr/>
        </p:nvSpPr>
        <p:spPr bwMode="auto">
          <a:xfrm flipH="0" flipV="0">
            <a:off x="6488666" y="3640666"/>
            <a:ext cx="687916"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endParaRPr/>
          </a:p>
        </p:txBody>
      </p:sp>
      <p:pic>
        <p:nvPicPr>
          <p:cNvPr id="1860161564" name="Image 4"/>
          <p:cNvPicPr>
            <a:picLocks noChangeAspect="1"/>
          </p:cNvPicPr>
          <p:nvPr/>
        </p:nvPicPr>
        <p:blipFill>
          <a:blip r:embed="rId4"/>
          <a:stretch/>
        </p:blipFill>
        <p:spPr bwMode="auto">
          <a:xfrm rot="0" flipH="0" flipV="0">
            <a:off x="8368005" y="433916"/>
            <a:ext cx="2633344" cy="1916429"/>
          </a:xfrm>
          <a:prstGeom prst="rect">
            <a:avLst/>
          </a:prstGeom>
        </p:spPr>
      </p:pic>
      <p:sp>
        <p:nvSpPr>
          <p:cNvPr id="1611549374" name=""/>
          <p:cNvSpPr txBox="1"/>
          <p:nvPr/>
        </p:nvSpPr>
        <p:spPr bwMode="auto">
          <a:xfrm flipH="0" flipV="0">
            <a:off x="5843083" y="3873499"/>
            <a:ext cx="1830915"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endParaRPr/>
          </a:p>
        </p:txBody>
      </p:sp>
      <p:pic>
        <p:nvPicPr>
          <p:cNvPr id="1711129089" name="Image 5"/>
          <p:cNvPicPr>
            <a:picLocks noChangeAspect="1"/>
          </p:cNvPicPr>
          <p:nvPr/>
        </p:nvPicPr>
        <p:blipFill>
          <a:blip r:embed="rId5"/>
          <a:stretch/>
        </p:blipFill>
        <p:spPr bwMode="auto">
          <a:xfrm rot="0" flipH="0" flipV="0">
            <a:off x="8368005" y="3823726"/>
            <a:ext cx="2633344" cy="1916429"/>
          </a:xfrm>
          <a:prstGeom prst="rect">
            <a:avLst/>
          </a:prstGeom>
        </p:spPr>
      </p:pic>
      <p:sp>
        <p:nvSpPr>
          <p:cNvPr id="1841378399" name=""/>
          <p:cNvSpPr txBox="1"/>
          <p:nvPr/>
        </p:nvSpPr>
        <p:spPr bwMode="auto">
          <a:xfrm flipH="0" flipV="0">
            <a:off x="6890833" y="2571750"/>
            <a:ext cx="1121833"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endParaRPr/>
          </a:p>
        </p:txBody>
      </p:sp>
      <p:pic>
        <p:nvPicPr>
          <p:cNvPr id="1797100705" name="Image 7"/>
          <p:cNvPicPr>
            <a:picLocks noChangeAspect="1"/>
          </p:cNvPicPr>
          <p:nvPr/>
        </p:nvPicPr>
        <p:blipFill>
          <a:blip r:embed="rId6"/>
          <a:stretch/>
        </p:blipFill>
        <p:spPr bwMode="auto">
          <a:xfrm rot="0" flipH="0" flipV="0">
            <a:off x="4627961" y="3873499"/>
            <a:ext cx="2633344" cy="1916429"/>
          </a:xfrm>
          <a:prstGeom prst="rect">
            <a:avLst/>
          </a:prstGeom>
        </p:spPr>
      </p:pic>
      <p:sp>
        <p:nvSpPr>
          <p:cNvPr id="1897172283" name=""/>
          <p:cNvSpPr txBox="1"/>
          <p:nvPr/>
        </p:nvSpPr>
        <p:spPr bwMode="auto">
          <a:xfrm flipH="0" flipV="0">
            <a:off x="5556722" y="2455478"/>
            <a:ext cx="775822"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a:latin typeface="Times New Roman"/>
                <a:ea typeface="Times New Roman"/>
                <a:cs typeface="Times New Roman"/>
              </a:rPr>
              <a:t>Fig. 1</a:t>
            </a:r>
            <a:endParaRPr>
              <a:latin typeface="Times New Roman"/>
              <a:cs typeface="Times New Roman"/>
            </a:endParaRPr>
          </a:p>
        </p:txBody>
      </p:sp>
      <p:sp>
        <p:nvSpPr>
          <p:cNvPr id="1963967966" name=""/>
          <p:cNvSpPr txBox="1"/>
          <p:nvPr/>
        </p:nvSpPr>
        <p:spPr bwMode="auto">
          <a:xfrm flipH="0" flipV="0">
            <a:off x="9305093" y="2455478"/>
            <a:ext cx="1145520"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a:latin typeface="Times New Roman"/>
                <a:ea typeface="Times New Roman"/>
                <a:cs typeface="Times New Roman"/>
              </a:rPr>
              <a:t>Fig. 2</a:t>
            </a:r>
            <a:endParaRPr>
              <a:latin typeface="Times New Roman"/>
              <a:cs typeface="Times New Roman"/>
            </a:endParaRPr>
          </a:p>
        </p:txBody>
      </p:sp>
      <p:sp>
        <p:nvSpPr>
          <p:cNvPr id="1297677458" name=""/>
          <p:cNvSpPr txBox="1"/>
          <p:nvPr/>
        </p:nvSpPr>
        <p:spPr bwMode="auto">
          <a:xfrm flipH="0" flipV="0">
            <a:off x="9389759" y="5789929"/>
            <a:ext cx="976186"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a:latin typeface="Times New Roman"/>
                <a:ea typeface="Times New Roman"/>
                <a:cs typeface="Times New Roman"/>
              </a:rPr>
              <a:t>Fig. 3</a:t>
            </a:r>
            <a:endParaRPr>
              <a:latin typeface="Times New Roman"/>
              <a:cs typeface="Times New Roman"/>
            </a:endParaRPr>
          </a:p>
        </p:txBody>
      </p:sp>
      <p:sp>
        <p:nvSpPr>
          <p:cNvPr id="1600487630" name=""/>
          <p:cNvSpPr txBox="1"/>
          <p:nvPr/>
        </p:nvSpPr>
        <p:spPr bwMode="auto">
          <a:xfrm flipH="0" flipV="0">
            <a:off x="5477707" y="5888629"/>
            <a:ext cx="933853"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a:latin typeface="Times New Roman"/>
                <a:ea typeface="Times New Roman"/>
                <a:cs typeface="Times New Roman"/>
              </a:rPr>
              <a:t>Fig. 4</a:t>
            </a:r>
            <a:endParaRPr>
              <a:latin typeface="Times New Roman"/>
              <a:cs typeface="Times New Roman"/>
            </a:endParaRPr>
          </a:p>
        </p:txBody>
      </p:sp>
      <p:sp>
        <p:nvSpPr>
          <p:cNvPr id="1787429873" name=""/>
          <p:cNvSpPr txBox="1"/>
          <p:nvPr/>
        </p:nvSpPr>
        <p:spPr bwMode="auto">
          <a:xfrm flipH="0" flipV="0">
            <a:off x="7451749" y="1238249"/>
            <a:ext cx="711343"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——&gt;</a:t>
            </a:r>
            <a:endParaRPr/>
          </a:p>
        </p:txBody>
      </p:sp>
      <p:sp>
        <p:nvSpPr>
          <p:cNvPr id="718105576" name=""/>
          <p:cNvSpPr txBox="1"/>
          <p:nvPr/>
        </p:nvSpPr>
        <p:spPr bwMode="auto">
          <a:xfrm flipH="0" flipV="0">
            <a:off x="9587266" y="2937870"/>
            <a:ext cx="411839" cy="867401"/>
          </a:xfrm>
          <a:prstGeom prst="rect">
            <a:avLst/>
          </a:prstGeom>
          <a:noFill/>
        </p:spPr>
        <p:txBody>
          <a:bodyPr vertOverflow="overflow" horzOverflow="overflow" vert="vert" wrap="square" lIns="91440" tIns="45720" rIns="91440" bIns="45720" numCol="1" spcCol="0" rtlCol="0" fromWordArt="0" anchor="t" anchorCtr="0" forceAA="0" upright="0" compatLnSpc="0">
            <a:spAutoFit/>
          </a:bodyPr>
          <a:p>
            <a:pPr>
              <a:defRPr/>
            </a:pPr>
            <a:r>
              <a:rPr/>
              <a:t>——&gt;</a:t>
            </a:r>
            <a:endParaRPr/>
          </a:p>
        </p:txBody>
      </p:sp>
      <p:sp>
        <p:nvSpPr>
          <p:cNvPr id="1602143509" name=""/>
          <p:cNvSpPr txBox="1"/>
          <p:nvPr/>
        </p:nvSpPr>
        <p:spPr bwMode="auto">
          <a:xfrm flipH="0" flipV="0">
            <a:off x="7383188" y="4698999"/>
            <a:ext cx="848466"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a:t>&lt;——</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p:nvSpPr>
          <p:cNvPr id="1965484064" name="Rectangle 8"/>
          <p:cNvSpPr>
            <a:spLocks noAdjustHandles="1" noChangeArrowheads="1" noChangeAspect="1" noChangeShapeType="1" noEditPoints="1" noGrp="1" noMove="1" noResize="1" noRot="1" noTextEdit="1"/>
          </p:cNvSpPr>
          <p:nvPr/>
        </p:nvSpPr>
        <p:spPr bwMode="auto">
          <a:xfrm>
            <a:off x="3047"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60250219" name="Freeform: Shape 10"/>
          <p:cNvSpPr>
            <a:spLocks noAdjustHandles="1" noChangeArrowheads="1" noChangeAspect="1" noChangeShapeType="1" noEditPoints="1" noGrp="1" noMove="1" noResize="1" noRot="1" noTextEdit="1"/>
          </p:cNvSpPr>
          <p:nvPr/>
        </p:nvSpPr>
        <p:spPr bwMode="auto">
          <a:xfrm>
            <a:off x="0" y="0"/>
            <a:ext cx="4167269"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fill="norm" stroke="1" extrusionOk="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170959236" name="Title 1"/>
          <p:cNvSpPr>
            <a:spLocks noGrp="1"/>
          </p:cNvSpPr>
          <p:nvPr>
            <p:ph type="title"/>
          </p:nvPr>
        </p:nvSpPr>
        <p:spPr bwMode="auto">
          <a:xfrm flipH="0" flipV="0">
            <a:off x="-19296" y="1198418"/>
            <a:ext cx="4205865" cy="4461162"/>
          </a:xfrm>
        </p:spPr>
        <p:txBody>
          <a:bodyPr>
            <a:normAutofit/>
          </a:bodyPr>
          <a:lstStyle/>
          <a:p>
            <a:pPr>
              <a:defRPr/>
            </a:pPr>
            <a:r>
              <a:rPr>
                <a:solidFill>
                  <a:schemeClr val="bg1"/>
                </a:solidFill>
                <a:latin typeface="Times New Roman"/>
                <a:ea typeface="Times New Roman"/>
                <a:cs typeface="Times New Roman"/>
              </a:rPr>
              <a:t>  </a:t>
            </a:r>
            <a:r>
              <a:rPr sz="4000">
                <a:solidFill>
                  <a:schemeClr val="bg1"/>
                </a:solidFill>
                <a:latin typeface="Times New Roman"/>
                <a:ea typeface="Times New Roman"/>
                <a:cs typeface="Times New Roman"/>
              </a:rPr>
              <a:t>LIMITATIONS</a:t>
            </a:r>
            <a:endParaRPr/>
          </a:p>
        </p:txBody>
      </p:sp>
      <p:sp>
        <p:nvSpPr>
          <p:cNvPr id="243143760" name="Arc 12"/>
          <p:cNvSpPr>
            <a:spLocks noAdjustHandles="1" noChangeArrowheads="1" noChangeAspect="1" noChangeShapeType="1" noEditPoints="1" noGrp="1" noMove="1" noResize="1" noRot="1" noTextEdit="1"/>
          </p:cNvSpPr>
          <p:nvPr/>
        </p:nvSpPr>
        <p:spPr bwMode="auto">
          <a:xfrm flipV="1">
            <a:off x="7550401" y="2455479"/>
            <a:ext cx="4083432" cy="4083432"/>
          </a:xfrm>
          <a:prstGeom prst="arc">
            <a:avLst>
              <a:gd name="adj1" fmla="val 16200000"/>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defRPr/>
            </a:pPr>
            <a:endParaRPr lang="en-US"/>
          </a:p>
        </p:txBody>
      </p:sp>
      <p:sp>
        <p:nvSpPr>
          <p:cNvPr id="1539482878" name=""/>
          <p:cNvSpPr txBox="1"/>
          <p:nvPr/>
        </p:nvSpPr>
        <p:spPr bwMode="auto">
          <a:xfrm flipH="0" flipV="0">
            <a:off x="4435499" y="645583"/>
            <a:ext cx="914400"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endParaRPr/>
          </a:p>
        </p:txBody>
      </p:sp>
      <p:sp>
        <p:nvSpPr>
          <p:cNvPr id="2120935225" name=""/>
          <p:cNvSpPr txBox="1"/>
          <p:nvPr/>
        </p:nvSpPr>
        <p:spPr bwMode="auto">
          <a:xfrm flipH="0" flipV="0">
            <a:off x="6488666" y="3640666"/>
            <a:ext cx="687916"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endParaRPr/>
          </a:p>
        </p:txBody>
      </p:sp>
      <p:sp>
        <p:nvSpPr>
          <p:cNvPr id="1786297601" name=""/>
          <p:cNvSpPr txBox="1"/>
          <p:nvPr/>
        </p:nvSpPr>
        <p:spPr bwMode="auto">
          <a:xfrm flipH="0" flipV="0">
            <a:off x="5843083" y="3873499"/>
            <a:ext cx="1830915"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endParaRPr/>
          </a:p>
        </p:txBody>
      </p:sp>
      <p:sp>
        <p:nvSpPr>
          <p:cNvPr id="384296190" name=""/>
          <p:cNvSpPr txBox="1"/>
          <p:nvPr/>
        </p:nvSpPr>
        <p:spPr bwMode="auto">
          <a:xfrm flipH="0" flipV="0">
            <a:off x="6890833" y="2571750"/>
            <a:ext cx="1121833"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endParaRPr/>
          </a:p>
        </p:txBody>
      </p:sp>
      <p:sp>
        <p:nvSpPr>
          <p:cNvPr id="1212176856" name=""/>
          <p:cNvSpPr txBox="1"/>
          <p:nvPr/>
        </p:nvSpPr>
        <p:spPr bwMode="auto">
          <a:xfrm flipH="0" flipV="0">
            <a:off x="3336123" y="74083"/>
            <a:ext cx="8855876" cy="640116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marL="825498">
              <a:defRPr/>
            </a:pPr>
            <a:r>
              <a:rPr b="1"/>
              <a:t>1.) Weather Conditions</a:t>
            </a:r>
            <a:r>
              <a:rPr b="1"/>
              <a:t>:-</a:t>
            </a:r>
            <a:r>
              <a:rPr/>
              <a:t> ANPR systems can struggle in adverse weather conditions such as heavy rain, snow, or fog, which can obscure the visibility of numbe</a:t>
            </a:r>
            <a:r>
              <a:rPr/>
              <a:t>r p</a:t>
            </a:r>
            <a:r>
              <a:rPr/>
              <a:t>lates.</a:t>
            </a:r>
            <a:endParaRPr/>
          </a:p>
          <a:p>
            <a:pPr marL="825498">
              <a:defRPr/>
            </a:pPr>
            <a:r>
              <a:rPr b="1"/>
              <a:t>2.) Poor</a:t>
            </a:r>
            <a:r>
              <a:rPr b="1"/>
              <a:t> Image Quality</a:t>
            </a:r>
            <a:r>
              <a:rPr b="1"/>
              <a:t>:-</a:t>
            </a:r>
            <a:r>
              <a:rPr/>
              <a:t> Low-resolution images or images with poor lighting can make it difficult for ANPR systems to accurately identify number plates.</a:t>
            </a:r>
            <a:endParaRPr/>
          </a:p>
          <a:p>
            <a:pPr marL="825498">
              <a:defRPr/>
            </a:pPr>
            <a:r>
              <a:rPr b="1"/>
              <a:t>3.) Angle</a:t>
            </a:r>
            <a:r>
              <a:rPr b="1"/>
              <a:t> and Distance</a:t>
            </a:r>
            <a:r>
              <a:rPr b="1"/>
              <a:t>:-</a:t>
            </a:r>
            <a:r>
              <a:rPr/>
              <a:t> ANPR systems may have difficulty reading number plates if they are at an angle or at a considerable distance from the camera.</a:t>
            </a:r>
            <a:endParaRPr/>
          </a:p>
          <a:p>
            <a:pPr marL="825498">
              <a:defRPr/>
            </a:pPr>
            <a:r>
              <a:rPr b="1"/>
              <a:t>4.) Obstructions</a:t>
            </a:r>
            <a:r>
              <a:rPr b="1"/>
              <a:t>:-</a:t>
            </a:r>
            <a:r>
              <a:rPr/>
              <a:t> Obstructions such as dirt, stickers, or objects partially covering the number plate can hinder accurate recognition.</a:t>
            </a:r>
            <a:endParaRPr/>
          </a:p>
          <a:p>
            <a:pPr marL="825498">
              <a:defRPr/>
            </a:pPr>
            <a:r>
              <a:rPr b="1"/>
              <a:t>5.) Non-Standardized Number Plates</a:t>
            </a:r>
            <a:r>
              <a:rPr b="1"/>
              <a:t>:-</a:t>
            </a:r>
            <a:r>
              <a:rPr/>
              <a:t> Number plates may vary significantly in terms of font, size, </a:t>
            </a:r>
            <a:r>
              <a:rPr/>
              <a:t>color</a:t>
            </a:r>
            <a:r>
              <a:rPr/>
              <a:t>, and layout across different regions and countries, making it challenging for ANPR systems to adapt to these variations.</a:t>
            </a:r>
            <a:endParaRPr/>
          </a:p>
          <a:p>
            <a:pPr marL="825498">
              <a:defRPr/>
            </a:pPr>
            <a:r>
              <a:rPr b="1"/>
              <a:t>6.) Reflections and Glare</a:t>
            </a:r>
            <a:r>
              <a:rPr b="1"/>
              <a:t>:-</a:t>
            </a:r>
            <a:r>
              <a:rPr/>
              <a:t> Glare from sunlight or artificial light sources, as well as reflections from nearby vehicles, can obscure the visibility of number plates.</a:t>
            </a:r>
            <a:endParaRPr/>
          </a:p>
          <a:p>
            <a:pPr marL="825498">
              <a:defRPr/>
            </a:pPr>
            <a:r>
              <a:rPr b="1"/>
              <a:t>7.) Speed and Movement</a:t>
            </a:r>
            <a:r>
              <a:rPr b="1"/>
              <a:t>:-</a:t>
            </a:r>
            <a:r>
              <a:rPr/>
              <a:t> ANPR systems may struggle to accurately capture number plates of vehicles moving at high speeds, leading to missed readings or errors in identification.</a:t>
            </a:r>
            <a:endParaRPr/>
          </a:p>
          <a:p>
            <a:pPr marL="825498">
              <a:defRPr/>
            </a:pPr>
            <a:r>
              <a:rPr b="1"/>
              <a:t>8.) Vehicle Design</a:t>
            </a:r>
            <a:r>
              <a:rPr b="1"/>
              <a:t>:-</a:t>
            </a:r>
            <a:r>
              <a:rPr/>
              <a:t> Some vehicles may have design elements or ac</a:t>
            </a:r>
            <a:r>
              <a:rPr/>
              <a:t>cessories (e.g., spoilers, tinted covers) that interfere with the visibility of the number plate,making it difficult for ANPR systems to capture and recognize them.</a:t>
            </a:r>
            <a:endParaRPr/>
          </a:p>
          <a:p>
            <a:pPr marL="825498">
              <a:defRPr/>
            </a:pPr>
            <a:r>
              <a:rPr b="1"/>
              <a:t>9.) Privacy Concerns</a:t>
            </a:r>
            <a:r>
              <a:rPr b="1"/>
              <a:t>:-</a:t>
            </a:r>
            <a:r>
              <a:rPr/>
              <a:t> There are ethical and legal considerations regarding the use of ANPR systems, particularly concerning privacy and data protection.</a:t>
            </a:r>
            <a:endParaRPr/>
          </a:p>
          <a:p>
            <a:pPr marL="825498">
              <a:defRPr/>
            </a:pPr>
            <a:r>
              <a:rPr lang="en-US" sz="1800" b="1" i="0" u="none" strike="noStrike" cap="none" spc="0">
                <a:solidFill>
                  <a:schemeClr val="tx1"/>
                </a:solidFill>
                <a:latin typeface="Calibri"/>
                <a:ea typeface="Arial"/>
                <a:cs typeface="Arial"/>
              </a:rPr>
              <a:t>10.) Processing Time</a:t>
            </a:r>
            <a:r>
              <a:rPr lang="en-US" sz="1800" b="1" i="0" u="none" strike="noStrike" cap="none" spc="0">
                <a:solidFill>
                  <a:schemeClr val="tx1"/>
                </a:solidFill>
                <a:latin typeface="Calibri"/>
                <a:ea typeface="Arial"/>
                <a:cs typeface="Arial"/>
              </a:rPr>
              <a:t>:- </a:t>
            </a:r>
            <a:r>
              <a:rPr lang="en-US" sz="1800" b="0" i="0" u="none" strike="noStrike" cap="none" spc="0">
                <a:solidFill>
                  <a:schemeClr val="tx1"/>
                </a:solidFill>
                <a:latin typeface="Calibri"/>
                <a:ea typeface="Arial"/>
                <a:cs typeface="Arial"/>
              </a:rPr>
              <a:t>While ANPR systems have become faster, processing large        volumes of data in real-time can still be a challenge, especially in high-traffic areas.</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p:nvSpPr>
          <p:cNvPr id="1755128757" name="Rectangle 8"/>
          <p:cNvSpPr>
            <a:spLocks noAdjustHandles="1" noChangeArrowheads="1" noChangeAspect="1" noChangeShapeType="1" noEditPoints="1" noGrp="1" noMove="1" noResize="1" noRot="1" noTextEdit="1"/>
          </p:cNvSpPr>
          <p:nvPr/>
        </p:nvSpPr>
        <p:spPr bwMode="auto">
          <a:xfrm>
            <a:off x="3047"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652962363" name="Freeform: Shape 10"/>
          <p:cNvSpPr>
            <a:spLocks noAdjustHandles="1" noChangeArrowheads="1" noChangeAspect="1" noChangeShapeType="1" noEditPoints="1" noGrp="1" noMove="1" noResize="1" noRot="1" noTextEdit="1"/>
          </p:cNvSpPr>
          <p:nvPr/>
        </p:nvSpPr>
        <p:spPr bwMode="auto">
          <a:xfrm>
            <a:off x="0" y="0"/>
            <a:ext cx="4167269"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fill="norm" stroke="1" extrusionOk="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2040496741" name="Title 1"/>
          <p:cNvSpPr>
            <a:spLocks noGrp="1"/>
          </p:cNvSpPr>
          <p:nvPr>
            <p:ph type="title"/>
          </p:nvPr>
        </p:nvSpPr>
        <p:spPr bwMode="auto">
          <a:xfrm flipH="0" flipV="0">
            <a:off x="-330446" y="1269988"/>
            <a:ext cx="4828165" cy="4461162"/>
          </a:xfrm>
        </p:spPr>
        <p:txBody>
          <a:bodyPr>
            <a:normAutofit/>
          </a:bodyPr>
          <a:lstStyle/>
          <a:p>
            <a:pPr>
              <a:defRPr/>
            </a:pPr>
            <a:r>
              <a:rPr>
                <a:solidFill>
                  <a:schemeClr val="bg1"/>
                </a:solidFill>
                <a:latin typeface="Times New Roman"/>
                <a:ea typeface="Times New Roman"/>
                <a:cs typeface="Times New Roman"/>
              </a:rPr>
              <a:t>  </a:t>
            </a:r>
            <a:r>
              <a:rPr lang="en-US" sz="4000" b="0" i="0" u="none" strike="noStrike" cap="none" spc="0">
                <a:solidFill>
                  <a:schemeClr val="bg1"/>
                </a:solidFill>
                <a:latin typeface="Times New Roman"/>
                <a:ea typeface="Times New Roman"/>
                <a:cs typeface="Times New Roman"/>
              </a:rPr>
              <a:t>FUTURE SCOPE</a:t>
            </a:r>
            <a:endParaRPr/>
          </a:p>
        </p:txBody>
      </p:sp>
      <p:sp>
        <p:nvSpPr>
          <p:cNvPr id="1695874404" name="Arc 12"/>
          <p:cNvSpPr>
            <a:spLocks noAdjustHandles="1" noChangeArrowheads="1" noChangeAspect="1" noChangeShapeType="1" noEditPoints="1" noGrp="1" noMove="1" noResize="1" noRot="1" noTextEdit="1"/>
          </p:cNvSpPr>
          <p:nvPr/>
        </p:nvSpPr>
        <p:spPr bwMode="auto">
          <a:xfrm flipV="1">
            <a:off x="7550401" y="2455479"/>
            <a:ext cx="4083432" cy="4083432"/>
          </a:xfrm>
          <a:prstGeom prst="arc">
            <a:avLst>
              <a:gd name="adj1" fmla="val 16200000"/>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defRPr/>
            </a:pPr>
            <a:endParaRPr lang="en-US"/>
          </a:p>
        </p:txBody>
      </p:sp>
      <p:sp>
        <p:nvSpPr>
          <p:cNvPr id="1171621364" name=""/>
          <p:cNvSpPr txBox="1"/>
          <p:nvPr/>
        </p:nvSpPr>
        <p:spPr bwMode="auto">
          <a:xfrm flipH="0" flipV="0">
            <a:off x="4435499" y="645583"/>
            <a:ext cx="914400"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endParaRPr/>
          </a:p>
        </p:txBody>
      </p:sp>
      <p:sp>
        <p:nvSpPr>
          <p:cNvPr id="859802925" name=""/>
          <p:cNvSpPr txBox="1"/>
          <p:nvPr/>
        </p:nvSpPr>
        <p:spPr bwMode="auto">
          <a:xfrm flipH="0" flipV="0">
            <a:off x="6488666" y="3640666"/>
            <a:ext cx="687916"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endParaRPr/>
          </a:p>
        </p:txBody>
      </p:sp>
      <p:sp>
        <p:nvSpPr>
          <p:cNvPr id="276920632" name=""/>
          <p:cNvSpPr txBox="1"/>
          <p:nvPr/>
        </p:nvSpPr>
        <p:spPr bwMode="auto">
          <a:xfrm flipH="0" flipV="0">
            <a:off x="5843083" y="3873499"/>
            <a:ext cx="1830915"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endParaRPr/>
          </a:p>
        </p:txBody>
      </p:sp>
      <p:sp>
        <p:nvSpPr>
          <p:cNvPr id="1654343508" name=""/>
          <p:cNvSpPr txBox="1"/>
          <p:nvPr/>
        </p:nvSpPr>
        <p:spPr bwMode="auto">
          <a:xfrm flipH="0" flipV="0">
            <a:off x="6890833" y="2571750"/>
            <a:ext cx="1121833"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endParaRPr/>
          </a:p>
        </p:txBody>
      </p:sp>
      <p:sp>
        <p:nvSpPr>
          <p:cNvPr id="780734074" name=""/>
          <p:cNvSpPr txBox="1"/>
          <p:nvPr/>
        </p:nvSpPr>
        <p:spPr bwMode="auto">
          <a:xfrm flipH="0" flipV="0">
            <a:off x="4382583" y="1449916"/>
            <a:ext cx="6933523" cy="338364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sz="1800">
                <a:latin typeface="Times New Roman"/>
                <a:ea typeface="Times New Roman"/>
                <a:cs typeface="Times New Roman"/>
              </a:rPr>
              <a:t>Looking ahead, the imp</a:t>
            </a:r>
            <a:r>
              <a:rPr sz="1800">
                <a:latin typeface="Times New Roman"/>
                <a:ea typeface="Times New Roman"/>
                <a:cs typeface="Times New Roman"/>
              </a:rPr>
              <a:t>lications of our research extend beyond academic discourse to practical applications in law enforcement, traffic management, and intelligent transportation systems. The deployment of robust ANPR systems has the potential to enhance public safety, streamlin</a:t>
            </a:r>
            <a:r>
              <a:rPr sz="1800">
                <a:latin typeface="Times New Roman"/>
                <a:ea typeface="Times New Roman"/>
                <a:cs typeface="Times New Roman"/>
              </a:rPr>
              <a:t>e traffic operations, and facilitate seamless access control in various domains.As we chart the course for future research, we envision exploring novel algorithms, leveraging emerging technologies such as deep learning and edge computing, and collaborating</a:t>
            </a:r>
            <a:r>
              <a:rPr sz="1800" spc="-28">
                <a:latin typeface="Times New Roman"/>
                <a:ea typeface="Times New Roman"/>
                <a:cs typeface="Times New Roman"/>
              </a:rPr>
              <a:t> </a:t>
            </a:r>
            <a:r>
              <a:rPr sz="1800">
                <a:latin typeface="Times New Roman"/>
                <a:ea typeface="Times New Roman"/>
                <a:cs typeface="Times New Roman"/>
              </a:rPr>
              <a:t>with</a:t>
            </a:r>
            <a:r>
              <a:rPr sz="1800" spc="-28">
                <a:latin typeface="Times New Roman"/>
                <a:ea typeface="Times New Roman"/>
                <a:cs typeface="Times New Roman"/>
              </a:rPr>
              <a:t> </a:t>
            </a:r>
            <a:r>
              <a:rPr sz="1800">
                <a:latin typeface="Times New Roman"/>
                <a:ea typeface="Times New Roman"/>
                <a:cs typeface="Times New Roman"/>
              </a:rPr>
              <a:t>industry</a:t>
            </a:r>
            <a:r>
              <a:rPr sz="1800" spc="-28">
                <a:latin typeface="Times New Roman"/>
                <a:ea typeface="Times New Roman"/>
                <a:cs typeface="Times New Roman"/>
              </a:rPr>
              <a:t> </a:t>
            </a:r>
            <a:r>
              <a:rPr sz="1800">
                <a:latin typeface="Times New Roman"/>
                <a:ea typeface="Times New Roman"/>
                <a:cs typeface="Times New Roman"/>
              </a:rPr>
              <a:t>partners</a:t>
            </a:r>
            <a:r>
              <a:rPr sz="1800" spc="-28">
                <a:latin typeface="Times New Roman"/>
                <a:ea typeface="Times New Roman"/>
                <a:cs typeface="Times New Roman"/>
              </a:rPr>
              <a:t> </a:t>
            </a:r>
            <a:r>
              <a:rPr sz="1800">
                <a:latin typeface="Times New Roman"/>
                <a:ea typeface="Times New Roman"/>
                <a:cs typeface="Times New Roman"/>
              </a:rPr>
              <a:t>to</a:t>
            </a:r>
            <a:r>
              <a:rPr sz="1800" spc="-28">
                <a:latin typeface="Times New Roman"/>
                <a:ea typeface="Times New Roman"/>
                <a:cs typeface="Times New Roman"/>
              </a:rPr>
              <a:t> </a:t>
            </a:r>
            <a:r>
              <a:rPr sz="1800">
                <a:latin typeface="Times New Roman"/>
                <a:ea typeface="Times New Roman"/>
                <a:cs typeface="Times New Roman"/>
              </a:rPr>
              <a:t>bridge</a:t>
            </a:r>
            <a:r>
              <a:rPr sz="1800" spc="-28">
                <a:latin typeface="Times New Roman"/>
                <a:ea typeface="Times New Roman"/>
                <a:cs typeface="Times New Roman"/>
              </a:rPr>
              <a:t> </a:t>
            </a:r>
            <a:r>
              <a:rPr sz="1800">
                <a:latin typeface="Times New Roman"/>
                <a:ea typeface="Times New Roman"/>
                <a:cs typeface="Times New Roman"/>
              </a:rPr>
              <a:t>the gap between research and real-world deployment. By addressing these</a:t>
            </a:r>
            <a:r>
              <a:rPr sz="1800" spc="-28">
                <a:latin typeface="Times New Roman"/>
                <a:ea typeface="Times New Roman"/>
                <a:cs typeface="Times New Roman"/>
              </a:rPr>
              <a:t> </a:t>
            </a:r>
            <a:r>
              <a:rPr sz="1800">
                <a:latin typeface="Times New Roman"/>
                <a:ea typeface="Times New Roman"/>
                <a:cs typeface="Times New Roman"/>
              </a:rPr>
              <a:t>challenges</a:t>
            </a:r>
            <a:r>
              <a:rPr sz="1800" spc="-28">
                <a:latin typeface="Times New Roman"/>
                <a:ea typeface="Times New Roman"/>
                <a:cs typeface="Times New Roman"/>
              </a:rPr>
              <a:t> </a:t>
            </a:r>
            <a:r>
              <a:rPr sz="1800">
                <a:latin typeface="Times New Roman"/>
                <a:ea typeface="Times New Roman"/>
                <a:cs typeface="Times New Roman"/>
              </a:rPr>
              <a:t>and seizing opportunities for innovation, we are poised to unlock the full potential of ANPR technology in the years to come.</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p:nvSpPr>
          <p:cNvPr id="573408772" name="Rectangle 8"/>
          <p:cNvSpPr>
            <a:spLocks noAdjustHandles="1" noChangeArrowheads="1" noChangeAspect="1" noChangeShapeType="1" noEditPoints="1" noGrp="1" noMove="1" noResize="1" noRot="1" noTextEdit="1"/>
          </p:cNvSpPr>
          <p:nvPr/>
        </p:nvSpPr>
        <p:spPr bwMode="auto">
          <a:xfrm>
            <a:off x="3047"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2087011257" name="Freeform: Shape 10"/>
          <p:cNvSpPr>
            <a:spLocks noAdjustHandles="1" noChangeArrowheads="1" noChangeAspect="1" noChangeShapeType="1" noEditPoints="1" noGrp="1" noMove="1" noResize="1" noRot="1" noTextEdit="1"/>
          </p:cNvSpPr>
          <p:nvPr/>
        </p:nvSpPr>
        <p:spPr bwMode="auto">
          <a:xfrm>
            <a:off x="0" y="0"/>
            <a:ext cx="4167269"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fill="norm" stroke="1" extrusionOk="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769023908" name="Title 1"/>
          <p:cNvSpPr>
            <a:spLocks noGrp="1"/>
          </p:cNvSpPr>
          <p:nvPr>
            <p:ph type="title"/>
          </p:nvPr>
        </p:nvSpPr>
        <p:spPr bwMode="auto">
          <a:xfrm flipH="0" flipV="0">
            <a:off x="181294" y="1269987"/>
            <a:ext cx="5505499" cy="4461162"/>
          </a:xfrm>
        </p:spPr>
        <p:txBody>
          <a:bodyPr>
            <a:normAutofit/>
          </a:bodyPr>
          <a:lstStyle/>
          <a:p>
            <a:pPr>
              <a:defRPr/>
            </a:pPr>
            <a:r>
              <a:rPr sz="4000">
                <a:solidFill>
                  <a:schemeClr val="bg1"/>
                </a:solidFill>
                <a:latin typeface="Times New Roman"/>
                <a:ea typeface="Times New Roman"/>
                <a:cs typeface="Times New Roman"/>
              </a:rPr>
              <a:t>CONCLUSION</a:t>
            </a:r>
            <a:endParaRPr/>
          </a:p>
        </p:txBody>
      </p:sp>
      <p:sp>
        <p:nvSpPr>
          <p:cNvPr id="223356703" name="Arc 12"/>
          <p:cNvSpPr>
            <a:spLocks noAdjustHandles="1" noChangeArrowheads="1" noChangeAspect="1" noChangeShapeType="1" noEditPoints="1" noGrp="1" noMove="1" noResize="1" noRot="1" noTextEdit="1"/>
          </p:cNvSpPr>
          <p:nvPr/>
        </p:nvSpPr>
        <p:spPr bwMode="auto">
          <a:xfrm flipV="1">
            <a:off x="7550401" y="2455479"/>
            <a:ext cx="4083432" cy="4083432"/>
          </a:xfrm>
          <a:prstGeom prst="arc">
            <a:avLst>
              <a:gd name="adj1" fmla="val 16200000"/>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defRPr/>
            </a:pPr>
            <a:endParaRPr lang="en-US"/>
          </a:p>
        </p:txBody>
      </p:sp>
      <p:sp>
        <p:nvSpPr>
          <p:cNvPr id="2076846745" name=""/>
          <p:cNvSpPr txBox="1"/>
          <p:nvPr/>
        </p:nvSpPr>
        <p:spPr bwMode="auto">
          <a:xfrm flipH="0" flipV="0">
            <a:off x="4435499" y="645583"/>
            <a:ext cx="914400"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endParaRPr/>
          </a:p>
        </p:txBody>
      </p:sp>
      <p:sp>
        <p:nvSpPr>
          <p:cNvPr id="1671272438" name=""/>
          <p:cNvSpPr txBox="1"/>
          <p:nvPr/>
        </p:nvSpPr>
        <p:spPr bwMode="auto">
          <a:xfrm flipH="0" flipV="0">
            <a:off x="6488666" y="3640666"/>
            <a:ext cx="687916"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endParaRPr/>
          </a:p>
        </p:txBody>
      </p:sp>
      <p:sp>
        <p:nvSpPr>
          <p:cNvPr id="1144741370" name=""/>
          <p:cNvSpPr txBox="1"/>
          <p:nvPr/>
        </p:nvSpPr>
        <p:spPr bwMode="auto">
          <a:xfrm flipH="0" flipV="0">
            <a:off x="5843083" y="3873499"/>
            <a:ext cx="1830915"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endParaRPr/>
          </a:p>
        </p:txBody>
      </p:sp>
      <p:sp>
        <p:nvSpPr>
          <p:cNvPr id="368288523" name=""/>
          <p:cNvSpPr txBox="1"/>
          <p:nvPr/>
        </p:nvSpPr>
        <p:spPr bwMode="auto">
          <a:xfrm flipH="0" flipV="0">
            <a:off x="6890833" y="2571750"/>
            <a:ext cx="1121833"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endParaRPr/>
          </a:p>
        </p:txBody>
      </p:sp>
      <p:sp>
        <p:nvSpPr>
          <p:cNvPr id="865394984" name=""/>
          <p:cNvSpPr txBox="1"/>
          <p:nvPr/>
        </p:nvSpPr>
        <p:spPr bwMode="auto">
          <a:xfrm flipH="0" flipV="0">
            <a:off x="4287333" y="951049"/>
            <a:ext cx="6999543" cy="448092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sz="1800">
                <a:latin typeface="Times New Roman"/>
                <a:ea typeface="Times New Roman"/>
                <a:cs typeface="Times New Roman"/>
              </a:rPr>
              <a:t>In conclusion, this study has demonstrated the effectiveness of our Automated Number Plate Recognition (ANPR) system in accurately detecting and recognizing license plates under various</a:t>
            </a:r>
            <a:r>
              <a:rPr sz="1800" spc="398">
                <a:latin typeface="Times New Roman"/>
                <a:ea typeface="Times New Roman"/>
                <a:cs typeface="Times New Roman"/>
              </a:rPr>
              <a:t>  </a:t>
            </a:r>
            <a:r>
              <a:rPr sz="1800">
                <a:latin typeface="Times New Roman"/>
                <a:ea typeface="Times New Roman"/>
                <a:cs typeface="Times New Roman"/>
              </a:rPr>
              <a:t>conditions.</a:t>
            </a:r>
            <a:r>
              <a:rPr sz="1800" spc="398">
                <a:latin typeface="Times New Roman"/>
                <a:ea typeface="Times New Roman"/>
                <a:cs typeface="Times New Roman"/>
              </a:rPr>
              <a:t>  </a:t>
            </a:r>
            <a:r>
              <a:rPr sz="1800">
                <a:latin typeface="Times New Roman"/>
                <a:ea typeface="Times New Roman"/>
                <a:cs typeface="Times New Roman"/>
              </a:rPr>
              <a:t>Through</a:t>
            </a:r>
            <a:r>
              <a:rPr lang="en-IN" sz="1800">
                <a:latin typeface="Times New Roman"/>
                <a:ea typeface="Times New Roman"/>
                <a:cs typeface="Times New Roman"/>
              </a:rPr>
              <a:t> rigorous experimentation</a:t>
            </a:r>
            <a:r>
              <a:rPr sz="1800">
                <a:latin typeface="Times New Roman"/>
                <a:ea typeface="Times New Roman"/>
                <a:cs typeface="Times New Roman"/>
              </a:rPr>
              <a:t> and evaluation, we have achieved a high level of accuracy, robustness, and efficiency in plate recognition, outperforming several existing methods in the literature. Our system's performance was thoroughly evaluated usi</a:t>
            </a:r>
            <a:r>
              <a:rPr sz="1800">
                <a:latin typeface="Times New Roman"/>
                <a:ea typeface="Times New Roman"/>
                <a:cs typeface="Times New Roman"/>
              </a:rPr>
              <a:t>ng a diverse dataset, showcasing its ability to handle challenges such as occlusion, varying lighting conditions, and plate orientation. Despite these challenges, our ANPR system consistently delivered reliable results, with recognition rates exceeding 95%</a:t>
            </a:r>
            <a:r>
              <a:rPr sz="1800" spc="-19">
                <a:latin typeface="Times New Roman"/>
                <a:ea typeface="Times New Roman"/>
                <a:cs typeface="Times New Roman"/>
              </a:rPr>
              <a:t> </a:t>
            </a:r>
            <a:r>
              <a:rPr sz="1800">
                <a:latin typeface="Times New Roman"/>
                <a:ea typeface="Times New Roman"/>
                <a:cs typeface="Times New Roman"/>
              </a:rPr>
              <a:t>in most scenarios. While our research has made significant strides in advancing ANPR technology, we </a:t>
            </a:r>
            <a:r>
              <a:rPr sz="1800">
                <a:latin typeface="Times New Roman"/>
                <a:ea typeface="Times New Roman"/>
                <a:cs typeface="Times New Roman"/>
              </a:rPr>
              <a:t>acknowledge several limitations that warrant further investigation. These include improving the system's performance in extreme weather conditions, enhancing robustness to</a:t>
            </a:r>
            <a:r>
              <a:rPr sz="1800" spc="199">
                <a:latin typeface="Times New Roman"/>
                <a:ea typeface="Times New Roman"/>
                <a:cs typeface="Times New Roman"/>
              </a:rPr>
              <a:t> </a:t>
            </a:r>
            <a:r>
              <a:rPr sz="1800">
                <a:latin typeface="Times New Roman"/>
                <a:ea typeface="Times New Roman"/>
                <a:cs typeface="Times New Roman"/>
              </a:rPr>
              <a:t>non-standard plates, and exploring techniques</a:t>
            </a:r>
            <a:r>
              <a:rPr sz="1800" spc="199">
                <a:latin typeface="Times New Roman"/>
                <a:ea typeface="Times New Roman"/>
                <a:cs typeface="Times New Roman"/>
              </a:rPr>
              <a:t> </a:t>
            </a:r>
            <a:r>
              <a:rPr sz="1800" spc="-19">
                <a:latin typeface="Times New Roman"/>
                <a:ea typeface="Times New Roman"/>
                <a:cs typeface="Times New Roman"/>
              </a:rPr>
              <a:t>for</a:t>
            </a:r>
            <a:r>
              <a:rPr sz="1800" spc="-9">
                <a:latin typeface="Times New Roman"/>
                <a:ea typeface="Times New Roman"/>
                <a:cs typeface="Times New Roman"/>
              </a:rPr>
              <a:t>  real-time</a:t>
            </a:r>
            <a:r>
              <a:rPr sz="1800" spc="-9">
                <a:latin typeface="Times New Roman"/>
                <a:ea typeface="Times New Roman"/>
                <a:cs typeface="Times New Roman"/>
              </a:rPr>
              <a:t> deployment</a:t>
            </a:r>
            <a:r>
              <a:rPr sz="1800" spc="-28">
                <a:latin typeface="Times New Roman"/>
                <a:ea typeface="Times New Roman"/>
                <a:cs typeface="Times New Roman"/>
              </a:rPr>
              <a:t> on </a:t>
            </a:r>
            <a:r>
              <a:rPr sz="1800">
                <a:latin typeface="Times New Roman"/>
                <a:ea typeface="Times New Roman"/>
                <a:cs typeface="Times New Roman"/>
              </a:rPr>
              <a:t>resource-constrained devices.</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p:nvSpPr>
          <p:cNvPr id="1438468927" name="Rectangle 8"/>
          <p:cNvSpPr>
            <a:spLocks noAdjustHandles="1" noChangeArrowheads="1" noChangeAspect="1" noChangeShapeType="1" noEditPoints="1" noGrp="1" noMove="1" noResize="1" noRot="1" noTextEdit="1"/>
          </p:cNvSpPr>
          <p:nvPr/>
        </p:nvSpPr>
        <p:spPr bwMode="auto">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747166290" name="Freeform: Shape 10"/>
          <p:cNvSpPr>
            <a:spLocks noAdjustHandles="1" noChangeArrowheads="1" noChangeAspect="1" noChangeShapeType="1" noEditPoints="1" noGrp="1" noMove="1" noResize="1" noRot="1" noTextEdit="1"/>
          </p:cNvSpPr>
          <p:nvPr/>
        </p:nvSpPr>
        <p:spPr bwMode="auto">
          <a:xfrm>
            <a:off x="1114425" y="0"/>
            <a:ext cx="9963148"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fill="norm" stroke="1" extrusionOk="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a:lnSpc>
                <a:spcPct val="100000"/>
              </a:lnSpc>
              <a:spcBef>
                <a:spcPts val="0"/>
              </a:spcBef>
              <a:spcAft>
                <a:spcPts val="0"/>
              </a:spcAft>
              <a:buClrTx/>
              <a:buSzTx/>
              <a:buFontTx/>
              <a:buNone/>
              <a:defRPr/>
            </a:pPr>
            <a:endParaRPr lang="en-US" sz="1800" b="0" i="0" u="none" strike="noStrike" cap="none" spc="0">
              <a:ln>
                <a:noFill/>
              </a:ln>
              <a:solidFill>
                <a:prstClr val="white"/>
              </a:solidFill>
              <a:latin typeface="Calibri"/>
              <a:ea typeface="Arial"/>
              <a:cs typeface="Arial"/>
            </a:endParaRPr>
          </a:p>
        </p:txBody>
      </p:sp>
      <p:sp>
        <p:nvSpPr>
          <p:cNvPr id="441840437" name="Title 1"/>
          <p:cNvSpPr>
            <a:spLocks noGrp="1"/>
          </p:cNvSpPr>
          <p:nvPr>
            <p:ph type="ctrTitle"/>
          </p:nvPr>
        </p:nvSpPr>
        <p:spPr bwMode="auto">
          <a:xfrm flipV="1">
            <a:off x="2477196" y="4728557"/>
            <a:ext cx="8995774" cy="81871"/>
          </a:xfrm>
        </p:spPr>
        <p:txBody>
          <a:bodyPr anchor="ctr">
            <a:normAutofit fontScale="90000"/>
          </a:bodyPr>
          <a:lstStyle/>
          <a:p>
            <a:pPr marL="685800" marR="698499" algn="just">
              <a:spcBef>
                <a:spcPts val="0"/>
              </a:spcBef>
              <a:spcAft>
                <a:spcPts val="0"/>
              </a:spcAft>
              <a:defRPr/>
            </a:pPr>
            <a:r>
              <a:rPr lang="en-IN" sz="2800">
                <a:latin typeface="Times New Roman"/>
                <a:cs typeface="Times New Roman"/>
              </a:rPr>
              <a:t> </a:t>
            </a:r>
            <a:endParaRPr lang="en-IN" sz="2800">
              <a:latin typeface="Times New Roman"/>
              <a:cs typeface="Times New Roman"/>
            </a:endParaRPr>
          </a:p>
        </p:txBody>
      </p:sp>
      <p:sp>
        <p:nvSpPr>
          <p:cNvPr id="307211794" name="Content Placeholder 2"/>
          <p:cNvSpPr>
            <a:spLocks noGrp="1"/>
          </p:cNvSpPr>
          <p:nvPr>
            <p:ph type="subTitle" idx="1"/>
          </p:nvPr>
        </p:nvSpPr>
        <p:spPr bwMode="auto">
          <a:xfrm>
            <a:off x="4344351" y="4757917"/>
            <a:ext cx="8258175" cy="472685"/>
          </a:xfrm>
        </p:spPr>
        <p:txBody>
          <a:bodyPr anchor="ctr">
            <a:normAutofit fontScale="77500" lnSpcReduction="20000"/>
          </a:bodyPr>
          <a:lstStyle/>
          <a:p>
            <a:pPr>
              <a:defRPr/>
            </a:pPr>
            <a:endParaRPr lang="en-IN" sz="4400">
              <a:latin typeface="Times New Roman"/>
              <a:cs typeface="Times New Roman"/>
            </a:endParaRPr>
          </a:p>
          <a:p>
            <a:pPr>
              <a:defRPr/>
            </a:pPr>
            <a:endParaRPr lang="en-IN" sz="4400">
              <a:latin typeface="Times New Roman"/>
              <a:cs typeface="Times New Roman"/>
            </a:endParaRPr>
          </a:p>
          <a:p>
            <a:pPr>
              <a:defRPr/>
            </a:pPr>
            <a:endParaRPr lang="en-IN" sz="2600">
              <a:latin typeface="Times New Roman"/>
              <a:cs typeface="Times New Roman"/>
            </a:endParaRPr>
          </a:p>
          <a:p>
            <a:pPr>
              <a:defRPr/>
            </a:pPr>
            <a:endParaRPr sz="1400">
              <a:latin typeface="Times New Roman"/>
              <a:cs typeface="Times New Roman"/>
            </a:endParaRPr>
          </a:p>
        </p:txBody>
      </p:sp>
      <p:sp>
        <p:nvSpPr>
          <p:cNvPr id="846493716" name="Rectangle 14"/>
          <p:cNvSpPr>
            <a:spLocks noAdjustHandles="1" noChangeArrowheads="1" noChangeAspect="1" noChangeShapeType="1" noEditPoints="1" noGrp="1" noMove="1" noResize="1" noRot="1" noTextEdit="1"/>
          </p:cNvSpPr>
          <p:nvPr/>
        </p:nvSpPr>
        <p:spPr bwMode="auto">
          <a:xfrm>
            <a:off x="3718559" y="5524785"/>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endParaRPr lang="en-US" sz="1800" b="0" i="0" u="none" strike="noStrike" cap="none" spc="0">
              <a:ln>
                <a:noFill/>
              </a:ln>
              <a:solidFill>
                <a:prstClr val="white"/>
              </a:solidFill>
              <a:latin typeface="Calibri"/>
              <a:ea typeface="Arial"/>
              <a:cs typeface="Arial"/>
            </a:endParaRPr>
          </a:p>
        </p:txBody>
      </p:sp>
      <p:sp>
        <p:nvSpPr>
          <p:cNvPr id="1760289207" name=""/>
          <p:cNvSpPr txBox="1"/>
          <p:nvPr/>
        </p:nvSpPr>
        <p:spPr bwMode="auto">
          <a:xfrm flipH="0" flipV="0">
            <a:off x="3656075" y="886046"/>
            <a:ext cx="4419156"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endParaRPr/>
          </a:p>
        </p:txBody>
      </p:sp>
      <p:pic>
        <p:nvPicPr>
          <p:cNvPr id="939272919" name="Picture 271"/>
          <p:cNvPicPr/>
          <p:nvPr/>
        </p:nvPicPr>
        <p:blipFill>
          <a:blip r:embed="rId3"/>
          <a:stretch/>
        </p:blipFill>
        <p:spPr bwMode="auto">
          <a:xfrm>
            <a:off x="5161220" y="3735151"/>
            <a:ext cx="1537335" cy="1358899"/>
          </a:xfrm>
          <a:prstGeom prst="rect">
            <a:avLst/>
          </a:prstGeom>
        </p:spPr>
      </p:pic>
      <p:sp>
        <p:nvSpPr>
          <p:cNvPr id="2139383497" name=""/>
          <p:cNvSpPr txBox="1"/>
          <p:nvPr/>
        </p:nvSpPr>
        <p:spPr bwMode="auto">
          <a:xfrm flipH="0" flipV="0">
            <a:off x="2675287" y="0"/>
            <a:ext cx="7502949" cy="6759807"/>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sz="1800" b="1">
                <a:latin typeface="Times New Roman"/>
                <a:ea typeface="Times New Roman"/>
                <a:cs typeface="Times New Roman"/>
              </a:rPr>
              <a:t>            </a:t>
            </a:r>
            <a:r>
              <a:rPr lang="en-US" sz="1800" b="1" i="0" u="none" strike="noStrike" cap="none" spc="0">
                <a:solidFill>
                  <a:schemeClr val="tx1"/>
                </a:solidFill>
                <a:latin typeface="Times New Roman"/>
                <a:ea typeface="Times New Roman"/>
                <a:cs typeface="Times New Roman"/>
              </a:rPr>
              <a:t>AUTOMATIC NUMBER PLATE RECOGNITION</a:t>
            </a:r>
            <a:endParaRPr sz="1800" b="1">
              <a:latin typeface="Times New Roman"/>
              <a:cs typeface="Times New Roman"/>
            </a:endParaRPr>
          </a:p>
          <a:p>
            <a:pPr>
              <a:defRPr/>
            </a:pPr>
            <a:r>
              <a:rPr lang="en-US" sz="1800" b="1" i="0" u="none" strike="noStrike" cap="none" spc="0">
                <a:solidFill>
                  <a:schemeClr val="tx1"/>
                </a:solidFill>
                <a:latin typeface="Times New Roman"/>
                <a:ea typeface="Times New Roman"/>
                <a:cs typeface="Times New Roman"/>
              </a:rPr>
              <a:t>          </a:t>
            </a:r>
            <a:r>
              <a:rPr lang="en-IN" sz="1800" b="1" i="0" u="none" strike="noStrike" cap="none" spc="0">
                <a:solidFill>
                  <a:schemeClr val="tx1"/>
                </a:solidFill>
                <a:latin typeface="Times New Roman"/>
                <a:ea typeface="Times New Roman"/>
                <a:cs typeface="Times New Roman"/>
              </a:rPr>
              <a:t>           </a:t>
            </a:r>
            <a:r>
              <a:rPr lang="en-US" sz="1800" b="1" i="0" u="none" strike="noStrike" cap="none" spc="0">
                <a:solidFill>
                  <a:schemeClr val="tx1"/>
                </a:solidFill>
                <a:latin typeface="Times New Roman"/>
                <a:ea typeface="Times New Roman"/>
                <a:cs typeface="Times New Roman"/>
              </a:rPr>
              <a:t>USING OPENCV AND EASYOCR</a:t>
            </a:r>
            <a:endParaRPr sz="1800" b="1">
              <a:latin typeface="Times New Roman"/>
              <a:cs typeface="Times New Roman"/>
            </a:endParaRPr>
          </a:p>
          <a:p>
            <a:pPr marL="220344" marR="58419" indent="-6349" algn="l">
              <a:spcAft>
                <a:spcPts val="579"/>
              </a:spcAft>
              <a:defRPr/>
            </a:pPr>
            <a:r>
              <a:rPr sz="1400">
                <a:latin typeface="Times New Roman"/>
                <a:ea typeface="Times New Roman"/>
                <a:cs typeface="Times New Roman"/>
              </a:rPr>
              <a:t>                                        A </a:t>
            </a:r>
            <a:r>
              <a:rPr sz="1400">
                <a:latin typeface="Times New Roman"/>
                <a:ea typeface="Times New Roman"/>
                <a:cs typeface="Times New Roman"/>
              </a:rPr>
              <a:t>TERM </a:t>
            </a:r>
            <a:r>
              <a:rPr sz="1400">
                <a:latin typeface="Times New Roman"/>
                <a:ea typeface="Times New Roman"/>
                <a:cs typeface="Times New Roman"/>
              </a:rPr>
              <a:t>PROJECT </a:t>
            </a:r>
            <a:endParaRPr/>
          </a:p>
          <a:p>
            <a:pPr marL="220344" marR="49529" indent="-6349" algn="l">
              <a:spcAft>
                <a:spcPts val="524"/>
              </a:spcAft>
              <a:defRPr/>
            </a:pPr>
            <a:r>
              <a:rPr sz="1400">
                <a:latin typeface="Times New Roman"/>
                <a:ea typeface="Times New Roman"/>
                <a:cs typeface="Times New Roman"/>
              </a:rPr>
              <a:t>                                                  REPORT </a:t>
            </a:r>
            <a:r>
              <a:rPr sz="1400" baseline="-25000"/>
              <a:t> </a:t>
            </a:r>
            <a:endParaRPr/>
          </a:p>
          <a:p>
            <a:pPr marL="220344" marR="50799" indent="-6349" algn="l">
              <a:spcAft>
                <a:spcPts val="14"/>
              </a:spcAft>
              <a:defRPr/>
            </a:pPr>
            <a:r>
              <a:rPr sz="1400">
                <a:latin typeface="Times New Roman"/>
                <a:ea typeface="Times New Roman"/>
                <a:cs typeface="Times New Roman"/>
              </a:rPr>
              <a:t>                                               Submitted by </a:t>
            </a:r>
            <a:endParaRPr/>
          </a:p>
          <a:p>
            <a:pPr marL="177164" indent="-6349" algn="l">
              <a:spcAft>
                <a:spcPts val="0"/>
              </a:spcAft>
              <a:defRPr/>
            </a:pPr>
            <a:r>
              <a:rPr sz="1600" b="1"/>
              <a:t>                           (Candidate Names with Roll No.) </a:t>
            </a:r>
            <a:r>
              <a:rPr sz="1800" b="1"/>
              <a:t> </a:t>
            </a:r>
            <a:r>
              <a:rPr sz="1600" b="1">
                <a:latin typeface="Times New Roman"/>
                <a:ea typeface="Times New Roman"/>
                <a:cs typeface="Times New Roman"/>
              </a:rPr>
              <a:t> </a:t>
            </a:r>
            <a:r>
              <a:rPr sz="1600" baseline="-25000"/>
              <a:t> </a:t>
            </a:r>
            <a:endParaRPr/>
          </a:p>
          <a:p>
            <a:pPr marL="220344" marR="65404" indent="-6349" algn="l">
              <a:spcAft>
                <a:spcPts val="14"/>
              </a:spcAft>
              <a:defRPr/>
            </a:pPr>
            <a:r>
              <a:rPr sz="1400">
                <a:latin typeface="Times New Roman"/>
                <a:ea typeface="Times New Roman"/>
                <a:cs typeface="Times New Roman"/>
              </a:rPr>
              <a:t>                                BACHELOR OF TECHNOLOGY </a:t>
            </a:r>
            <a:r>
              <a:rPr sz="1400" baseline="-25000"/>
              <a:t> </a:t>
            </a:r>
            <a:endParaRPr/>
          </a:p>
          <a:p>
            <a:pPr marL="173989" indent="-6349" algn="l">
              <a:spcAft>
                <a:spcPts val="1214"/>
              </a:spcAft>
              <a:defRPr/>
            </a:pPr>
            <a:r>
              <a:rPr sz="1200">
                <a:latin typeface="Times New Roman"/>
                <a:ea typeface="Times New Roman"/>
                <a:cs typeface="Times New Roman"/>
              </a:rPr>
              <a:t>                                                                  IN </a:t>
            </a:r>
            <a:r>
              <a:rPr/>
              <a:t> </a:t>
            </a:r>
            <a:endParaRPr/>
          </a:p>
          <a:p>
            <a:pPr marL="0" algn="l">
              <a:defRPr/>
            </a:pPr>
            <a:r>
              <a:rPr/>
              <a:t>              ARTIFICIAL INTELLIGENCE &amp; MACHINE LEARNING </a:t>
            </a:r>
            <a:r>
              <a:rPr sz="1350">
                <a:latin typeface="Times New Roman"/>
                <a:ea typeface="Times New Roman"/>
                <a:cs typeface="Times New Roman"/>
              </a:rPr>
              <a:t> </a:t>
            </a:r>
            <a:r>
              <a:rPr/>
              <a:t>  </a:t>
            </a:r>
            <a:endParaRPr/>
          </a:p>
          <a:p>
            <a:pPr marL="220344" marR="12064" indent="-6349" algn="l">
              <a:spcAft>
                <a:spcPts val="619"/>
              </a:spcAft>
              <a:defRPr/>
            </a:pPr>
            <a:r>
              <a:rPr sz="1400">
                <a:latin typeface="Times New Roman"/>
                <a:ea typeface="Times New Roman"/>
                <a:cs typeface="Times New Roman"/>
              </a:rPr>
              <a:t>                                             Under the Guidance </a:t>
            </a:r>
            <a:endParaRPr/>
          </a:p>
          <a:p>
            <a:pPr marL="220344" indent="-6349" algn="l">
              <a:spcAft>
                <a:spcPts val="499"/>
              </a:spcAft>
              <a:defRPr/>
            </a:pPr>
            <a:r>
              <a:rPr sz="1400">
                <a:latin typeface="Times New Roman"/>
                <a:ea typeface="Times New Roman"/>
                <a:cs typeface="Times New Roman"/>
              </a:rPr>
              <a:t>                                                        of </a:t>
            </a:r>
            <a:r>
              <a:rPr sz="1400" baseline="-25000"/>
              <a:t> </a:t>
            </a:r>
            <a:endParaRPr/>
          </a:p>
          <a:p>
            <a:pPr marL="170814" indent="-6349" algn="l">
              <a:spcAft>
                <a:spcPts val="454"/>
              </a:spcAft>
              <a:defRPr/>
            </a:pPr>
            <a:r>
              <a:rPr sz="1400" b="1">
                <a:latin typeface="Times New Roman"/>
                <a:ea typeface="Times New Roman"/>
                <a:cs typeface="Times New Roman"/>
              </a:rPr>
              <a:t>                                                (Guide</a:t>
            </a:r>
            <a:r>
              <a:rPr sz="1400" b="1">
                <a:latin typeface="Times New Roman"/>
                <a:ea typeface="Times New Roman"/>
                <a:cs typeface="Times New Roman"/>
              </a:rPr>
              <a:t> Name)  </a:t>
            </a:r>
            <a:r>
              <a:rPr sz="1400" baseline="-25000"/>
              <a:t> </a:t>
            </a:r>
            <a:endParaRPr/>
          </a:p>
          <a:p>
            <a:pPr marL="170814" marR="3174" indent="-6349" algn="l">
              <a:spcAft>
                <a:spcPts val="0"/>
              </a:spcAft>
              <a:defRPr/>
            </a:pPr>
            <a:r>
              <a:rPr sz="1400" b="1">
                <a:latin typeface="Times New Roman"/>
                <a:ea typeface="Times New Roman"/>
                <a:cs typeface="Times New Roman"/>
              </a:rPr>
              <a:t>                                            (Designation, </a:t>
            </a:r>
            <a:r>
              <a:rPr sz="1400" b="1">
                <a:latin typeface="Times New Roman"/>
                <a:ea typeface="Times New Roman"/>
                <a:cs typeface="Times New Roman"/>
              </a:rPr>
              <a:t>AIML</a:t>
            </a:r>
            <a:r>
              <a:rPr sz="1400" b="1">
                <a:latin typeface="Times New Roman"/>
                <a:ea typeface="Times New Roman"/>
                <a:cs typeface="Times New Roman"/>
              </a:rPr>
              <a:t>) </a:t>
            </a:r>
            <a:r>
              <a:rPr sz="1400" baseline="-25000"/>
              <a:t> </a:t>
            </a:r>
            <a:endParaRPr/>
          </a:p>
          <a:p>
            <a:pPr algn="l">
              <a:spcAft>
                <a:spcPts val="99"/>
              </a:spcAft>
              <a:defRPr/>
            </a:pPr>
            <a:r>
              <a:rPr sz="1000" b="1">
                <a:latin typeface="Times New Roman"/>
                <a:ea typeface="Times New Roman"/>
                <a:cs typeface="Times New Roman"/>
              </a:rPr>
              <a:t> </a:t>
            </a:r>
            <a:r>
              <a:rPr/>
              <a:t> </a:t>
            </a:r>
            <a:endParaRPr/>
          </a:p>
          <a:p>
            <a:pPr algn="l">
              <a:spcAft>
                <a:spcPts val="0"/>
              </a:spcAft>
              <a:defRPr/>
            </a:pPr>
            <a:r>
              <a:rPr sz="800" b="1">
                <a:latin typeface="Times New Roman"/>
                <a:ea typeface="Times New Roman"/>
                <a:cs typeface="Times New Roman"/>
              </a:rPr>
              <a:t> </a:t>
            </a:r>
            <a:r>
              <a:rPr/>
              <a:t> </a:t>
            </a:r>
            <a:endParaRPr/>
          </a:p>
          <a:p>
            <a:pPr marL="238759" algn="l">
              <a:spcAft>
                <a:spcPts val="0"/>
              </a:spcAft>
              <a:defRPr/>
            </a:pPr>
            <a:r>
              <a:rPr sz="1000">
                <a:latin typeface="Times New Roman"/>
                <a:ea typeface="Times New Roman"/>
                <a:cs typeface="Times New Roman"/>
              </a:rPr>
              <a:t> </a:t>
            </a:r>
            <a:r>
              <a:rPr/>
              <a:t> </a:t>
            </a:r>
            <a:endParaRPr/>
          </a:p>
          <a:p>
            <a:pPr marL="238759" algn="l">
              <a:spcAft>
                <a:spcPts val="0"/>
              </a:spcAft>
              <a:defRPr/>
            </a:pPr>
            <a:endParaRPr/>
          </a:p>
          <a:p>
            <a:pPr algn="l">
              <a:spcAft>
                <a:spcPts val="59"/>
              </a:spcAft>
              <a:defRPr/>
            </a:pPr>
            <a:r>
              <a:rPr sz="1000" b="1">
                <a:latin typeface="Times New Roman"/>
                <a:ea typeface="Times New Roman"/>
                <a:cs typeface="Times New Roman"/>
              </a:rPr>
              <a:t> </a:t>
            </a:r>
            <a:r>
              <a:rPr/>
              <a:t> </a:t>
            </a:r>
            <a:endParaRPr/>
          </a:p>
          <a:p>
            <a:pPr algn="l">
              <a:spcAft>
                <a:spcPts val="319"/>
              </a:spcAft>
              <a:defRPr/>
            </a:pPr>
            <a:r>
              <a:rPr sz="1000" b="1">
                <a:latin typeface="Times New Roman"/>
                <a:ea typeface="Times New Roman"/>
                <a:cs typeface="Times New Roman"/>
              </a:rPr>
              <a:t> </a:t>
            </a:r>
            <a:r>
              <a:rPr/>
              <a:t> </a:t>
            </a:r>
            <a:r>
              <a:rPr sz="1250" b="1">
                <a:latin typeface="Times New Roman"/>
                <a:ea typeface="Times New Roman"/>
                <a:cs typeface="Times New Roman"/>
              </a:rPr>
              <a:t> </a:t>
            </a:r>
            <a:r>
              <a:rPr/>
              <a:t> </a:t>
            </a:r>
            <a:endParaRPr/>
          </a:p>
          <a:p>
            <a:pPr algn="l">
              <a:spcAft>
                <a:spcPts val="1124"/>
              </a:spcAft>
              <a:defRPr/>
            </a:pPr>
            <a:r>
              <a:rPr sz="1400" b="1">
                <a:latin typeface="Times New Roman"/>
                <a:ea typeface="Times New Roman"/>
                <a:cs typeface="Times New Roman"/>
              </a:rPr>
              <a:t>             </a:t>
            </a:r>
            <a:r>
              <a:rPr sz="1400" b="1">
                <a:latin typeface="Times New Roman"/>
                <a:ea typeface="Times New Roman"/>
                <a:cs typeface="Times New Roman"/>
              </a:rPr>
              <a:t>DEPARTMENT </a:t>
            </a:r>
            <a:r>
              <a:rPr sz="1400" b="1">
                <a:latin typeface="Times New Roman"/>
                <a:ea typeface="Times New Roman"/>
                <a:cs typeface="Times New Roman"/>
              </a:rPr>
              <a:t>OF ARTIFICIAL</a:t>
            </a:r>
            <a:r>
              <a:rPr sz="1400" b="1">
                <a:latin typeface="Times New Roman"/>
                <a:cs typeface="Times New Roman"/>
              </a:rPr>
              <a:t> INTELLIGENCE &amp; MACHINE</a:t>
            </a:r>
            <a:endParaRPr sz="1400" b="1"/>
          </a:p>
          <a:p>
            <a:pPr marL="1162049" indent="-6349" algn="l">
              <a:spcAft>
                <a:spcPts val="14"/>
              </a:spcAft>
              <a:defRPr/>
            </a:pPr>
            <a:r>
              <a:rPr sz="2000">
                <a:latin typeface="Times New Roman"/>
                <a:ea typeface="Times New Roman"/>
                <a:cs typeface="Times New Roman"/>
              </a:rPr>
              <a:t>Maharaja Agrasen Institute of Technology, </a:t>
            </a:r>
            <a:r>
              <a:rPr sz="1700" baseline="-25000"/>
              <a:t> </a:t>
            </a:r>
            <a:endParaRPr/>
          </a:p>
          <a:p>
            <a:pPr marL="725805" indent="-6349" algn="l">
              <a:spcAft>
                <a:spcPts val="14"/>
              </a:spcAft>
              <a:defRPr/>
            </a:pPr>
            <a:r>
              <a:rPr sz="2000">
                <a:latin typeface="Times New Roman"/>
                <a:ea typeface="Times New Roman"/>
                <a:cs typeface="Times New Roman"/>
              </a:rPr>
              <a:t>PSP area, Sector – 22, Rohini, New Delhi –110085 </a:t>
            </a:r>
            <a:endParaRPr/>
          </a:p>
          <a:p>
            <a:pPr marL="0" marR="148589" algn="l">
              <a:spcAft>
                <a:spcPts val="398"/>
              </a:spcAft>
              <a:defRPr/>
            </a:pPr>
            <a:r>
              <a:rPr/>
              <a:t>       (Affiliated to Guru Gobind Singh Indraprastha, New Delhi) </a:t>
            </a:r>
            <a:r>
              <a:rPr sz="1700" baseline="-25000">
                <a:latin typeface="Calibri"/>
                <a:ea typeface="Calibri"/>
                <a:cs typeface="Calibri"/>
              </a:rPr>
              <a:t> </a:t>
            </a:r>
            <a:endParaRPr/>
          </a:p>
          <a:p>
            <a:pPr marL="220344" marR="55243" indent="-6349" algn="l">
              <a:spcAft>
                <a:spcPts val="14"/>
              </a:spcAft>
              <a:defRPr/>
            </a:pPr>
            <a:r>
              <a:rPr sz="1400">
                <a:latin typeface="Times New Roman"/>
                <a:ea typeface="Times New Roman"/>
                <a:cs typeface="Times New Roman"/>
              </a:rPr>
              <a:t>                                                 (MAY 202</a:t>
            </a:r>
            <a:r>
              <a:rPr sz="1400">
                <a:latin typeface="Times New Roman"/>
                <a:ea typeface="Times New Roman"/>
                <a:cs typeface="Times New Roman"/>
              </a:rPr>
              <a:t>4)  </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useBgFill="1">
        <p:nvSpPr>
          <p:cNvPr id="9" name="Rectangle 8"/>
          <p:cNvSpPr>
            <a:spLocks noAdjustHandles="1" noChangeArrowheads="1" noChangeAspect="1" noChangeShapeType="1" noEditPoints="1" noGrp="1" noMove="1" noResize="1" noRot="1" noTextEdit="1"/>
          </p:cNvSpPr>
          <p:nvPr/>
        </p:nvSpPr>
        <p:spPr bwMode="auto">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1" name="Freeform: Shape 10"/>
          <p:cNvSpPr>
            <a:spLocks noAdjustHandles="1" noChangeArrowheads="1" noChangeAspect="1" noChangeShapeType="1" noEditPoints="1" noGrp="1" noMove="1" noResize="1" noRot="1" noTextEdit="1"/>
          </p:cNvSpPr>
          <p:nvPr/>
        </p:nvSpPr>
        <p:spPr bwMode="auto">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fill="norm" stroke="1" extrusionOk="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2" name="Title 1"/>
          <p:cNvSpPr>
            <a:spLocks noGrp="1"/>
          </p:cNvSpPr>
          <p:nvPr>
            <p:ph type="title"/>
          </p:nvPr>
        </p:nvSpPr>
        <p:spPr bwMode="auto">
          <a:xfrm flipH="0" flipV="0">
            <a:off x="343417" y="1153571"/>
            <a:ext cx="3480437" cy="4461162"/>
          </a:xfrm>
        </p:spPr>
        <p:txBody>
          <a:bodyPr>
            <a:normAutofit/>
          </a:bodyPr>
          <a:lstStyle/>
          <a:p>
            <a:pPr>
              <a:defRPr/>
            </a:pPr>
            <a:r>
              <a:rPr lang="en-US" sz="4000">
                <a:solidFill>
                  <a:srgbClr val="FFFFFF"/>
                </a:solidFill>
                <a:latin typeface="Times New Roman"/>
                <a:cs typeface="Times New Roman"/>
              </a:rPr>
              <a:t>REFERENCES</a:t>
            </a:r>
            <a:endParaRPr/>
          </a:p>
        </p:txBody>
      </p:sp>
      <p:sp>
        <p:nvSpPr>
          <p:cNvPr id="13" name="Arc 12"/>
          <p:cNvSpPr>
            <a:spLocks noAdjustHandles="1" noChangeArrowheads="1" noChangeAspect="1" noChangeShapeType="1" noEditPoints="1" noGrp="1" noMove="1" noResize="1" noRot="1" noTextEdit="1"/>
          </p:cNvSpPr>
          <p:nvPr/>
        </p:nvSpPr>
        <p:spPr bwMode="auto">
          <a:xfrm flipV="1">
            <a:off x="7550402" y="2455479"/>
            <a:ext cx="4083433" cy="4083433"/>
          </a:xfrm>
          <a:prstGeom prst="arc">
            <a:avLst>
              <a:gd name="adj1" fmla="val 16200000"/>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defRPr/>
            </a:pPr>
            <a:endParaRPr lang="en-US"/>
          </a:p>
        </p:txBody>
      </p:sp>
      <p:sp>
        <p:nvSpPr>
          <p:cNvPr id="3" name="Content Placeholder 2"/>
          <p:cNvSpPr>
            <a:spLocks noGrp="1"/>
          </p:cNvSpPr>
          <p:nvPr>
            <p:ph type="body" idx="1"/>
          </p:nvPr>
        </p:nvSpPr>
        <p:spPr bwMode="auto">
          <a:xfrm>
            <a:off x="4447308" y="591344"/>
            <a:ext cx="6906491" cy="5585619"/>
          </a:xfrm>
        </p:spPr>
        <p:txBody>
          <a:bodyPr anchor="ctr">
            <a:normAutofit fontScale="77500" lnSpcReduction="20000"/>
          </a:bodyPr>
          <a:lstStyle/>
          <a:p>
            <a:pPr marL="0" indent="0" algn="just">
              <a:spcBef>
                <a:spcPts val="0"/>
              </a:spcBef>
              <a:spcAft>
                <a:spcPts val="0"/>
              </a:spcAft>
              <a:buNone/>
              <a:defRPr/>
            </a:pPr>
            <a:r>
              <a:rPr lang="en-IN" sz="1800" b="0" i="0" u="none" strike="noStrike">
                <a:solidFill>
                  <a:srgbClr val="000000"/>
                </a:solidFill>
                <a:latin typeface="Times New Roman"/>
              </a:rPr>
              <a:t>[</a:t>
            </a:r>
            <a:r>
              <a:rPr lang="en-IN" sz="1800" b="0" i="0" u="none" strike="noStrike">
                <a:solidFill>
                  <a:srgbClr val="000000"/>
                </a:solidFill>
                <a:latin typeface="Times New Roman"/>
                <a:cs typeface="Times New Roman"/>
              </a:rPr>
              <a:t>1] </a:t>
            </a:r>
            <a:r>
              <a:rPr lang="en-IN" sz="1800" b="0" i="0" u="none" strike="noStrike">
                <a:solidFill>
                  <a:srgbClr val="000000"/>
                </a:solidFill>
                <a:latin typeface="Times New Roman"/>
                <a:cs typeface="Times New Roman"/>
              </a:rPr>
              <a:t>Anumol</a:t>
            </a:r>
            <a:r>
              <a:rPr lang="en-IN" sz="1800" b="0" i="0" u="none" strike="noStrike">
                <a:solidFill>
                  <a:srgbClr val="000000"/>
                </a:solidFill>
                <a:latin typeface="Times New Roman"/>
                <a:cs typeface="Times New Roman"/>
              </a:rPr>
              <a:t> </a:t>
            </a:r>
            <a:r>
              <a:rPr lang="en-IN" sz="1800" b="0" i="0" u="none" strike="noStrike">
                <a:solidFill>
                  <a:srgbClr val="000000"/>
                </a:solidFill>
                <a:latin typeface="Times New Roman"/>
                <a:cs typeface="Times New Roman"/>
              </a:rPr>
              <a:t>Sasi</a:t>
            </a:r>
            <a:r>
              <a:rPr lang="en-IN" sz="1800" b="0" i="0" u="none" strike="noStrike">
                <a:solidFill>
                  <a:srgbClr val="000000"/>
                </a:solidFill>
                <a:latin typeface="Times New Roman"/>
                <a:cs typeface="Times New Roman"/>
              </a:rPr>
              <a:t> et al., “Automatic Car Number Plate Recognition” in 2017 International Conference on Innovations in Information, Embedded and Communication Systems (ICIIECS).</a:t>
            </a:r>
            <a:endParaRPr lang="en-IN">
              <a:latin typeface="Times New Roman"/>
              <a:cs typeface="Times New Roman"/>
            </a:endParaRPr>
          </a:p>
          <a:p>
            <a:pPr marL="0" indent="0" algn="just">
              <a:spcBef>
                <a:spcPts val="0"/>
              </a:spcBef>
              <a:spcAft>
                <a:spcPts val="0"/>
              </a:spcAft>
              <a:buNone/>
              <a:defRPr/>
            </a:pPr>
            <a:br>
              <a:rPr lang="en-IN">
                <a:latin typeface="Times New Roman"/>
                <a:cs typeface="Times New Roman"/>
              </a:rPr>
            </a:br>
            <a:r>
              <a:rPr lang="en-IN" sz="1800" b="0" i="0" u="none" strike="noStrike">
                <a:solidFill>
                  <a:srgbClr val="000000"/>
                </a:solidFill>
                <a:latin typeface="Times New Roman"/>
                <a:cs typeface="Times New Roman"/>
              </a:rPr>
              <a:t>[2] Abhishek Kashyap et al., “Automatic Number Plate Recognition” in International Conference on Advances in Computing, Communication Control and Networking (ICACCCN2018).</a:t>
            </a:r>
            <a:endParaRPr lang="en-IN">
              <a:latin typeface="Times New Roman"/>
              <a:cs typeface="Times New Roman"/>
            </a:endParaRPr>
          </a:p>
          <a:p>
            <a:pPr marL="0" indent="0" algn="just">
              <a:spcBef>
                <a:spcPts val="0"/>
              </a:spcBef>
              <a:spcAft>
                <a:spcPts val="0"/>
              </a:spcAft>
              <a:buNone/>
              <a:defRPr/>
            </a:pPr>
            <a:br>
              <a:rPr lang="en-IN">
                <a:latin typeface="Times New Roman"/>
                <a:cs typeface="Times New Roman"/>
              </a:rPr>
            </a:br>
            <a:r>
              <a:rPr lang="en-IN" sz="1800" b="0" i="0" u="none" strike="noStrike">
                <a:solidFill>
                  <a:srgbClr val="000000"/>
                </a:solidFill>
                <a:latin typeface="Times New Roman"/>
                <a:cs typeface="Times New Roman"/>
              </a:rPr>
              <a:t>[3]  Miss. Shraddha S. </a:t>
            </a:r>
            <a:r>
              <a:rPr lang="en-IN" sz="1800" b="0" i="0" u="none" strike="noStrike">
                <a:solidFill>
                  <a:srgbClr val="000000"/>
                </a:solidFill>
                <a:latin typeface="Times New Roman"/>
                <a:cs typeface="Times New Roman"/>
              </a:rPr>
              <a:t>Ghadage</a:t>
            </a:r>
            <a:r>
              <a:rPr lang="en-IN" sz="1800" b="0" i="0" u="none" strike="noStrike">
                <a:solidFill>
                  <a:srgbClr val="000000"/>
                </a:solidFill>
                <a:latin typeface="Times New Roman"/>
                <a:cs typeface="Times New Roman"/>
              </a:rPr>
              <a:t>, Mr. Sagar R. </a:t>
            </a:r>
            <a:r>
              <a:rPr lang="en-IN" sz="1800" b="0" i="0" u="none" strike="noStrike">
                <a:solidFill>
                  <a:srgbClr val="000000"/>
                </a:solidFill>
                <a:latin typeface="Times New Roman"/>
                <a:cs typeface="Times New Roman"/>
              </a:rPr>
              <a:t>Khedkar</a:t>
            </a:r>
            <a:r>
              <a:rPr lang="en-IN" sz="1800" b="0" i="0" u="none" strike="noStrike">
                <a:solidFill>
                  <a:srgbClr val="000000"/>
                </a:solidFill>
                <a:latin typeface="Times New Roman"/>
                <a:cs typeface="Times New Roman"/>
              </a:rPr>
              <a:t>, “A Review Paper on Automatic Number Plate Recognition System using Machine Learning Algorithms” in International Journal of Engineering Research &amp; Technology (IJERT).</a:t>
            </a:r>
            <a:endParaRPr lang="en-IN">
              <a:latin typeface="Times New Roman"/>
              <a:cs typeface="Times New Roman"/>
            </a:endParaRPr>
          </a:p>
          <a:p>
            <a:pPr marL="0" indent="0" algn="just">
              <a:spcBef>
                <a:spcPts val="0"/>
              </a:spcBef>
              <a:spcAft>
                <a:spcPts val="0"/>
              </a:spcAft>
              <a:buNone/>
              <a:defRPr/>
            </a:pPr>
            <a:br>
              <a:rPr lang="en-IN">
                <a:latin typeface="Times New Roman"/>
                <a:cs typeface="Times New Roman"/>
              </a:rPr>
            </a:br>
            <a:r>
              <a:rPr lang="en-IN" sz="1800" b="0" i="0" u="none" strike="noStrike">
                <a:solidFill>
                  <a:srgbClr val="000000"/>
                </a:solidFill>
                <a:latin typeface="Times New Roman"/>
                <a:cs typeface="Times New Roman"/>
              </a:rPr>
              <a:t>[4]  </a:t>
            </a:r>
            <a:r>
              <a:rPr lang="en-IN" sz="1800" b="0" i="0" u="none" strike="noStrike">
                <a:solidFill>
                  <a:srgbClr val="000000"/>
                </a:solidFill>
                <a:latin typeface="Times New Roman"/>
                <a:cs typeface="Times New Roman"/>
              </a:rPr>
              <a:t>Pechiammal</a:t>
            </a:r>
            <a:r>
              <a:rPr lang="en-IN" sz="1800" b="0" i="0" u="none" strike="noStrike">
                <a:solidFill>
                  <a:srgbClr val="000000"/>
                </a:solidFill>
                <a:latin typeface="Times New Roman"/>
                <a:cs typeface="Times New Roman"/>
              </a:rPr>
              <a:t> B., </a:t>
            </a:r>
            <a:r>
              <a:rPr lang="en-IN" sz="1800" b="0" i="0" u="none" strike="noStrike">
                <a:solidFill>
                  <a:srgbClr val="000000"/>
                </a:solidFill>
                <a:latin typeface="Times New Roman"/>
                <a:cs typeface="Times New Roman"/>
              </a:rPr>
              <a:t>Renjith</a:t>
            </a:r>
            <a:r>
              <a:rPr lang="en-IN" sz="1800" b="0" i="0" u="none" strike="noStrike">
                <a:solidFill>
                  <a:srgbClr val="000000"/>
                </a:solidFill>
                <a:latin typeface="Times New Roman"/>
                <a:cs typeface="Times New Roman"/>
              </a:rPr>
              <a:t> J.A. An efficient approach for automatic license plate recognition system; Proceedings of the 2017 Third International Conference on Science Technology Engineering &amp; Management (ICONSTEM), IEEE; Chennai, India. 23–24 March 2017; pp. 121–129</a:t>
            </a:r>
            <a:endParaRPr lang="en-IN">
              <a:latin typeface="Times New Roman"/>
              <a:cs typeface="Times New Roman"/>
            </a:endParaRPr>
          </a:p>
          <a:p>
            <a:pPr marL="0" indent="0" algn="just">
              <a:spcBef>
                <a:spcPts val="0"/>
              </a:spcBef>
              <a:spcAft>
                <a:spcPts val="0"/>
              </a:spcAft>
              <a:buNone/>
              <a:defRPr/>
            </a:pPr>
            <a:br>
              <a:rPr lang="en-IN">
                <a:latin typeface="Times New Roman"/>
                <a:cs typeface="Times New Roman"/>
              </a:rPr>
            </a:br>
            <a:r>
              <a:rPr lang="en-IN" sz="1800" b="0" i="0" u="none" strike="noStrike">
                <a:solidFill>
                  <a:srgbClr val="000000"/>
                </a:solidFill>
                <a:latin typeface="Times New Roman"/>
                <a:cs typeface="Times New Roman"/>
              </a:rPr>
              <a:t>[5]  </a:t>
            </a:r>
            <a:r>
              <a:rPr lang="en-IN" sz="1800" b="0" i="0" u="none" strike="noStrike">
                <a:solidFill>
                  <a:srgbClr val="000000"/>
                </a:solidFill>
                <a:latin typeface="Times New Roman"/>
                <a:cs typeface="Times New Roman"/>
              </a:rPr>
              <a:t>Fikriye</a:t>
            </a:r>
            <a:r>
              <a:rPr lang="en-IN" sz="1800" b="0" i="0" u="none" strike="noStrike">
                <a:solidFill>
                  <a:srgbClr val="000000"/>
                </a:solidFill>
                <a:latin typeface="Times New Roman"/>
                <a:cs typeface="Times New Roman"/>
              </a:rPr>
              <a:t> </a:t>
            </a:r>
            <a:r>
              <a:rPr lang="en-IN" sz="1800" b="0" i="0" u="none" strike="noStrike">
                <a:solidFill>
                  <a:srgbClr val="000000"/>
                </a:solidFill>
                <a:latin typeface="Times New Roman"/>
                <a:cs typeface="Times New Roman"/>
              </a:rPr>
              <a:t>Öztürk</a:t>
            </a:r>
            <a:r>
              <a:rPr lang="en-IN" sz="1800" b="0" i="0" u="none" strike="noStrike">
                <a:solidFill>
                  <a:srgbClr val="000000"/>
                </a:solidFill>
                <a:latin typeface="Times New Roman"/>
                <a:cs typeface="Times New Roman"/>
              </a:rPr>
              <a:t> and </a:t>
            </a:r>
            <a:r>
              <a:rPr lang="en-IN" sz="1800" b="0" i="0" u="none" strike="noStrike">
                <a:solidFill>
                  <a:srgbClr val="000000"/>
                </a:solidFill>
                <a:latin typeface="Times New Roman"/>
                <a:cs typeface="Times New Roman"/>
              </a:rPr>
              <a:t>Figen</a:t>
            </a:r>
            <a:r>
              <a:rPr lang="en-IN" sz="1800" b="0" i="0" u="none" strike="noStrike">
                <a:solidFill>
                  <a:srgbClr val="000000"/>
                </a:solidFill>
                <a:latin typeface="Times New Roman"/>
                <a:cs typeface="Times New Roman"/>
              </a:rPr>
              <a:t> </a:t>
            </a:r>
            <a:r>
              <a:rPr lang="en-IN" sz="1800" b="0" i="0" u="none" strike="noStrike">
                <a:solidFill>
                  <a:srgbClr val="000000"/>
                </a:solidFill>
                <a:latin typeface="Times New Roman"/>
                <a:cs typeface="Times New Roman"/>
              </a:rPr>
              <a:t>Özen</a:t>
            </a:r>
            <a:r>
              <a:rPr lang="en-IN" sz="1800" b="0" i="0" u="none" strike="noStrike">
                <a:solidFill>
                  <a:srgbClr val="000000"/>
                </a:solidFill>
                <a:latin typeface="Times New Roman"/>
                <a:cs typeface="Times New Roman"/>
              </a:rPr>
              <a:t>, "A New License Plate Recognition System Based on Probabilistic Neural Networks," Procedia Technology, vol. 1, pp. 124-128,2012.</a:t>
            </a:r>
            <a:endParaRPr lang="en-IN">
              <a:latin typeface="Times New Roman"/>
              <a:cs typeface="Times New Roman"/>
            </a:endParaRPr>
          </a:p>
          <a:p>
            <a:pPr marL="0" indent="0" algn="just">
              <a:spcBef>
                <a:spcPts val="0"/>
              </a:spcBef>
              <a:spcAft>
                <a:spcPts val="0"/>
              </a:spcAft>
              <a:buNone/>
              <a:defRPr/>
            </a:pPr>
            <a:br>
              <a:rPr lang="en-IN">
                <a:latin typeface="Times New Roman"/>
                <a:cs typeface="Times New Roman"/>
              </a:rPr>
            </a:br>
            <a:r>
              <a:rPr lang="en-IN" sz="1800" b="0" i="0" u="none" strike="noStrike">
                <a:solidFill>
                  <a:srgbClr val="000000"/>
                </a:solidFill>
                <a:latin typeface="Times New Roman"/>
                <a:cs typeface="Times New Roman"/>
              </a:rPr>
              <a:t>[6]   </a:t>
            </a:r>
            <a:r>
              <a:rPr lang="en-IN" sz="1800" b="0" i="0" u="none" strike="noStrike">
                <a:solidFill>
                  <a:srgbClr val="000000"/>
                </a:solidFill>
                <a:latin typeface="Times New Roman"/>
                <a:cs typeface="Times New Roman"/>
              </a:rPr>
              <a:t>Sferle</a:t>
            </a:r>
            <a:r>
              <a:rPr lang="en-IN" sz="1800" b="0" i="0" u="none" strike="noStrike">
                <a:solidFill>
                  <a:srgbClr val="000000"/>
                </a:solidFill>
                <a:latin typeface="Times New Roman"/>
                <a:cs typeface="Times New Roman"/>
              </a:rPr>
              <a:t> R.M., </a:t>
            </a:r>
            <a:r>
              <a:rPr lang="en-IN" sz="1800" b="0" i="0" u="none" strike="noStrike">
                <a:solidFill>
                  <a:srgbClr val="000000"/>
                </a:solidFill>
                <a:latin typeface="Times New Roman"/>
                <a:cs typeface="Times New Roman"/>
              </a:rPr>
              <a:t>Moisi</a:t>
            </a:r>
            <a:r>
              <a:rPr lang="en-IN" sz="1800" b="0" i="0" u="none" strike="noStrike">
                <a:solidFill>
                  <a:srgbClr val="000000"/>
                </a:solidFill>
                <a:latin typeface="Times New Roman"/>
                <a:cs typeface="Times New Roman"/>
              </a:rPr>
              <a:t> E.V. Automatic Number Plate Recognition for a Smart Service Auto; Proceedings of the 2019 15th International Conference on Engineering of Modern Electric Systems (EMES); Oradea, Romania. 13–14 June 2019; pp. 57–60. </a:t>
            </a:r>
            <a:endParaRPr lang="en-IN">
              <a:latin typeface="Times New Roman"/>
              <a:cs typeface="Times New Roman"/>
            </a:endParaRPr>
          </a:p>
          <a:p>
            <a:pPr marL="0" indent="0" algn="just">
              <a:spcBef>
                <a:spcPts val="0"/>
              </a:spcBef>
              <a:spcAft>
                <a:spcPts val="0"/>
              </a:spcAft>
              <a:buNone/>
              <a:defRPr/>
            </a:pPr>
            <a:br>
              <a:rPr lang="en-IN">
                <a:latin typeface="Times New Roman"/>
                <a:cs typeface="Times New Roman"/>
              </a:rPr>
            </a:br>
            <a:r>
              <a:rPr lang="en-IN" sz="1800" b="0" i="0" u="none" strike="noStrike">
                <a:solidFill>
                  <a:srgbClr val="000000"/>
                </a:solidFill>
                <a:latin typeface="Times New Roman"/>
                <a:cs typeface="Times New Roman"/>
              </a:rPr>
              <a:t>[7]  Ahmad I.S., </a:t>
            </a:r>
            <a:r>
              <a:rPr lang="en-IN" sz="1800" b="0" i="0" u="none" strike="noStrike">
                <a:solidFill>
                  <a:srgbClr val="000000"/>
                </a:solidFill>
                <a:latin typeface="Times New Roman"/>
                <a:cs typeface="Times New Roman"/>
              </a:rPr>
              <a:t>Boufama</a:t>
            </a:r>
            <a:r>
              <a:rPr lang="en-IN" sz="1800" b="0" i="0" u="none" strike="noStrike">
                <a:solidFill>
                  <a:srgbClr val="000000"/>
                </a:solidFill>
                <a:latin typeface="Times New Roman"/>
                <a:cs typeface="Times New Roman"/>
              </a:rPr>
              <a:t> B., </a:t>
            </a:r>
            <a:r>
              <a:rPr lang="en-IN" sz="1800" b="0" i="0" u="none" strike="noStrike">
                <a:solidFill>
                  <a:srgbClr val="000000"/>
                </a:solidFill>
                <a:latin typeface="Times New Roman"/>
                <a:cs typeface="Times New Roman"/>
              </a:rPr>
              <a:t>Habashi</a:t>
            </a:r>
            <a:r>
              <a:rPr lang="en-IN" sz="1800" b="0" i="0" u="none" strike="noStrike">
                <a:solidFill>
                  <a:srgbClr val="000000"/>
                </a:solidFill>
                <a:latin typeface="Times New Roman"/>
                <a:cs typeface="Times New Roman"/>
              </a:rPr>
              <a:t> P., Anderson W., </a:t>
            </a:r>
            <a:r>
              <a:rPr lang="en-IN" sz="1800" b="0" i="0" u="none" strike="noStrike">
                <a:solidFill>
                  <a:srgbClr val="000000"/>
                </a:solidFill>
                <a:latin typeface="Times New Roman"/>
                <a:cs typeface="Times New Roman"/>
              </a:rPr>
              <a:t>Elamsy</a:t>
            </a:r>
            <a:r>
              <a:rPr lang="en-IN" sz="1800" b="0" i="0" u="none" strike="noStrike">
                <a:solidFill>
                  <a:srgbClr val="000000"/>
                </a:solidFill>
                <a:latin typeface="Times New Roman"/>
                <a:cs typeface="Times New Roman"/>
              </a:rPr>
              <a:t> T. Automatic license plate recognition: A comparative study; Proceedings of the 2015 IEEE International Symposium on Signal Processing and Information Technology (ISSPIT); Abu Dhabi, United Arab Emirates. 7–10 December 2015; pp. 635–640.</a:t>
            </a:r>
            <a:endParaRPr lang="en-IN">
              <a:latin typeface="Times New Roman"/>
              <a:cs typeface="Times New Roman"/>
            </a:endParaRPr>
          </a:p>
          <a:p>
            <a:pPr marL="0" indent="0" algn="just">
              <a:spcBef>
                <a:spcPts val="0"/>
              </a:spcBef>
              <a:spcAft>
                <a:spcPts val="0"/>
              </a:spcAft>
              <a:buNone/>
              <a:defRPr/>
            </a:pPr>
            <a:br>
              <a:rPr lang="en-IN">
                <a:latin typeface="Times New Roman"/>
                <a:cs typeface="Times New Roman"/>
              </a:rPr>
            </a:br>
            <a:r>
              <a:rPr lang="en-IN" sz="1800" b="0" i="0" u="none" strike="noStrike">
                <a:solidFill>
                  <a:srgbClr val="000000"/>
                </a:solidFill>
                <a:latin typeface="Times New Roman"/>
                <a:cs typeface="Times New Roman"/>
              </a:rPr>
              <a:t>[8] Kashyap A., Suresh B., Patil A., Sharma S., Jaiswal A. Automatic number plate recognition; Proceedings of the Communication Control and Networking (ICACCCN); Greater Noida, India. 12–13 October 2018.</a:t>
            </a:r>
            <a:endParaRPr lang="en-IN">
              <a:latin typeface="Times New Roman"/>
              <a:cs typeface="Times New Roman"/>
            </a:endParaRPr>
          </a:p>
          <a:p>
            <a:pPr>
              <a:defRPr/>
            </a:pP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p:nvSpPr>
          <p:cNvPr id="241265877" name="Rectangle 8"/>
          <p:cNvSpPr>
            <a:spLocks noAdjustHandles="1" noChangeArrowheads="1" noChangeAspect="1" noChangeShapeType="1" noEditPoints="1" noGrp="1" noMove="1" noResize="1" noRot="1" noTextEdit="1"/>
          </p:cNvSpPr>
          <p:nvPr/>
        </p:nvSpPr>
        <p:spPr bwMode="auto">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2014073460" name="Freeform: Shape 10"/>
          <p:cNvSpPr>
            <a:spLocks noAdjustHandles="1" noChangeArrowheads="1" noChangeAspect="1" noChangeShapeType="1" noEditPoints="1" noGrp="1" noMove="1" noResize="1" noRot="1" noTextEdit="1"/>
          </p:cNvSpPr>
          <p:nvPr/>
        </p:nvSpPr>
        <p:spPr bwMode="auto">
          <a:xfrm>
            <a:off x="1114425" y="0"/>
            <a:ext cx="9963148"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fill="norm" stroke="1" extrusionOk="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a:lnSpc>
                <a:spcPct val="100000"/>
              </a:lnSpc>
              <a:spcBef>
                <a:spcPts val="0"/>
              </a:spcBef>
              <a:spcAft>
                <a:spcPts val="0"/>
              </a:spcAft>
              <a:buClrTx/>
              <a:buSzTx/>
              <a:buFontTx/>
              <a:buNone/>
              <a:defRPr/>
            </a:pPr>
            <a:endParaRPr lang="en-US" sz="1800" b="0" i="0" u="none" strike="noStrike" cap="none" spc="0">
              <a:ln>
                <a:noFill/>
              </a:ln>
              <a:solidFill>
                <a:prstClr val="white"/>
              </a:solidFill>
              <a:latin typeface="Calibri"/>
              <a:ea typeface="Arial"/>
              <a:cs typeface="Arial"/>
            </a:endParaRPr>
          </a:p>
        </p:txBody>
      </p:sp>
      <p:sp>
        <p:nvSpPr>
          <p:cNvPr id="1837467566" name="Title 1"/>
          <p:cNvSpPr>
            <a:spLocks noGrp="1"/>
          </p:cNvSpPr>
          <p:nvPr>
            <p:ph type="ctrTitle"/>
          </p:nvPr>
        </p:nvSpPr>
        <p:spPr bwMode="auto">
          <a:xfrm flipV="1">
            <a:off x="2477196" y="4728557"/>
            <a:ext cx="8995774" cy="81871"/>
          </a:xfrm>
        </p:spPr>
        <p:txBody>
          <a:bodyPr anchor="ctr">
            <a:normAutofit fontScale="90000"/>
          </a:bodyPr>
          <a:lstStyle/>
          <a:p>
            <a:pPr marL="685800" marR="698499" algn="just">
              <a:spcBef>
                <a:spcPts val="0"/>
              </a:spcBef>
              <a:spcAft>
                <a:spcPts val="0"/>
              </a:spcAft>
              <a:defRPr/>
            </a:pPr>
            <a:r>
              <a:rPr lang="en-IN" sz="2800">
                <a:latin typeface="Times New Roman"/>
                <a:cs typeface="Times New Roman"/>
              </a:rPr>
              <a:t> </a:t>
            </a:r>
            <a:endParaRPr lang="en-IN" sz="2800">
              <a:latin typeface="Times New Roman"/>
              <a:cs typeface="Times New Roman"/>
            </a:endParaRPr>
          </a:p>
        </p:txBody>
      </p:sp>
      <p:sp>
        <p:nvSpPr>
          <p:cNvPr id="1999885024" name="Content Placeholder 2"/>
          <p:cNvSpPr>
            <a:spLocks noGrp="1"/>
          </p:cNvSpPr>
          <p:nvPr>
            <p:ph type="subTitle" idx="1"/>
          </p:nvPr>
        </p:nvSpPr>
        <p:spPr bwMode="auto">
          <a:xfrm>
            <a:off x="4344351" y="4757917"/>
            <a:ext cx="8258175" cy="472685"/>
          </a:xfrm>
        </p:spPr>
        <p:txBody>
          <a:bodyPr anchor="ctr">
            <a:normAutofit fontScale="77500" lnSpcReduction="20000"/>
          </a:bodyPr>
          <a:lstStyle/>
          <a:p>
            <a:pPr>
              <a:defRPr/>
            </a:pPr>
            <a:endParaRPr lang="en-IN" sz="4400">
              <a:latin typeface="Times New Roman"/>
              <a:cs typeface="Times New Roman"/>
            </a:endParaRPr>
          </a:p>
          <a:p>
            <a:pPr>
              <a:defRPr/>
            </a:pPr>
            <a:endParaRPr lang="en-IN" sz="4400">
              <a:latin typeface="Times New Roman"/>
              <a:cs typeface="Times New Roman"/>
            </a:endParaRPr>
          </a:p>
          <a:p>
            <a:pPr>
              <a:defRPr/>
            </a:pPr>
            <a:endParaRPr lang="en-IN" sz="2600">
              <a:latin typeface="Times New Roman"/>
              <a:cs typeface="Times New Roman"/>
            </a:endParaRPr>
          </a:p>
          <a:p>
            <a:pPr>
              <a:defRPr/>
            </a:pPr>
            <a:endParaRPr sz="1400">
              <a:latin typeface="Times New Roman"/>
              <a:cs typeface="Times New Roman"/>
            </a:endParaRPr>
          </a:p>
        </p:txBody>
      </p:sp>
      <p:sp>
        <p:nvSpPr>
          <p:cNvPr id="1612171863" name="Rectangle 14"/>
          <p:cNvSpPr>
            <a:spLocks noAdjustHandles="1" noChangeArrowheads="1" noChangeAspect="1" noChangeShapeType="1" noEditPoints="1" noGrp="1" noMove="1" noResize="1" noRot="1" noTextEdit="1"/>
          </p:cNvSpPr>
          <p:nvPr/>
        </p:nvSpPr>
        <p:spPr bwMode="auto">
          <a:xfrm>
            <a:off x="3718559" y="5524785"/>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endParaRPr lang="en-US" sz="1800" b="0" i="0" u="none" strike="noStrike" cap="none" spc="0">
              <a:ln>
                <a:noFill/>
              </a:ln>
              <a:solidFill>
                <a:prstClr val="white"/>
              </a:solidFill>
              <a:latin typeface="Calibri"/>
              <a:ea typeface="Arial"/>
              <a:cs typeface="Arial"/>
            </a:endParaRPr>
          </a:p>
        </p:txBody>
      </p:sp>
      <p:sp>
        <p:nvSpPr>
          <p:cNvPr id="738724419" name=""/>
          <p:cNvSpPr txBox="1"/>
          <p:nvPr/>
        </p:nvSpPr>
        <p:spPr bwMode="auto">
          <a:xfrm flipH="0" flipV="0">
            <a:off x="3656075" y="886046"/>
            <a:ext cx="4419156"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endParaRPr/>
          </a:p>
        </p:txBody>
      </p:sp>
      <p:sp>
        <p:nvSpPr>
          <p:cNvPr id="365536268" name=""/>
          <p:cNvSpPr txBox="1"/>
          <p:nvPr/>
        </p:nvSpPr>
        <p:spPr bwMode="auto">
          <a:xfrm flipH="0" flipV="0">
            <a:off x="2907875" y="250098"/>
            <a:ext cx="6181729"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endParaRPr/>
          </a:p>
        </p:txBody>
      </p:sp>
      <p:pic>
        <p:nvPicPr>
          <p:cNvPr id="757708771" name="Picture 356"/>
          <p:cNvPicPr/>
          <p:nvPr/>
        </p:nvPicPr>
        <p:blipFill>
          <a:blip r:embed="rId3"/>
          <a:stretch/>
        </p:blipFill>
        <p:spPr bwMode="auto">
          <a:xfrm>
            <a:off x="5331713" y="754749"/>
            <a:ext cx="1528571" cy="1358899"/>
          </a:xfrm>
          <a:prstGeom prst="rect">
            <a:avLst/>
          </a:prstGeom>
        </p:spPr>
      </p:pic>
      <p:sp>
        <p:nvSpPr>
          <p:cNvPr id="32997676" name=""/>
          <p:cNvSpPr txBox="1"/>
          <p:nvPr/>
        </p:nvSpPr>
        <p:spPr bwMode="auto">
          <a:xfrm flipH="0" flipV="0">
            <a:off x="3191870" y="-97982"/>
            <a:ext cx="5808616"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endParaRPr/>
          </a:p>
        </p:txBody>
      </p:sp>
      <p:sp>
        <p:nvSpPr>
          <p:cNvPr id="282036683" name=""/>
          <p:cNvSpPr txBox="1"/>
          <p:nvPr/>
        </p:nvSpPr>
        <p:spPr bwMode="auto">
          <a:xfrm flipH="0" flipV="0">
            <a:off x="3155148" y="85075"/>
            <a:ext cx="5928855" cy="6440656"/>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marL="0" marR="234949" algn="l">
              <a:defRPr/>
            </a:pPr>
            <a:r>
              <a:rPr sz="1800" i="0"/>
              <a:t>       MAHARAJA AGRASEN INSTITUTE OF TECHNOLOGY  </a:t>
            </a:r>
            <a:r>
              <a:rPr sz="1600">
                <a:latin typeface="Times New Roman"/>
                <a:ea typeface="Times New Roman"/>
                <a:cs typeface="Times New Roman"/>
              </a:rPr>
              <a:t>                     </a:t>
            </a:r>
            <a:endParaRPr/>
          </a:p>
          <a:p>
            <a:pPr algn="l">
              <a:spcAft>
                <a:spcPts val="0"/>
              </a:spcAft>
              <a:defRPr/>
            </a:pPr>
            <a:r>
              <a:rPr sz="650">
                <a:latin typeface="Times New Roman"/>
                <a:ea typeface="Times New Roman"/>
                <a:cs typeface="Times New Roman"/>
              </a:rPr>
              <a:t> </a:t>
            </a:r>
            <a:r>
              <a:rPr/>
              <a:t>     </a:t>
            </a:r>
            <a:r>
              <a:rPr sz="1600">
                <a:latin typeface="Times New Roman"/>
                <a:ea typeface="Times New Roman"/>
                <a:cs typeface="Times New Roman"/>
              </a:rPr>
              <a:t>  Department of </a:t>
            </a:r>
            <a:r>
              <a:rPr sz="1600">
                <a:latin typeface="Times New Roman"/>
                <a:ea typeface="Times New Roman"/>
                <a:cs typeface="Times New Roman"/>
              </a:rPr>
              <a:t>Artificial Intelligence &amp;Machine Learning</a:t>
            </a:r>
            <a:endParaRPr/>
          </a:p>
          <a:p>
            <a:pPr algn="l">
              <a:spcAft>
                <a:spcPts val="249"/>
              </a:spcAft>
              <a:defRPr/>
            </a:pPr>
            <a:r>
              <a:rPr sz="1700">
                <a:latin typeface="Times New Roman"/>
                <a:ea typeface="Times New Roman"/>
                <a:cs typeface="Times New Roman"/>
              </a:rPr>
              <a:t> </a:t>
            </a:r>
            <a:r>
              <a:rPr/>
              <a:t> </a:t>
            </a:r>
            <a:r>
              <a:rPr/>
              <a:t>	 </a:t>
            </a:r>
            <a:endParaRPr/>
          </a:p>
          <a:p>
            <a:pPr algn="l">
              <a:spcAft>
                <a:spcPts val="0"/>
              </a:spcAft>
              <a:defRPr/>
            </a:pPr>
            <a:r>
              <a:rPr sz="1700">
                <a:latin typeface="Times New Roman"/>
                <a:ea typeface="Times New Roman"/>
                <a:cs typeface="Times New Roman"/>
              </a:rPr>
              <a:t> </a:t>
            </a:r>
            <a:r>
              <a:rPr sz="1700" baseline="-25000"/>
              <a:t> </a:t>
            </a:r>
            <a:endParaRPr/>
          </a:p>
          <a:p>
            <a:pPr algn="l">
              <a:spcAft>
                <a:spcPts val="0"/>
              </a:spcAft>
              <a:defRPr/>
            </a:pPr>
            <a:r>
              <a:rPr sz="1700">
                <a:latin typeface="Times New Roman"/>
                <a:ea typeface="Times New Roman"/>
                <a:cs typeface="Times New Roman"/>
              </a:rPr>
              <a:t> </a:t>
            </a:r>
            <a:r>
              <a:rPr sz="1700" baseline="-25000"/>
              <a:t> </a:t>
            </a:r>
            <a:endParaRPr/>
          </a:p>
          <a:p>
            <a:pPr algn="l">
              <a:spcAft>
                <a:spcPts val="0"/>
              </a:spcAft>
              <a:defRPr/>
            </a:pPr>
            <a:r>
              <a:rPr sz="1700">
                <a:latin typeface="Times New Roman"/>
                <a:ea typeface="Times New Roman"/>
                <a:cs typeface="Times New Roman"/>
              </a:rPr>
              <a:t> </a:t>
            </a:r>
            <a:r>
              <a:rPr sz="1700" baseline="-25000"/>
              <a:t> </a:t>
            </a:r>
            <a:endParaRPr/>
          </a:p>
          <a:p>
            <a:pPr algn="l">
              <a:spcAft>
                <a:spcPts val="18"/>
              </a:spcAft>
              <a:defRPr/>
            </a:pPr>
            <a:r>
              <a:rPr sz="1500">
                <a:latin typeface="Times New Roman"/>
                <a:ea typeface="Times New Roman"/>
                <a:cs typeface="Times New Roman"/>
              </a:rPr>
              <a:t> </a:t>
            </a:r>
            <a:r>
              <a:rPr/>
              <a:t> </a:t>
            </a:r>
            <a:endParaRPr/>
          </a:p>
          <a:p>
            <a:pPr marR="1904" algn="l">
              <a:defRPr/>
            </a:pPr>
            <a:r>
              <a:rPr/>
              <a:t>  </a:t>
            </a:r>
            <a:endParaRPr/>
          </a:p>
          <a:p>
            <a:pPr marR="1904" algn="l">
              <a:defRPr/>
            </a:pPr>
            <a:r>
              <a:rPr/>
              <a:t>                                        </a:t>
            </a:r>
            <a:r>
              <a:rPr>
                <a:latin typeface="Times New Roman"/>
                <a:ea typeface="Times New Roman"/>
                <a:cs typeface="Times New Roman"/>
              </a:rPr>
              <a:t> </a:t>
            </a:r>
            <a:r>
              <a:rPr sz="2000">
                <a:latin typeface="Times New Roman"/>
                <a:ea typeface="Times New Roman"/>
                <a:cs typeface="Times New Roman"/>
              </a:rPr>
              <a:t>CERTIFICATE</a:t>
            </a:r>
            <a:r>
              <a:rPr>
                <a:latin typeface="Times New Roman"/>
                <a:ea typeface="Times New Roman"/>
                <a:cs typeface="Times New Roman"/>
              </a:rPr>
              <a:t>  </a:t>
            </a:r>
            <a:endParaRPr>
              <a:latin typeface="Times New Roman"/>
              <a:cs typeface="Times New Roman"/>
            </a:endParaRPr>
          </a:p>
          <a:p>
            <a:pPr algn="l">
              <a:spcAft>
                <a:spcPts val="84"/>
              </a:spcAft>
              <a:defRPr/>
            </a:pPr>
            <a:r>
              <a:rPr sz="1400" b="1">
                <a:latin typeface="Times New Roman"/>
                <a:ea typeface="Times New Roman"/>
                <a:cs typeface="Times New Roman"/>
              </a:rPr>
              <a:t> </a:t>
            </a:r>
            <a:r>
              <a:rPr/>
              <a:t> </a:t>
            </a:r>
            <a:endParaRPr/>
          </a:p>
          <a:p>
            <a:pPr>
              <a:defRPr/>
            </a:pPr>
            <a:r>
              <a:rPr sz="1800">
                <a:latin typeface="Times New Roman"/>
                <a:ea typeface="Times New Roman"/>
                <a:cs typeface="Times New Roman"/>
              </a:rPr>
              <a:t>This is to Certified that this </a:t>
            </a:r>
            <a:r>
              <a:rPr sz="1800">
                <a:latin typeface="Times New Roman"/>
                <a:ea typeface="Times New Roman"/>
                <a:cs typeface="Times New Roman"/>
              </a:rPr>
              <a:t>TERM</a:t>
            </a:r>
            <a:r>
              <a:rPr sz="1800">
                <a:latin typeface="Times New Roman"/>
                <a:ea typeface="Times New Roman"/>
                <a:cs typeface="Times New Roman"/>
              </a:rPr>
              <a:t> </a:t>
            </a:r>
            <a:r>
              <a:rPr sz="1800">
                <a:latin typeface="Times New Roman"/>
                <a:ea typeface="Times New Roman"/>
                <a:cs typeface="Times New Roman"/>
              </a:rPr>
              <a:t>PROJECT</a:t>
            </a:r>
            <a:r>
              <a:rPr sz="1800">
                <a:latin typeface="Times New Roman"/>
                <a:ea typeface="Times New Roman"/>
                <a:cs typeface="Times New Roman"/>
              </a:rPr>
              <a:t> report </a:t>
            </a:r>
            <a:r>
              <a:rPr lang="en-US" sz="1800" b="0" i="0" u="none" strike="noStrike" cap="none" spc="0">
                <a:solidFill>
                  <a:schemeClr val="tx1"/>
                </a:solidFill>
                <a:latin typeface="Times New Roman"/>
                <a:ea typeface="Times New Roman"/>
                <a:cs typeface="Times New Roman"/>
              </a:rPr>
              <a:t>AUTOMATIC NUMBER PLATE RECOGNITION</a:t>
            </a:r>
            <a:endParaRPr sz="1800" b="0">
              <a:latin typeface="Times New Roman"/>
              <a:cs typeface="Times New Roman"/>
            </a:endParaRPr>
          </a:p>
          <a:p>
            <a:pPr>
              <a:defRPr/>
            </a:pPr>
            <a:r>
              <a:rPr lang="en-US" sz="1800" b="0" i="0" u="none" strike="noStrike" cap="none" spc="0">
                <a:solidFill>
                  <a:schemeClr val="tx1"/>
                </a:solidFill>
                <a:latin typeface="Times New Roman"/>
                <a:ea typeface="Times New Roman"/>
                <a:cs typeface="Times New Roman"/>
              </a:rPr>
              <a:t> USING OPENCV AND EASYOCR</a:t>
            </a:r>
            <a:r>
              <a:rPr lang="en-IN" sz="1800" b="0" i="0" u="none" strike="noStrike" cap="none" spc="0">
                <a:solidFill>
                  <a:schemeClr val="tx1"/>
                </a:solidFill>
                <a:latin typeface="Times New Roman"/>
                <a:ea typeface="Times New Roman"/>
                <a:cs typeface="Times New Roman"/>
              </a:rPr>
              <a:t> </a:t>
            </a:r>
            <a:r>
              <a:rPr sz="1800">
                <a:latin typeface="Times New Roman"/>
                <a:ea typeface="Times New Roman"/>
                <a:cs typeface="Times New Roman"/>
              </a:rPr>
              <a:t>is submitted by </a:t>
            </a:r>
            <a:r>
              <a:rPr lang="en-IN" sz="1800">
                <a:latin typeface="Times New Roman"/>
                <a:ea typeface="Times New Roman"/>
                <a:cs typeface="Times New Roman"/>
              </a:rPr>
              <a:t>Naman Kapoor ( 006 ) , Anupam Chand Singh ( 010 )  &amp; Ansh Mangla ( 011) </a:t>
            </a:r>
            <a:r>
              <a:rPr sz="1800">
                <a:latin typeface="Times New Roman"/>
                <a:ea typeface="Times New Roman"/>
                <a:cs typeface="Times New Roman"/>
              </a:rPr>
              <a:t>who carried out the project work under my supervision. </a:t>
            </a:r>
            <a:r>
              <a:rPr sz="1800"/>
              <a:t> </a:t>
            </a:r>
            <a:endParaRPr sz="1800" b="1">
              <a:latin typeface="Times New Roman"/>
              <a:cs typeface="Times New Roman"/>
            </a:endParaRPr>
          </a:p>
          <a:p>
            <a:pPr algn="l">
              <a:spcAft>
                <a:spcPts val="159"/>
              </a:spcAft>
              <a:defRPr/>
            </a:pPr>
            <a:r>
              <a:rPr sz="1800">
                <a:latin typeface="Times New Roman"/>
                <a:ea typeface="Times New Roman"/>
                <a:cs typeface="Times New Roman"/>
              </a:rPr>
              <a:t> </a:t>
            </a:r>
            <a:r>
              <a:rPr sz="1800"/>
              <a:t> </a:t>
            </a:r>
            <a:endParaRPr sz="1800"/>
          </a:p>
          <a:p>
            <a:pPr marL="225424" indent="-6349" algn="l">
              <a:spcAft>
                <a:spcPts val="0"/>
              </a:spcAft>
              <a:defRPr/>
            </a:pPr>
            <a:r>
              <a:rPr sz="1800">
                <a:latin typeface="Times New Roman"/>
                <a:ea typeface="Times New Roman"/>
                <a:cs typeface="Times New Roman"/>
              </a:rPr>
              <a:t>I approve this </a:t>
            </a:r>
            <a:r>
              <a:rPr sz="1800">
                <a:latin typeface="Times New Roman"/>
                <a:ea typeface="Times New Roman"/>
                <a:cs typeface="Times New Roman"/>
              </a:rPr>
              <a:t>TERM</a:t>
            </a:r>
            <a:r>
              <a:rPr sz="1800">
                <a:latin typeface="Times New Roman"/>
                <a:ea typeface="Times New Roman"/>
                <a:cs typeface="Times New Roman"/>
              </a:rPr>
              <a:t> </a:t>
            </a:r>
            <a:r>
              <a:rPr sz="1800">
                <a:latin typeface="Times New Roman"/>
                <a:ea typeface="Times New Roman"/>
                <a:cs typeface="Times New Roman"/>
              </a:rPr>
              <a:t>PROJECT</a:t>
            </a:r>
            <a:r>
              <a:rPr sz="1800">
                <a:latin typeface="Times New Roman"/>
                <a:ea typeface="Times New Roman"/>
                <a:cs typeface="Times New Roman"/>
              </a:rPr>
              <a:t> for submission. </a:t>
            </a:r>
            <a:r>
              <a:rPr sz="1800" baseline="-25000"/>
              <a:t> </a:t>
            </a:r>
            <a:endParaRPr sz="1800"/>
          </a:p>
          <a:p>
            <a:pPr algn="l">
              <a:spcAft>
                <a:spcPts val="0"/>
              </a:spcAft>
              <a:defRPr/>
            </a:pPr>
            <a:r>
              <a:rPr sz="1800">
                <a:latin typeface="Times New Roman"/>
                <a:ea typeface="Times New Roman"/>
                <a:cs typeface="Times New Roman"/>
              </a:rPr>
              <a:t> </a:t>
            </a:r>
            <a:r>
              <a:rPr sz="1800"/>
              <a:t> </a:t>
            </a:r>
            <a:endParaRPr sz="1800"/>
          </a:p>
          <a:p>
            <a:pPr algn="l">
              <a:spcAft>
                <a:spcPts val="0"/>
              </a:spcAft>
              <a:defRPr/>
            </a:pPr>
            <a:r>
              <a:rPr sz="1500">
                <a:latin typeface="Times New Roman"/>
                <a:ea typeface="Times New Roman"/>
                <a:cs typeface="Times New Roman"/>
              </a:rPr>
              <a:t> </a:t>
            </a:r>
            <a:r>
              <a:rPr/>
              <a:t> </a:t>
            </a:r>
            <a:endParaRPr/>
          </a:p>
          <a:p>
            <a:pPr algn="l">
              <a:lnSpc>
                <a:spcPct val="108332"/>
              </a:lnSpc>
              <a:spcAft>
                <a:spcPts val="44"/>
              </a:spcAft>
              <a:defRPr/>
            </a:pPr>
            <a:r>
              <a:rPr sz="1400"/>
              <a:t>        </a:t>
            </a:r>
            <a:r>
              <a:rPr sz="1400"/>
              <a:t>Dr.</a:t>
            </a:r>
            <a:r>
              <a:rPr sz="1400">
                <a:latin typeface="Times New Roman"/>
                <a:ea typeface="Times New Roman"/>
                <a:cs typeface="Times New Roman"/>
              </a:rPr>
              <a:t> </a:t>
            </a:r>
            <a:r>
              <a:rPr sz="1400">
                <a:latin typeface="Times New Roman"/>
                <a:ea typeface="Times New Roman"/>
                <a:cs typeface="Times New Roman"/>
              </a:rPr>
              <a:t>N</a:t>
            </a:r>
            <a:r>
              <a:rPr sz="1400">
                <a:latin typeface="Times New Roman"/>
                <a:ea typeface="Times New Roman"/>
                <a:cs typeface="Times New Roman"/>
              </a:rPr>
              <a:t>eeraj</a:t>
            </a:r>
            <a:r>
              <a:rPr sz="1400">
                <a:latin typeface="Times New Roman"/>
                <a:ea typeface="Times New Roman"/>
                <a:cs typeface="Times New Roman"/>
              </a:rPr>
              <a:t> </a:t>
            </a:r>
            <a:r>
              <a:rPr sz="1400">
                <a:latin typeface="Times New Roman"/>
                <a:ea typeface="Times New Roman"/>
                <a:cs typeface="Times New Roman"/>
              </a:rPr>
              <a:t>G</a:t>
            </a:r>
            <a:r>
              <a:rPr sz="1400">
                <a:latin typeface="Times New Roman"/>
                <a:ea typeface="Times New Roman"/>
                <a:cs typeface="Times New Roman"/>
              </a:rPr>
              <a:t>arg</a:t>
            </a:r>
            <a:r>
              <a:rPr sz="1200">
                <a:latin typeface="Times New Roman"/>
                <a:ea typeface="Times New Roman"/>
                <a:cs typeface="Times New Roman"/>
              </a:rPr>
              <a:t>  </a:t>
            </a:r>
            <a:r>
              <a:rPr sz="1200">
                <a:latin typeface="Times New Roman"/>
                <a:ea typeface="Times New Roman"/>
                <a:cs typeface="Times New Roman"/>
              </a:rPr>
              <a:t>	                                   Guide/Co-Guide Name with Designa</a:t>
            </a:r>
            <a:r>
              <a:rPr sz="1200">
                <a:latin typeface="Times New Roman"/>
                <a:ea typeface="Times New Roman"/>
                <a:cs typeface="Times New Roman"/>
              </a:rPr>
              <a:t>tion </a:t>
            </a:r>
            <a:r>
              <a:rPr/>
              <a:t> </a:t>
            </a:r>
            <a:endParaRPr/>
          </a:p>
          <a:p>
            <a:pPr algn="l">
              <a:lnSpc>
                <a:spcPct val="108332"/>
              </a:lnSpc>
              <a:spcAft>
                <a:spcPts val="639"/>
              </a:spcAft>
              <a:defRPr/>
            </a:pPr>
            <a:r>
              <a:rPr sz="1200">
                <a:latin typeface="Times New Roman"/>
                <a:ea typeface="Times New Roman"/>
                <a:cs typeface="Times New Roman"/>
              </a:rPr>
              <a:t>         (</a:t>
            </a:r>
            <a:r>
              <a:rPr sz="1200">
                <a:latin typeface="Times New Roman"/>
                <a:ea typeface="Times New Roman"/>
                <a:cs typeface="Times New Roman"/>
              </a:rPr>
              <a:t>HoD</a:t>
            </a:r>
            <a:r>
              <a:rPr sz="1200">
                <a:latin typeface="Times New Roman"/>
                <a:ea typeface="Times New Roman"/>
                <a:cs typeface="Times New Roman"/>
              </a:rPr>
              <a:t>, </a:t>
            </a:r>
            <a:r>
              <a:rPr sz="1200">
                <a:latin typeface="Times New Roman"/>
                <a:ea typeface="Times New Roman"/>
                <a:cs typeface="Times New Roman"/>
              </a:rPr>
              <a:t>AI&amp;ML</a:t>
            </a:r>
            <a:r>
              <a:rPr sz="1200">
                <a:latin typeface="Times New Roman"/>
                <a:ea typeface="Times New Roman"/>
                <a:cs typeface="Times New Roman"/>
              </a:rPr>
              <a:t>)  </a:t>
            </a:r>
            <a:r>
              <a:rPr sz="1200">
                <a:latin typeface="Times New Roman"/>
                <a:ea typeface="Times New Roman"/>
                <a:cs typeface="Times New Roman"/>
              </a:rPr>
              <a:t>	  </a:t>
            </a:r>
            <a:r>
              <a:rPr sz="1200">
                <a:latin typeface="Times New Roman"/>
                <a:ea typeface="Times New Roman"/>
                <a:cs typeface="Times New Roman"/>
              </a:rPr>
              <a:t>	                                  (Project Guide) </a:t>
            </a:r>
            <a:r>
              <a:rPr/>
              <a:t> </a:t>
            </a:r>
            <a:endParaRPr/>
          </a:p>
          <a:p>
            <a:pPr algn="l">
              <a:spcAft>
                <a:spcPts val="0"/>
              </a:spcAft>
              <a:defRPr/>
            </a:pPr>
            <a:r>
              <a:rPr/>
              <a:t> </a:t>
            </a:r>
            <a:r>
              <a:rPr/>
              <a:t>	</a:t>
            </a:r>
            <a:r>
              <a:rPr sz="1600" b="1">
                <a:latin typeface="Times New Roman"/>
                <a:ea typeface="Times New Roman"/>
                <a:cs typeface="Times New Roman"/>
              </a:rPr>
              <a:t>  </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p:nvSpPr>
          <p:cNvPr id="1940304712" name="Rectangle 8"/>
          <p:cNvSpPr>
            <a:spLocks noAdjustHandles="1" noChangeArrowheads="1" noChangeAspect="1" noChangeShapeType="1" noEditPoints="1" noGrp="1" noMove="1" noResize="1" noRot="1" noTextEdit="1"/>
          </p:cNvSpPr>
          <p:nvPr/>
        </p:nvSpPr>
        <p:spPr bwMode="auto">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825590688" name="Freeform: Shape 10"/>
          <p:cNvSpPr>
            <a:spLocks noAdjustHandles="1" noChangeArrowheads="1" noChangeAspect="1" noChangeShapeType="1" noEditPoints="1" noGrp="1" noMove="1" noResize="1" noRot="1" noTextEdit="1"/>
          </p:cNvSpPr>
          <p:nvPr/>
        </p:nvSpPr>
        <p:spPr bwMode="auto">
          <a:xfrm>
            <a:off x="1114425" y="0"/>
            <a:ext cx="9963148"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fill="norm" stroke="1" extrusionOk="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a:lnSpc>
                <a:spcPct val="100000"/>
              </a:lnSpc>
              <a:spcBef>
                <a:spcPts val="0"/>
              </a:spcBef>
              <a:spcAft>
                <a:spcPts val="0"/>
              </a:spcAft>
              <a:buClrTx/>
              <a:buSzTx/>
              <a:buFontTx/>
              <a:buNone/>
              <a:defRPr/>
            </a:pPr>
            <a:endParaRPr lang="en-US" sz="1800" b="0" i="0" u="none" strike="noStrike" cap="none" spc="0">
              <a:ln>
                <a:noFill/>
              </a:ln>
              <a:solidFill>
                <a:prstClr val="white"/>
              </a:solidFill>
              <a:latin typeface="Calibri"/>
              <a:ea typeface="Arial"/>
              <a:cs typeface="Arial"/>
            </a:endParaRPr>
          </a:p>
        </p:txBody>
      </p:sp>
      <p:sp>
        <p:nvSpPr>
          <p:cNvPr id="1380159737" name="Title 1"/>
          <p:cNvSpPr>
            <a:spLocks noGrp="1"/>
          </p:cNvSpPr>
          <p:nvPr>
            <p:ph type="ctrTitle"/>
          </p:nvPr>
        </p:nvSpPr>
        <p:spPr bwMode="auto">
          <a:xfrm flipV="1">
            <a:off x="2477196" y="4728557"/>
            <a:ext cx="8995774" cy="81871"/>
          </a:xfrm>
        </p:spPr>
        <p:txBody>
          <a:bodyPr anchor="ctr">
            <a:normAutofit fontScale="90000"/>
          </a:bodyPr>
          <a:lstStyle/>
          <a:p>
            <a:pPr marL="685800" marR="698499" algn="just">
              <a:spcBef>
                <a:spcPts val="0"/>
              </a:spcBef>
              <a:spcAft>
                <a:spcPts val="0"/>
              </a:spcAft>
              <a:defRPr/>
            </a:pPr>
            <a:r>
              <a:rPr lang="en-IN" sz="2800">
                <a:latin typeface="Times New Roman"/>
                <a:cs typeface="Times New Roman"/>
              </a:rPr>
              <a:t> </a:t>
            </a:r>
            <a:endParaRPr lang="en-IN" sz="2800">
              <a:latin typeface="Times New Roman"/>
              <a:cs typeface="Times New Roman"/>
            </a:endParaRPr>
          </a:p>
        </p:txBody>
      </p:sp>
      <p:sp>
        <p:nvSpPr>
          <p:cNvPr id="1783974285" name="Content Placeholder 2"/>
          <p:cNvSpPr>
            <a:spLocks noGrp="1"/>
          </p:cNvSpPr>
          <p:nvPr>
            <p:ph type="subTitle" idx="1"/>
          </p:nvPr>
        </p:nvSpPr>
        <p:spPr bwMode="auto">
          <a:xfrm>
            <a:off x="4344351" y="4757917"/>
            <a:ext cx="8258175" cy="472685"/>
          </a:xfrm>
        </p:spPr>
        <p:txBody>
          <a:bodyPr anchor="ctr">
            <a:normAutofit fontScale="77500" lnSpcReduction="20000"/>
          </a:bodyPr>
          <a:lstStyle/>
          <a:p>
            <a:pPr>
              <a:defRPr/>
            </a:pPr>
            <a:endParaRPr lang="en-IN" sz="4400">
              <a:latin typeface="Times New Roman"/>
              <a:cs typeface="Times New Roman"/>
            </a:endParaRPr>
          </a:p>
          <a:p>
            <a:pPr>
              <a:defRPr/>
            </a:pPr>
            <a:endParaRPr lang="en-IN" sz="4400">
              <a:latin typeface="Times New Roman"/>
              <a:cs typeface="Times New Roman"/>
            </a:endParaRPr>
          </a:p>
          <a:p>
            <a:pPr>
              <a:defRPr/>
            </a:pPr>
            <a:endParaRPr lang="en-IN" sz="2600">
              <a:latin typeface="Times New Roman"/>
              <a:cs typeface="Times New Roman"/>
            </a:endParaRPr>
          </a:p>
          <a:p>
            <a:pPr>
              <a:defRPr/>
            </a:pPr>
            <a:endParaRPr sz="1400">
              <a:latin typeface="Times New Roman"/>
              <a:cs typeface="Times New Roman"/>
            </a:endParaRPr>
          </a:p>
        </p:txBody>
      </p:sp>
      <p:sp>
        <p:nvSpPr>
          <p:cNvPr id="828794250" name="Rectangle 14"/>
          <p:cNvSpPr>
            <a:spLocks noAdjustHandles="1" noChangeArrowheads="1" noChangeAspect="1" noChangeShapeType="1" noEditPoints="1" noGrp="1" noMove="1" noResize="1" noRot="1" noTextEdit="1"/>
          </p:cNvSpPr>
          <p:nvPr/>
        </p:nvSpPr>
        <p:spPr bwMode="auto">
          <a:xfrm>
            <a:off x="3718559" y="5524785"/>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endParaRPr lang="en-US" sz="1800" b="0" i="0" u="none" strike="noStrike" cap="none" spc="0">
              <a:ln>
                <a:noFill/>
              </a:ln>
              <a:solidFill>
                <a:prstClr val="white"/>
              </a:solidFill>
              <a:latin typeface="Calibri"/>
              <a:ea typeface="Arial"/>
              <a:cs typeface="Arial"/>
            </a:endParaRPr>
          </a:p>
        </p:txBody>
      </p:sp>
      <p:sp>
        <p:nvSpPr>
          <p:cNvPr id="1227082740" name=""/>
          <p:cNvSpPr txBox="1"/>
          <p:nvPr/>
        </p:nvSpPr>
        <p:spPr bwMode="auto">
          <a:xfrm flipH="0" flipV="0">
            <a:off x="3191869" y="0"/>
            <a:ext cx="6079455" cy="652369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marR="6349">
              <a:spcAft>
                <a:spcPts val="339"/>
              </a:spcAft>
              <a:defRPr/>
            </a:pPr>
            <a:endParaRPr/>
          </a:p>
          <a:p>
            <a:pPr marR="6349">
              <a:spcAft>
                <a:spcPts val="339"/>
              </a:spcAft>
              <a:defRPr/>
            </a:pPr>
            <a:r>
              <a:rPr/>
              <a:t>                               </a:t>
            </a:r>
            <a:r>
              <a:rPr sz="2000">
                <a:latin typeface="Times New Roman"/>
                <a:ea typeface="Times New Roman"/>
                <a:cs typeface="Times New Roman"/>
              </a:rPr>
              <a:t>ACKNOWLEDGEMENT</a:t>
            </a:r>
            <a:r>
              <a:rPr>
                <a:latin typeface="Times New Roman"/>
                <a:ea typeface="Times New Roman"/>
                <a:cs typeface="Times New Roman"/>
              </a:rPr>
              <a:t>  </a:t>
            </a:r>
            <a:endParaRPr>
              <a:latin typeface="Times New Roman"/>
              <a:ea typeface="Times New Roman"/>
              <a:cs typeface="Times New Roman"/>
            </a:endParaRPr>
          </a:p>
          <a:p>
            <a:pPr marR="6349">
              <a:spcAft>
                <a:spcPts val="339"/>
              </a:spcAft>
              <a:defRPr/>
            </a:pPr>
            <a:endParaRPr>
              <a:latin typeface="Times New Roman"/>
              <a:ea typeface="Times New Roman"/>
              <a:cs typeface="Times New Roman"/>
            </a:endParaRPr>
          </a:p>
          <a:p>
            <a:pPr marR="6349">
              <a:spcAft>
                <a:spcPts val="339"/>
              </a:spcAft>
              <a:defRPr/>
            </a:pPr>
            <a:r>
              <a:rPr sz="1800">
                <a:latin typeface="Times New Roman"/>
                <a:ea typeface="Times New Roman"/>
                <a:cs typeface="Times New Roman"/>
              </a:rPr>
              <a:t>It gives me immense pleasure to express my deepest sense of gratitude and sincere thanks to my respected guide </a:t>
            </a:r>
            <a:r>
              <a:rPr lang="en-IN" sz="1800">
                <a:latin typeface="Times New Roman"/>
                <a:ea typeface="Times New Roman"/>
                <a:cs typeface="Times New Roman"/>
              </a:rPr>
              <a:t>Dr. Neeraj Garg</a:t>
            </a:r>
            <a:r>
              <a:rPr lang="en-IN">
                <a:latin typeface="Times New Roman"/>
                <a:ea typeface="Times New Roman"/>
                <a:cs typeface="Times New Roman"/>
              </a:rPr>
              <a:t>(ASSOCIATE PROFESSOR,DEPARTMENT OF AIML)</a:t>
            </a:r>
            <a:r>
              <a:rPr sz="1800">
                <a:latin typeface="Times New Roman"/>
                <a:ea typeface="Times New Roman"/>
                <a:cs typeface="Times New Roman"/>
              </a:rPr>
              <a:t> MAIT Delhi, for their valuable guidance, encouragement and help for completing </a:t>
            </a:r>
            <a:r>
              <a:rPr sz="1800">
                <a:latin typeface="Times New Roman"/>
                <a:ea typeface="Times New Roman"/>
                <a:cs typeface="Times New Roman"/>
              </a:rPr>
              <a:t>this work. Their useful suggestions for this whole work and co-operative </a:t>
            </a:r>
            <a:r>
              <a:rPr sz="1800">
                <a:latin typeface="Times New Roman"/>
                <a:ea typeface="Times New Roman"/>
                <a:cs typeface="Times New Roman"/>
              </a:rPr>
              <a:t>behavior</a:t>
            </a:r>
            <a:r>
              <a:rPr sz="1800">
                <a:latin typeface="Times New Roman"/>
                <a:ea typeface="Times New Roman"/>
                <a:cs typeface="Times New Roman"/>
              </a:rPr>
              <a:t> are sincerely acknowledged. </a:t>
            </a:r>
            <a:r>
              <a:rPr sz="1800">
                <a:latin typeface="Times New Roman"/>
                <a:ea typeface="Times New Roman"/>
                <a:cs typeface="Times New Roman"/>
              </a:rPr>
              <a:t> </a:t>
            </a:r>
            <a:endParaRPr sz="1800">
              <a:latin typeface="Times New Roman"/>
              <a:ea typeface="Times New Roman"/>
              <a:cs typeface="Times New Roman"/>
            </a:endParaRPr>
          </a:p>
          <a:p>
            <a:pPr marR="6349">
              <a:spcAft>
                <a:spcPts val="339"/>
              </a:spcAft>
              <a:defRPr/>
            </a:pPr>
            <a:endParaRPr sz="1800">
              <a:latin typeface="Times New Roman"/>
              <a:ea typeface="Times New Roman"/>
              <a:cs typeface="Times New Roman"/>
            </a:endParaRPr>
          </a:p>
          <a:p>
            <a:pPr marR="6349">
              <a:spcAft>
                <a:spcPts val="339"/>
              </a:spcAft>
              <a:defRPr/>
            </a:pPr>
            <a:r>
              <a:rPr sz="1800">
                <a:latin typeface="Times New Roman"/>
                <a:ea typeface="Times New Roman"/>
                <a:cs typeface="Times New Roman"/>
              </a:rPr>
              <a:t>I am also grateful to my teachers</a:t>
            </a:r>
            <a:r>
              <a:rPr lang="en-IN" sz="1800">
                <a:latin typeface="Times New Roman"/>
                <a:ea typeface="Times New Roman"/>
                <a:cs typeface="Times New Roman"/>
              </a:rPr>
              <a:t> Dr. Neelam Sharma</a:t>
            </a:r>
            <a:r>
              <a:rPr sz="1800">
                <a:latin typeface="Times New Roman"/>
                <a:ea typeface="Times New Roman"/>
                <a:cs typeface="Times New Roman"/>
              </a:rPr>
              <a:t> for their constant support and guidance. (If Required) </a:t>
            </a:r>
            <a:r>
              <a:rPr sz="1800">
                <a:latin typeface="Times New Roman"/>
                <a:ea typeface="Times New Roman"/>
                <a:cs typeface="Times New Roman"/>
              </a:rPr>
              <a:t> </a:t>
            </a:r>
            <a:endParaRPr sz="1800">
              <a:latin typeface="Times New Roman"/>
              <a:ea typeface="Times New Roman"/>
              <a:cs typeface="Times New Roman"/>
            </a:endParaRPr>
          </a:p>
          <a:p>
            <a:pPr marR="6349">
              <a:spcAft>
                <a:spcPts val="339"/>
              </a:spcAft>
              <a:defRPr/>
            </a:pPr>
            <a:endParaRPr sz="1800">
              <a:latin typeface="Times New Roman"/>
              <a:ea typeface="Times New Roman"/>
              <a:cs typeface="Times New Roman"/>
            </a:endParaRPr>
          </a:p>
          <a:p>
            <a:pPr marR="6349">
              <a:spcAft>
                <a:spcPts val="339"/>
              </a:spcAft>
              <a:defRPr/>
            </a:pPr>
            <a:r>
              <a:rPr sz="1800">
                <a:latin typeface="Times New Roman"/>
                <a:ea typeface="Times New Roman"/>
                <a:cs typeface="Times New Roman"/>
              </a:rPr>
              <a:t>I also wish to express my indebtedness to my parents as well as my family member whose blessings and support always helped me to face the challenges ahead. </a:t>
            </a:r>
            <a:r>
              <a:rPr sz="1800">
                <a:latin typeface="Times New Roman"/>
                <a:ea typeface="Times New Roman"/>
                <a:cs typeface="Times New Roman"/>
              </a:rPr>
              <a:t> </a:t>
            </a:r>
            <a:endParaRPr sz="1800">
              <a:latin typeface="Times New Roman"/>
              <a:ea typeface="Times New Roman"/>
              <a:cs typeface="Times New Roman"/>
            </a:endParaRPr>
          </a:p>
          <a:p>
            <a:pPr>
              <a:spcAft>
                <a:spcPts val="0"/>
              </a:spcAft>
              <a:defRPr/>
            </a:pPr>
            <a:r>
              <a:rPr sz="1300">
                <a:latin typeface="Times New Roman"/>
                <a:ea typeface="Times New Roman"/>
                <a:cs typeface="Times New Roman"/>
              </a:rPr>
              <a:t> </a:t>
            </a:r>
            <a:r>
              <a:rPr/>
              <a:t> </a:t>
            </a:r>
            <a:endParaRPr/>
          </a:p>
          <a:p>
            <a:pPr>
              <a:spcAft>
                <a:spcPts val="0"/>
              </a:spcAft>
              <a:defRPr/>
            </a:pPr>
            <a:endParaRPr/>
          </a:p>
          <a:p>
            <a:pPr>
              <a:spcAft>
                <a:spcPts val="0"/>
              </a:spcAft>
              <a:defRPr/>
            </a:pPr>
            <a:r>
              <a:rPr sz="1700">
                <a:latin typeface="Times New Roman"/>
                <a:ea typeface="Times New Roman"/>
                <a:cs typeface="Times New Roman"/>
              </a:rPr>
              <a:t> </a:t>
            </a:r>
            <a:r>
              <a:rPr sz="1700" baseline="-25000"/>
              <a:t> </a:t>
            </a:r>
            <a:r>
              <a:rPr sz="1800">
                <a:latin typeface="Times New Roman"/>
                <a:ea typeface="Times New Roman"/>
                <a:cs typeface="Times New Roman"/>
              </a:rPr>
              <a:t>Place:  Delhi  </a:t>
            </a:r>
            <a:r>
              <a:rPr sz="1800">
                <a:latin typeface="Times New Roman"/>
                <a:ea typeface="Times New Roman"/>
                <a:cs typeface="Times New Roman"/>
              </a:rPr>
              <a:t>	                         </a:t>
            </a:r>
            <a:r>
              <a:rPr sz="1800"/>
              <a:t> </a:t>
            </a:r>
            <a:endParaRPr sz="1800"/>
          </a:p>
          <a:p>
            <a:pPr>
              <a:spcAft>
                <a:spcPts val="104"/>
              </a:spcAft>
              <a:defRPr/>
            </a:pPr>
            <a:r>
              <a:rPr sz="1800">
                <a:latin typeface="Times New Roman"/>
                <a:ea typeface="Times New Roman"/>
                <a:cs typeface="Times New Roman"/>
              </a:rPr>
              <a:t> </a:t>
            </a:r>
            <a:r>
              <a:rPr sz="1800"/>
              <a:t> </a:t>
            </a:r>
            <a:endParaRPr sz="1800"/>
          </a:p>
          <a:p>
            <a:pPr>
              <a:spcAft>
                <a:spcPts val="104"/>
              </a:spcAft>
              <a:defRPr/>
            </a:pPr>
            <a:r>
              <a:rPr sz="1800"/>
              <a:t>  </a:t>
            </a:r>
            <a:r>
              <a:rPr sz="1800">
                <a:latin typeface="Times New Roman"/>
                <a:ea typeface="Times New Roman"/>
                <a:cs typeface="Times New Roman"/>
              </a:rPr>
              <a:t>Date: </a:t>
            </a:r>
            <a:r>
              <a:rPr sz="1800"/>
              <a:t> </a:t>
            </a:r>
            <a:r>
              <a:rPr lang="en-IN" sz="1800"/>
              <a:t>5 May</a:t>
            </a:r>
            <a:endParaRPr sz="1800"/>
          </a:p>
        </p:txBody>
      </p:sp>
      <p:sp>
        <p:nvSpPr>
          <p:cNvPr id="1169002770" name=""/>
          <p:cNvSpPr txBox="1"/>
          <p:nvPr/>
        </p:nvSpPr>
        <p:spPr bwMode="auto">
          <a:xfrm flipH="0" flipV="0">
            <a:off x="6152374" y="5439060"/>
            <a:ext cx="3827814" cy="147863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marR="75564" indent="76199" algn="just">
              <a:lnSpc>
                <a:spcPct val="114999"/>
              </a:lnSpc>
              <a:spcBef>
                <a:spcPts val="299"/>
              </a:spcBef>
              <a:defRPr/>
            </a:pPr>
            <a:r>
              <a:rPr lang="en-IN" sz="1800"/>
              <a:t>                   </a:t>
            </a:r>
            <a:r>
              <a:rPr lang="en-IN" sz="1200"/>
              <a:t>NAMAN KAPOOR</a:t>
            </a:r>
            <a:endParaRPr sz="1200"/>
          </a:p>
          <a:p>
            <a:pPr marL="63499" marR="75564" algn="just">
              <a:lnSpc>
                <a:spcPct val="114999"/>
              </a:lnSpc>
              <a:spcBef>
                <a:spcPts val="299"/>
              </a:spcBef>
              <a:defRPr/>
            </a:pPr>
            <a:r>
              <a:rPr lang="en-IN" sz="1200"/>
              <a:t>                (SCHOLAR,DEPARTMENT OF AIML)</a:t>
            </a:r>
            <a:endParaRPr sz="1200"/>
          </a:p>
          <a:p>
            <a:pPr marL="63499" marR="75564" algn="just">
              <a:lnSpc>
                <a:spcPct val="114999"/>
              </a:lnSpc>
              <a:spcBef>
                <a:spcPts val="299"/>
              </a:spcBef>
              <a:defRPr/>
            </a:pPr>
            <a:r>
              <a:rPr lang="en-IN" sz="1200"/>
              <a:t>                            ANUPAM CHAND SINGH</a:t>
            </a:r>
            <a:endParaRPr sz="1200"/>
          </a:p>
          <a:p>
            <a:pPr marL="63499" marR="75564" algn="just">
              <a:lnSpc>
                <a:spcPct val="114999"/>
              </a:lnSpc>
              <a:spcBef>
                <a:spcPts val="299"/>
              </a:spcBef>
              <a:defRPr/>
            </a:pPr>
            <a:r>
              <a:rPr lang="en-IN" sz="1200"/>
              <a:t>                (SCHOLAR,DEPARTMENT OF AIML)</a:t>
            </a:r>
            <a:endParaRPr sz="1200"/>
          </a:p>
          <a:p>
            <a:pPr marL="63499" marR="75564" algn="just">
              <a:lnSpc>
                <a:spcPct val="114999"/>
              </a:lnSpc>
              <a:spcBef>
                <a:spcPts val="299"/>
              </a:spcBef>
              <a:defRPr/>
            </a:pPr>
            <a:r>
              <a:rPr lang="en-IN" sz="1200"/>
              <a:t>                             ANSH MANGLA</a:t>
            </a:r>
            <a:endParaRPr sz="1200"/>
          </a:p>
          <a:p>
            <a:pPr>
              <a:defRPr/>
            </a:pPr>
            <a:r>
              <a:rPr lang="en-IN" sz="1200"/>
              <a:t>                  (SCHOLAR,DEPARTMENT OF AIML) </a:t>
            </a:r>
            <a:endParaRPr sz="12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useBgFill="1">
        <p:nvSpPr>
          <p:cNvPr id="9" name="Rectangle 8"/>
          <p:cNvSpPr>
            <a:spLocks noAdjustHandles="1" noChangeArrowheads="1" noChangeAspect="1" noChangeShapeType="1" noEditPoints="1" noGrp="1" noMove="1" noResize="1" noRot="1" noTextEdit="1"/>
          </p:cNvSpPr>
          <p:nvPr/>
        </p:nvSpPr>
        <p:spPr bwMode="auto">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1" name="Freeform: Shape 10"/>
          <p:cNvSpPr>
            <a:spLocks noAdjustHandles="1" noChangeArrowheads="1" noChangeAspect="1" noChangeShapeType="1" noEditPoints="1" noGrp="1" noMove="1" noResize="1" noRot="1" noTextEdit="1"/>
          </p:cNvSpPr>
          <p:nvPr/>
        </p:nvSpPr>
        <p:spPr bwMode="auto">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fill="norm" stroke="1" extrusionOk="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2" name="Title 1"/>
          <p:cNvSpPr>
            <a:spLocks noGrp="1"/>
          </p:cNvSpPr>
          <p:nvPr>
            <p:ph type="title"/>
          </p:nvPr>
        </p:nvSpPr>
        <p:spPr bwMode="auto">
          <a:xfrm>
            <a:off x="686834" y="1153572"/>
            <a:ext cx="3200400" cy="4461163"/>
          </a:xfrm>
        </p:spPr>
        <p:txBody>
          <a:bodyPr>
            <a:normAutofit/>
          </a:bodyPr>
          <a:lstStyle/>
          <a:p>
            <a:pPr algn="just">
              <a:defRPr/>
            </a:pPr>
            <a:r>
              <a:rPr lang="en-US" sz="4000">
                <a:solidFill>
                  <a:srgbClr val="FFFFFF"/>
                </a:solidFill>
                <a:latin typeface="Times New Roman"/>
                <a:cs typeface="Times New Roman"/>
              </a:rPr>
              <a:t>Contents</a:t>
            </a:r>
            <a:endParaRPr/>
          </a:p>
        </p:txBody>
      </p:sp>
      <p:sp>
        <p:nvSpPr>
          <p:cNvPr id="13" name="Arc 12"/>
          <p:cNvSpPr>
            <a:spLocks noAdjustHandles="1" noChangeArrowheads="1" noChangeAspect="1" noChangeShapeType="1" noEditPoints="1" noGrp="1" noMove="1" noResize="1" noRot="1" noTextEdit="1"/>
          </p:cNvSpPr>
          <p:nvPr/>
        </p:nvSpPr>
        <p:spPr bwMode="auto">
          <a:xfrm flipV="1">
            <a:off x="7550402" y="2455479"/>
            <a:ext cx="4083433" cy="4083433"/>
          </a:xfrm>
          <a:prstGeom prst="arc">
            <a:avLst>
              <a:gd name="adj1" fmla="val 16200000"/>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defRPr/>
            </a:pPr>
            <a:endParaRPr lang="en-US"/>
          </a:p>
        </p:txBody>
      </p:sp>
      <p:sp>
        <p:nvSpPr>
          <p:cNvPr id="3" name="Content Placeholder 2"/>
          <p:cNvSpPr>
            <a:spLocks noGrp="1"/>
          </p:cNvSpPr>
          <p:nvPr>
            <p:ph type="body" idx="1"/>
          </p:nvPr>
        </p:nvSpPr>
        <p:spPr bwMode="auto">
          <a:xfrm>
            <a:off x="4447308" y="591344"/>
            <a:ext cx="6906491" cy="5585619"/>
          </a:xfrm>
        </p:spPr>
        <p:txBody>
          <a:bodyPr vertOverflow="overflow" horzOverflow="overflow" vert="horz" wrap="square" lIns="91440" tIns="45720" rIns="91440" bIns="45720" numCol="1" spcCol="0" rtlCol="0" fromWordArt="0" anchor="ctr" anchorCtr="0" forceAA="0" upright="0" compatLnSpc="0">
            <a:normAutofit fontScale="80000" lnSpcReduction="4000"/>
          </a:bodyPr>
          <a:lstStyle/>
          <a:p>
            <a:pPr>
              <a:defRPr/>
            </a:pPr>
            <a:r>
              <a:rPr lang="en-US">
                <a:latin typeface="Times New Roman"/>
                <a:cs typeface="Times New Roman"/>
              </a:rPr>
              <a:t>Abstract</a:t>
            </a:r>
            <a:endParaRPr/>
          </a:p>
          <a:p>
            <a:pPr>
              <a:defRPr/>
            </a:pPr>
            <a:r>
              <a:rPr lang="en-US">
                <a:latin typeface="Times New Roman"/>
                <a:cs typeface="Times New Roman"/>
              </a:rPr>
              <a:t>Introduction</a:t>
            </a:r>
            <a:endParaRPr/>
          </a:p>
          <a:p>
            <a:pPr>
              <a:defRPr/>
            </a:pPr>
            <a:r>
              <a:rPr lang="en-US">
                <a:latin typeface="Times New Roman"/>
                <a:cs typeface="Times New Roman"/>
              </a:rPr>
              <a:t>Literature Survey</a:t>
            </a:r>
            <a:endParaRPr/>
          </a:p>
          <a:p>
            <a:pPr>
              <a:defRPr/>
            </a:pPr>
            <a:r>
              <a:rPr lang="en-US">
                <a:latin typeface="Times New Roman"/>
                <a:cs typeface="Times New Roman"/>
              </a:rPr>
              <a:t>Objective</a:t>
            </a:r>
            <a:endParaRPr/>
          </a:p>
          <a:p>
            <a:pPr>
              <a:defRPr/>
            </a:pPr>
            <a:r>
              <a:rPr lang="en-US">
                <a:latin typeface="Times New Roman"/>
                <a:cs typeface="Times New Roman"/>
              </a:rPr>
              <a:t>Techniques Used</a:t>
            </a:r>
            <a:endParaRPr/>
          </a:p>
          <a:p>
            <a:pPr>
              <a:defRPr/>
            </a:pPr>
            <a:r>
              <a:rPr lang="en-US">
                <a:latin typeface="Times New Roman"/>
                <a:cs typeface="Times New Roman"/>
              </a:rPr>
              <a:t>System Requirements</a:t>
            </a:r>
            <a:endParaRPr/>
          </a:p>
          <a:p>
            <a:pPr>
              <a:defRPr/>
            </a:pPr>
            <a:r>
              <a:rPr lang="en-US">
                <a:latin typeface="Times New Roman"/>
                <a:cs typeface="Times New Roman"/>
              </a:rPr>
              <a:t>Methodology</a:t>
            </a:r>
            <a:endParaRPr lang="en-US">
              <a:latin typeface="Times New Roman"/>
              <a:cs typeface="Times New Roman"/>
            </a:endParaRPr>
          </a:p>
          <a:p>
            <a:pPr>
              <a:defRPr/>
            </a:pPr>
            <a:r>
              <a:rPr lang="en-US">
                <a:latin typeface="Times New Roman"/>
                <a:cs typeface="Times New Roman"/>
              </a:rPr>
              <a:t>Data Flow Diagram</a:t>
            </a:r>
            <a:endParaRPr lang="en-US">
              <a:latin typeface="Times New Roman"/>
              <a:cs typeface="Times New Roman"/>
            </a:endParaRPr>
          </a:p>
          <a:p>
            <a:pPr>
              <a:defRPr/>
            </a:pPr>
            <a:r>
              <a:rPr lang="en-US">
                <a:latin typeface="Times New Roman"/>
                <a:cs typeface="Times New Roman"/>
              </a:rPr>
              <a:t>Result </a:t>
            </a:r>
            <a:endParaRPr lang="en-US">
              <a:latin typeface="Times New Roman"/>
              <a:cs typeface="Times New Roman"/>
            </a:endParaRPr>
          </a:p>
          <a:p>
            <a:pPr>
              <a:defRPr/>
            </a:pPr>
            <a:r>
              <a:rPr lang="en-US">
                <a:latin typeface="Times New Roman"/>
                <a:cs typeface="Times New Roman"/>
              </a:rPr>
              <a:t>Limitations </a:t>
            </a:r>
            <a:endParaRPr lang="en-US">
              <a:latin typeface="Times New Roman"/>
              <a:cs typeface="Times New Roman"/>
            </a:endParaRPr>
          </a:p>
          <a:p>
            <a:pPr>
              <a:defRPr/>
            </a:pPr>
            <a:r>
              <a:rPr lang="en-US">
                <a:latin typeface="Times New Roman"/>
                <a:cs typeface="Times New Roman"/>
              </a:rPr>
              <a:t>Future Scope</a:t>
            </a:r>
            <a:endParaRPr lang="en-US">
              <a:latin typeface="Times New Roman"/>
              <a:cs typeface="Times New Roman"/>
            </a:endParaRPr>
          </a:p>
          <a:p>
            <a:pPr>
              <a:defRPr/>
            </a:pPr>
            <a:r>
              <a:rPr lang="en-US">
                <a:latin typeface="Times New Roman"/>
                <a:cs typeface="Times New Roman"/>
              </a:rPr>
              <a:t>Conclusion</a:t>
            </a:r>
            <a:endParaRPr lang="en-US"/>
          </a:p>
          <a:p>
            <a:pPr>
              <a:defRPr/>
            </a:pPr>
            <a:r>
              <a:rPr lang="en-US">
                <a:latin typeface="Times New Roman"/>
                <a:cs typeface="Times New Roman"/>
              </a:rPr>
              <a:t>References</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useBgFill="1">
        <p:nvSpPr>
          <p:cNvPr id="9" name="Rectangle 8"/>
          <p:cNvSpPr>
            <a:spLocks noAdjustHandles="1" noChangeArrowheads="1" noChangeAspect="1" noChangeShapeType="1" noEditPoints="1" noGrp="1" noMove="1" noResize="1" noRot="1" noTextEdit="1"/>
          </p:cNvSpPr>
          <p:nvPr/>
        </p:nvSpPr>
        <p:spPr bwMode="auto">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1" name="Freeform: Shape 10"/>
          <p:cNvSpPr>
            <a:spLocks noAdjustHandles="1" noChangeArrowheads="1" noChangeAspect="1" noChangeShapeType="1" noEditPoints="1" noGrp="1" noMove="1" noResize="1" noRot="1" noTextEdit="1"/>
          </p:cNvSpPr>
          <p:nvPr/>
        </p:nvSpPr>
        <p:spPr bwMode="auto">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fill="norm" stroke="1" extrusionOk="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2" name="Title 1"/>
          <p:cNvSpPr>
            <a:spLocks noGrp="1"/>
          </p:cNvSpPr>
          <p:nvPr>
            <p:ph type="title"/>
          </p:nvPr>
        </p:nvSpPr>
        <p:spPr bwMode="auto">
          <a:xfrm>
            <a:off x="686834" y="1153572"/>
            <a:ext cx="3200400" cy="4461163"/>
          </a:xfrm>
        </p:spPr>
        <p:txBody>
          <a:bodyPr>
            <a:normAutofit/>
          </a:bodyPr>
          <a:lstStyle/>
          <a:p>
            <a:pPr algn="just">
              <a:defRPr/>
            </a:pPr>
            <a:r>
              <a:rPr lang="en-US" sz="4000">
                <a:solidFill>
                  <a:srgbClr val="FFFFFF"/>
                </a:solidFill>
                <a:latin typeface="Times New Roman"/>
                <a:cs typeface="Times New Roman"/>
              </a:rPr>
              <a:t>Abstract</a:t>
            </a:r>
            <a:endParaRPr/>
          </a:p>
        </p:txBody>
      </p:sp>
      <p:sp>
        <p:nvSpPr>
          <p:cNvPr id="13" name="Arc 12"/>
          <p:cNvSpPr>
            <a:spLocks noAdjustHandles="1" noChangeArrowheads="1" noChangeAspect="1" noChangeShapeType="1" noEditPoints="1" noGrp="1" noMove="1" noResize="1" noRot="1" noTextEdit="1"/>
          </p:cNvSpPr>
          <p:nvPr/>
        </p:nvSpPr>
        <p:spPr bwMode="auto">
          <a:xfrm flipV="1">
            <a:off x="7550402" y="2455479"/>
            <a:ext cx="4083433" cy="4083433"/>
          </a:xfrm>
          <a:prstGeom prst="arc">
            <a:avLst>
              <a:gd name="adj1" fmla="val 16200000"/>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defRPr/>
            </a:pPr>
            <a:endParaRPr lang="en-US"/>
          </a:p>
        </p:txBody>
      </p:sp>
      <p:sp>
        <p:nvSpPr>
          <p:cNvPr id="3" name="Content Placeholder 2"/>
          <p:cNvSpPr>
            <a:spLocks noGrp="1"/>
          </p:cNvSpPr>
          <p:nvPr>
            <p:ph idx="1"/>
          </p:nvPr>
        </p:nvSpPr>
        <p:spPr bwMode="auto">
          <a:xfrm>
            <a:off x="4447308" y="591344"/>
            <a:ext cx="6906491" cy="5585619"/>
          </a:xfrm>
        </p:spPr>
        <p:txBody>
          <a:bodyPr anchor="ctr">
            <a:normAutofit lnSpcReduction="10000"/>
          </a:bodyPr>
          <a:lstStyle/>
          <a:p>
            <a:pPr>
              <a:defRPr/>
            </a:pPr>
            <a:endParaRPr lang="en-US" sz="2200">
              <a:latin typeface="Times New Roman"/>
              <a:cs typeface="Times New Roman"/>
            </a:endParaRPr>
          </a:p>
          <a:p>
            <a:pPr>
              <a:defRPr/>
            </a:pPr>
            <a:endParaRPr lang="en-US" sz="2200">
              <a:latin typeface="Times New Roman"/>
              <a:cs typeface="Times New Roman"/>
            </a:endParaRPr>
          </a:p>
          <a:p>
            <a:pPr>
              <a:defRPr/>
            </a:pPr>
            <a:endParaRPr lang="en-US" sz="2200">
              <a:latin typeface="Times New Roman"/>
              <a:cs typeface="Times New Roman"/>
            </a:endParaRPr>
          </a:p>
          <a:p>
            <a:pPr algn="just">
              <a:defRPr/>
            </a:pPr>
            <a:r>
              <a:rPr lang="en-US" sz="2200">
                <a:latin typeface="Times New Roman"/>
                <a:cs typeface="Times New Roman"/>
              </a:rPr>
              <a:t>ANPR technology revolutionizes </a:t>
            </a:r>
            <a:r>
              <a:rPr lang="en-US" sz="2200" b="1">
                <a:latin typeface="Times New Roman"/>
                <a:cs typeface="Times New Roman"/>
              </a:rPr>
              <a:t>license plate detection </a:t>
            </a:r>
            <a:r>
              <a:rPr lang="en-US" sz="2200">
                <a:latin typeface="Times New Roman"/>
                <a:cs typeface="Times New Roman"/>
              </a:rPr>
              <a:t>and </a:t>
            </a:r>
            <a:r>
              <a:rPr lang="en-US" sz="2200" b="1">
                <a:latin typeface="Times New Roman"/>
                <a:cs typeface="Times New Roman"/>
              </a:rPr>
              <a:t>recognition</a:t>
            </a:r>
            <a:r>
              <a:rPr lang="en-US" sz="2200">
                <a:latin typeface="Times New Roman"/>
                <a:cs typeface="Times New Roman"/>
              </a:rPr>
              <a:t>, vital in law enforcement, traffic, and security. This review delves into recent advancements, particularly emphasizing deep learning techniques for character recognition. It explores critical components such as plate localization, character segmentation, and OCR. Additionally, the paper addresses challenges, performance metrics, and future directions aimed at enhancing accuracy and efficiency in practical settings. By synthesizing existing research and identifying emerging trends, this review contributes to the broader adoption of ANPR systems in various domains, including traffic management, law enforcement, and security surveillance.</a:t>
            </a:r>
            <a:endParaRPr/>
          </a:p>
          <a:p>
            <a:pPr marL="0" indent="0">
              <a:buNone/>
              <a:defRPr/>
            </a:pPr>
            <a:endParaRPr lang="en-US"/>
          </a:p>
          <a:p>
            <a:pPr>
              <a:defRPr/>
            </a:pPr>
            <a:endParaRPr lang="en-US"/>
          </a:p>
          <a:p>
            <a:pPr marL="0" indent="0">
              <a:buNone/>
              <a:defRPr/>
            </a:pPr>
            <a:endParaRPr lang="en-US"/>
          </a:p>
          <a:p>
            <a:pPr>
              <a:defRPr/>
            </a:pPr>
            <a:endParaRPr lang="en-US"/>
          </a:p>
          <a:p>
            <a:pPr>
              <a:defRPr/>
            </a:pP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useBgFill="1">
        <p:nvSpPr>
          <p:cNvPr id="9" name="Rectangle 8"/>
          <p:cNvSpPr>
            <a:spLocks noAdjustHandles="1" noChangeArrowheads="1" noChangeAspect="1" noChangeShapeType="1" noEditPoints="1" noGrp="1" noMove="1" noResize="1" noRot="1" noTextEdit="1"/>
          </p:cNvSpPr>
          <p:nvPr/>
        </p:nvSpPr>
        <p:spPr bwMode="auto">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1" name="Freeform: Shape 10"/>
          <p:cNvSpPr>
            <a:spLocks noAdjustHandles="1" noChangeArrowheads="1" noChangeAspect="1" noChangeShapeType="1" noEditPoints="1" noGrp="1" noMove="1" noResize="1" noRot="1" noTextEdit="1"/>
          </p:cNvSpPr>
          <p:nvPr/>
        </p:nvSpPr>
        <p:spPr bwMode="auto">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fill="norm" stroke="1" extrusionOk="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2" name="Title 1"/>
          <p:cNvSpPr>
            <a:spLocks noGrp="1"/>
          </p:cNvSpPr>
          <p:nvPr>
            <p:ph type="title"/>
          </p:nvPr>
        </p:nvSpPr>
        <p:spPr bwMode="auto">
          <a:xfrm flipH="0" flipV="0">
            <a:off x="0" y="1153571"/>
            <a:ext cx="4087875" cy="4461162"/>
          </a:xfrm>
        </p:spPr>
        <p:txBody>
          <a:bodyPr>
            <a:normAutofit/>
          </a:bodyPr>
          <a:lstStyle/>
          <a:p>
            <a:pPr>
              <a:defRPr/>
            </a:pPr>
            <a:r>
              <a:rPr lang="en-US" sz="4000">
                <a:solidFill>
                  <a:srgbClr val="FFFFFF"/>
                </a:solidFill>
                <a:latin typeface="Times New Roman"/>
                <a:cs typeface="Times New Roman"/>
              </a:rPr>
              <a:t>INTRODUCTION</a:t>
            </a:r>
            <a:endParaRPr/>
          </a:p>
        </p:txBody>
      </p:sp>
      <p:sp>
        <p:nvSpPr>
          <p:cNvPr id="13" name="Arc 12"/>
          <p:cNvSpPr>
            <a:spLocks noAdjustHandles="1" noChangeArrowheads="1" noChangeAspect="1" noChangeShapeType="1" noEditPoints="1" noGrp="1" noMove="1" noResize="1" noRot="1" noTextEdit="1"/>
          </p:cNvSpPr>
          <p:nvPr/>
        </p:nvSpPr>
        <p:spPr bwMode="auto">
          <a:xfrm flipV="1">
            <a:off x="7550402" y="2455479"/>
            <a:ext cx="4083433" cy="4083433"/>
          </a:xfrm>
          <a:prstGeom prst="arc">
            <a:avLst>
              <a:gd name="adj1" fmla="val 16200000"/>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defRPr/>
            </a:pPr>
            <a:endParaRPr lang="en-US"/>
          </a:p>
        </p:txBody>
      </p:sp>
      <p:sp>
        <p:nvSpPr>
          <p:cNvPr id="3" name="Content Placeholder 2"/>
          <p:cNvSpPr>
            <a:spLocks noGrp="1"/>
          </p:cNvSpPr>
          <p:nvPr>
            <p:ph idx="1"/>
          </p:nvPr>
        </p:nvSpPr>
        <p:spPr bwMode="auto">
          <a:xfrm>
            <a:off x="4447308" y="591344"/>
            <a:ext cx="6906491" cy="5585619"/>
          </a:xfrm>
        </p:spPr>
        <p:txBody>
          <a:bodyPr anchor="ctr">
            <a:normAutofit/>
          </a:bodyPr>
          <a:lstStyle/>
          <a:p>
            <a:pPr algn="just">
              <a:spcBef>
                <a:spcPts val="0"/>
              </a:spcBef>
              <a:spcAft>
                <a:spcPts val="0"/>
              </a:spcAft>
              <a:defRPr/>
            </a:pPr>
            <a:r>
              <a:rPr lang="en-US" sz="1800" b="0" i="0" u="none" strike="noStrike">
                <a:solidFill>
                  <a:srgbClr val="000000"/>
                </a:solidFill>
                <a:latin typeface="Times New Roman"/>
              </a:rPr>
              <a:t>Advanced technology, including machine learning and image processing, is essential for efficient </a:t>
            </a:r>
            <a:r>
              <a:rPr lang="en-US" sz="1800" b="1" i="0" u="none" strike="noStrike">
                <a:solidFill>
                  <a:srgbClr val="000000"/>
                </a:solidFill>
                <a:latin typeface="Times New Roman"/>
              </a:rPr>
              <a:t>traffic management </a:t>
            </a:r>
            <a:r>
              <a:rPr lang="en-US" sz="1800" b="0" i="0" u="none" strike="noStrike">
                <a:solidFill>
                  <a:srgbClr val="000000"/>
                </a:solidFill>
                <a:latin typeface="Times New Roman"/>
              </a:rPr>
              <a:t>and </a:t>
            </a:r>
            <a:r>
              <a:rPr lang="en-US" sz="1800" b="1" i="0" u="none" strike="noStrike">
                <a:solidFill>
                  <a:srgbClr val="000000"/>
                </a:solidFill>
                <a:latin typeface="Times New Roman"/>
              </a:rPr>
              <a:t>surveillance</a:t>
            </a:r>
            <a:r>
              <a:rPr lang="en-US" sz="1800" b="0" i="0" u="none" strike="noStrike">
                <a:solidFill>
                  <a:srgbClr val="000000"/>
                </a:solidFill>
                <a:latin typeface="Times New Roman"/>
              </a:rPr>
              <a:t> due to the surge in vehicle traffic.</a:t>
            </a:r>
            <a:endParaRPr/>
          </a:p>
          <a:p>
            <a:pPr algn="just">
              <a:spcBef>
                <a:spcPts val="0"/>
              </a:spcBef>
              <a:spcAft>
                <a:spcPts val="0"/>
              </a:spcAft>
              <a:defRPr/>
            </a:pPr>
            <a:r>
              <a:rPr lang="en-US" sz="1800" b="0" i="0" u="none" strike="noStrike">
                <a:solidFill>
                  <a:srgbClr val="000000"/>
                </a:solidFill>
                <a:latin typeface="Times New Roman"/>
              </a:rPr>
              <a:t>Computer systems equipped with these capabilities reduce the need for human resources and handle tasks such as </a:t>
            </a:r>
            <a:r>
              <a:rPr lang="en-US" sz="1800" b="1" i="0" u="none" strike="noStrike">
                <a:solidFill>
                  <a:srgbClr val="000000"/>
                </a:solidFill>
                <a:latin typeface="Times New Roman"/>
              </a:rPr>
              <a:t>vehicle counting</a:t>
            </a:r>
            <a:r>
              <a:rPr lang="en-US" sz="1800" b="0" i="0" u="none" strike="noStrike">
                <a:solidFill>
                  <a:srgbClr val="000000"/>
                </a:solidFill>
                <a:latin typeface="Times New Roman"/>
              </a:rPr>
              <a:t>, </a:t>
            </a:r>
            <a:r>
              <a:rPr lang="en-US" sz="1800" b="1" i="0" u="none" strike="noStrike">
                <a:solidFill>
                  <a:srgbClr val="000000"/>
                </a:solidFill>
                <a:latin typeface="Times New Roman"/>
              </a:rPr>
              <a:t>parking violation detection</a:t>
            </a:r>
            <a:r>
              <a:rPr lang="en-US" sz="1800" b="0" i="0" u="none" strike="noStrike">
                <a:solidFill>
                  <a:srgbClr val="000000"/>
                </a:solidFill>
                <a:latin typeface="Times New Roman"/>
              </a:rPr>
              <a:t>, </a:t>
            </a:r>
            <a:r>
              <a:rPr lang="en-US" sz="1800" b="1" i="0" u="none" strike="noStrike">
                <a:solidFill>
                  <a:srgbClr val="000000"/>
                </a:solidFill>
                <a:latin typeface="Times New Roman"/>
              </a:rPr>
              <a:t>database management</a:t>
            </a:r>
            <a:r>
              <a:rPr lang="en-US" sz="1800" b="0" i="0" u="none" strike="noStrike">
                <a:solidFill>
                  <a:srgbClr val="000000"/>
                </a:solidFill>
                <a:latin typeface="Times New Roman"/>
              </a:rPr>
              <a:t>, and alerting for blacklisted or stolen vehicles.</a:t>
            </a:r>
            <a:endParaRPr/>
          </a:p>
          <a:p>
            <a:pPr algn="just">
              <a:spcBef>
                <a:spcPts val="0"/>
              </a:spcBef>
              <a:spcAft>
                <a:spcPts val="0"/>
              </a:spcAft>
              <a:defRPr/>
            </a:pPr>
            <a:r>
              <a:rPr lang="en-US" sz="1800" b="0" i="0" u="none" strike="noStrike">
                <a:solidFill>
                  <a:srgbClr val="000000"/>
                </a:solidFill>
                <a:latin typeface="Times New Roman"/>
              </a:rPr>
              <a:t>Traditional methods like inductive loops and sensors are costly, cumbersome, and challenging to maintain and install, necessitating modernized approaches for road accident monitoring and management.</a:t>
            </a:r>
            <a:endParaRPr/>
          </a:p>
          <a:p>
            <a:pPr algn="just">
              <a:spcBef>
                <a:spcPts val="0"/>
              </a:spcBef>
              <a:spcAft>
                <a:spcPts val="0"/>
              </a:spcAft>
              <a:defRPr/>
            </a:pPr>
            <a:r>
              <a:rPr lang="en-US" sz="1800" b="0" i="0" u="none" strike="noStrike">
                <a:solidFill>
                  <a:srgbClr val="000000"/>
                </a:solidFill>
                <a:latin typeface="Times New Roman"/>
              </a:rPr>
              <a:t> Robust license plate recognition systems are more efficient, enabling the identification of vehicles and their owners from vehicle images.</a:t>
            </a:r>
            <a:endParaRPr/>
          </a:p>
          <a:p>
            <a:pPr algn="just">
              <a:spcBef>
                <a:spcPts val="0"/>
              </a:spcBef>
              <a:spcAft>
                <a:spcPts val="0"/>
              </a:spcAft>
              <a:defRPr/>
            </a:pPr>
            <a:r>
              <a:rPr lang="en-US" sz="1800" b="0" i="0" u="none" strike="noStrike">
                <a:solidFill>
                  <a:srgbClr val="000000"/>
                </a:solidFill>
                <a:latin typeface="Times New Roman"/>
              </a:rPr>
              <a:t> ANPR systems play a crucial role in </a:t>
            </a:r>
            <a:r>
              <a:rPr lang="en-US" sz="1800" b="1" i="0" u="none" strike="noStrike">
                <a:solidFill>
                  <a:srgbClr val="000000"/>
                </a:solidFill>
                <a:latin typeface="Times New Roman"/>
              </a:rPr>
              <a:t>toll collection</a:t>
            </a:r>
            <a:r>
              <a:rPr lang="en-US" sz="1800" b="0" i="0" u="none" strike="noStrike">
                <a:solidFill>
                  <a:srgbClr val="000000"/>
                </a:solidFill>
                <a:latin typeface="Times New Roman"/>
              </a:rPr>
              <a:t>, </a:t>
            </a:r>
            <a:r>
              <a:rPr lang="en-US" sz="1800" b="1" i="0" u="none" strike="noStrike">
                <a:solidFill>
                  <a:srgbClr val="000000"/>
                </a:solidFill>
                <a:latin typeface="Times New Roman"/>
              </a:rPr>
              <a:t>speed regulation</a:t>
            </a:r>
            <a:r>
              <a:rPr lang="en-US" sz="1800" b="0" i="0" u="none" strike="noStrike">
                <a:solidFill>
                  <a:srgbClr val="000000"/>
                </a:solidFill>
                <a:latin typeface="Times New Roman"/>
              </a:rPr>
              <a:t>, and proper traffic management by detecting and identifying license plates.</a:t>
            </a:r>
            <a:endParaRPr/>
          </a:p>
          <a:p>
            <a:pPr algn="just">
              <a:spcBef>
                <a:spcPts val="0"/>
              </a:spcBef>
              <a:spcAft>
                <a:spcPts val="0"/>
              </a:spcAft>
              <a:defRPr/>
            </a:pPr>
            <a:r>
              <a:rPr lang="en-US" sz="1800" b="0" i="0" u="none" strike="noStrike">
                <a:solidFill>
                  <a:srgbClr val="000000"/>
                </a:solidFill>
                <a:latin typeface="Times New Roman"/>
              </a:rPr>
              <a:t> The core steps of an ANPR system include </a:t>
            </a:r>
            <a:r>
              <a:rPr lang="en-US" sz="1800" b="1" i="0" u="none" strike="noStrike">
                <a:solidFill>
                  <a:srgbClr val="000000"/>
                </a:solidFill>
                <a:latin typeface="Times New Roman"/>
              </a:rPr>
              <a:t>number plate area detection</a:t>
            </a:r>
            <a:r>
              <a:rPr lang="en-US" sz="1800" b="0" i="0" u="none" strike="noStrike">
                <a:solidFill>
                  <a:srgbClr val="000000"/>
                </a:solidFill>
                <a:latin typeface="Times New Roman"/>
              </a:rPr>
              <a:t>, </a:t>
            </a:r>
            <a:r>
              <a:rPr lang="en-US" sz="1800" b="1" i="0" u="none" strike="noStrike">
                <a:solidFill>
                  <a:srgbClr val="000000"/>
                </a:solidFill>
                <a:latin typeface="Times New Roman"/>
              </a:rPr>
              <a:t>character breakdown</a:t>
            </a:r>
            <a:r>
              <a:rPr lang="en-US" sz="1800" b="0" i="0" u="none" strike="noStrike">
                <a:solidFill>
                  <a:srgbClr val="000000"/>
                </a:solidFill>
                <a:latin typeface="Times New Roman"/>
              </a:rPr>
              <a:t>, and </a:t>
            </a:r>
            <a:r>
              <a:rPr lang="en-US" sz="1800" b="1" i="0" u="none" strike="noStrike">
                <a:solidFill>
                  <a:srgbClr val="000000"/>
                </a:solidFill>
                <a:latin typeface="Times New Roman"/>
              </a:rPr>
              <a:t>Optical Character Recognition (OCR</a:t>
            </a:r>
            <a:r>
              <a:rPr lang="en-US" sz="1800" b="0" i="0" u="none" strike="noStrike">
                <a:solidFill>
                  <a:srgbClr val="000000"/>
                </a:solidFill>
                <a:latin typeface="Times New Roman"/>
              </a:rPr>
              <a:t>), where characters are separated for recognition.</a:t>
            </a:r>
            <a:endParaRPr/>
          </a:p>
          <a:p>
            <a:pPr algn="just">
              <a:spcBef>
                <a:spcPts val="0"/>
              </a:spcBef>
              <a:spcAft>
                <a:spcPts val="0"/>
              </a:spcAft>
              <a:defRPr/>
            </a:pPr>
            <a:r>
              <a:rPr lang="en-US" sz="1800" b="0" i="0" u="none" strike="noStrike">
                <a:solidFill>
                  <a:srgbClr val="000000"/>
                </a:solidFill>
                <a:latin typeface="Times New Roman"/>
              </a:rPr>
              <a:t> Numerous research papers have been reviewed to gather data on ANPR-centered applications.</a:t>
            </a:r>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useBgFill="1">
        <p:nvSpPr>
          <p:cNvPr id="9" name="Rectangle 8"/>
          <p:cNvSpPr>
            <a:spLocks noAdjustHandles="1" noChangeArrowheads="1" noChangeAspect="1" noChangeShapeType="1" noEditPoints="1" noGrp="1" noMove="1" noResize="1" noRot="1" noTextEdit="1"/>
          </p:cNvSpPr>
          <p:nvPr/>
        </p:nvSpPr>
        <p:spPr bwMode="auto">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1" name="Freeform: Shape 10"/>
          <p:cNvSpPr>
            <a:spLocks noAdjustHandles="1" noChangeArrowheads="1" noChangeAspect="1" noChangeShapeType="1" noEditPoints="1" noGrp="1" noMove="1" noResize="1" noRot="1" noTextEdit="1"/>
          </p:cNvSpPr>
          <p:nvPr/>
        </p:nvSpPr>
        <p:spPr bwMode="auto">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fill="norm" stroke="1" extrusionOk="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2" name="Title 1"/>
          <p:cNvSpPr>
            <a:spLocks noGrp="1"/>
          </p:cNvSpPr>
          <p:nvPr>
            <p:ph type="title"/>
          </p:nvPr>
        </p:nvSpPr>
        <p:spPr bwMode="auto">
          <a:xfrm flipH="0" flipV="0">
            <a:off x="686833" y="1153571"/>
            <a:ext cx="3356886" cy="4461162"/>
          </a:xfrm>
        </p:spPr>
        <p:txBody>
          <a:bodyPr>
            <a:normAutofit/>
          </a:bodyPr>
          <a:lstStyle/>
          <a:p>
            <a:pPr>
              <a:defRPr/>
            </a:pPr>
            <a:r>
              <a:rPr lang="en-US" sz="4000">
                <a:solidFill>
                  <a:srgbClr val="FFFFFF"/>
                </a:solidFill>
                <a:latin typeface="Times New Roman"/>
                <a:cs typeface="Times New Roman"/>
              </a:rPr>
              <a:t>LITERATURE SURVEY</a:t>
            </a:r>
            <a:endParaRPr sz="4000"/>
          </a:p>
        </p:txBody>
      </p:sp>
      <p:sp>
        <p:nvSpPr>
          <p:cNvPr id="13" name="Arc 12"/>
          <p:cNvSpPr>
            <a:spLocks noAdjustHandles="1" noChangeArrowheads="1" noChangeAspect="1" noChangeShapeType="1" noEditPoints="1" noGrp="1" noMove="1" noResize="1" noRot="1" noTextEdit="1"/>
          </p:cNvSpPr>
          <p:nvPr/>
        </p:nvSpPr>
        <p:spPr bwMode="auto">
          <a:xfrm flipV="1">
            <a:off x="7550402" y="2455479"/>
            <a:ext cx="4083433" cy="4083433"/>
          </a:xfrm>
          <a:prstGeom prst="arc">
            <a:avLst>
              <a:gd name="adj1" fmla="val 16200000"/>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defRPr/>
            </a:pPr>
            <a:endParaRPr lang="en-US"/>
          </a:p>
        </p:txBody>
      </p:sp>
      <p:sp>
        <p:nvSpPr>
          <p:cNvPr id="3" name="Content Placeholder 2"/>
          <p:cNvSpPr>
            <a:spLocks noGrp="1"/>
          </p:cNvSpPr>
          <p:nvPr>
            <p:ph idx="1"/>
          </p:nvPr>
        </p:nvSpPr>
        <p:spPr bwMode="auto">
          <a:xfrm>
            <a:off x="4447308" y="591344"/>
            <a:ext cx="6906491" cy="5585619"/>
          </a:xfrm>
        </p:spPr>
        <p:txBody>
          <a:bodyPr anchor="ctr">
            <a:noAutofit/>
          </a:bodyPr>
          <a:lstStyle/>
          <a:p>
            <a:pPr marL="0" indent="0" algn="just">
              <a:buNone/>
              <a:defRPr/>
            </a:pPr>
            <a:r>
              <a:rPr lang="en-US" sz="2000" i="0" u="none" strike="noStrike">
                <a:solidFill>
                  <a:srgbClr val="000000"/>
                </a:solidFill>
                <a:latin typeface="Times New Roman"/>
              </a:rPr>
              <a:t>The research gap in automated number plate recognition (ANPR) projects lies in several areas:</a:t>
            </a:r>
            <a:endParaRPr/>
          </a:p>
          <a:p>
            <a:pPr algn="just">
              <a:defRPr/>
            </a:pPr>
            <a:endParaRPr lang="en-US" sz="1400" i="0" u="none" strike="noStrike">
              <a:solidFill>
                <a:srgbClr val="000000"/>
              </a:solidFill>
              <a:latin typeface="Times New Roman"/>
            </a:endParaRPr>
          </a:p>
          <a:p>
            <a:pPr algn="just">
              <a:defRPr/>
            </a:pPr>
            <a:r>
              <a:rPr lang="en-US" sz="1400" b="1" i="0" u="none" strike="noStrike">
                <a:solidFill>
                  <a:srgbClr val="000000"/>
                </a:solidFill>
                <a:latin typeface="Times New Roman"/>
              </a:rPr>
              <a:t>Real-Time Performance</a:t>
            </a:r>
            <a:r>
              <a:rPr lang="en-US" sz="1400" i="0" u="none" strike="noStrike">
                <a:solidFill>
                  <a:srgbClr val="000000"/>
                </a:solidFill>
                <a:latin typeface="Times New Roman"/>
              </a:rPr>
              <a:t>: While ANPR systems have made significant strides, there's still room for improvement in achieving real-time processing, especially in scenarios with high vehicle volumes or complex environments.</a:t>
            </a:r>
            <a:endParaRPr/>
          </a:p>
          <a:p>
            <a:pPr algn="just">
              <a:defRPr/>
            </a:pPr>
            <a:endParaRPr lang="en-US" sz="1400" i="0" u="none" strike="noStrike">
              <a:solidFill>
                <a:srgbClr val="000000"/>
              </a:solidFill>
              <a:latin typeface="Times New Roman"/>
            </a:endParaRPr>
          </a:p>
          <a:p>
            <a:pPr algn="just">
              <a:defRPr/>
            </a:pPr>
            <a:r>
              <a:rPr lang="en-US" sz="1400" b="1" i="0" u="none" strike="noStrike">
                <a:solidFill>
                  <a:srgbClr val="000000"/>
                </a:solidFill>
                <a:latin typeface="Times New Roman"/>
              </a:rPr>
              <a:t>Accuracy and Robustness</a:t>
            </a:r>
            <a:r>
              <a:rPr lang="en-US" sz="1400" i="0" u="none" strike="noStrike">
                <a:solidFill>
                  <a:srgbClr val="000000"/>
                </a:solidFill>
                <a:latin typeface="Times New Roman"/>
              </a:rPr>
              <a:t>: Enhancing the accuracy and robustness of ANPR systems remains a challenge, particularly in adverse conditions such as varying lighting, weather, or plate occlusions.</a:t>
            </a:r>
            <a:endParaRPr/>
          </a:p>
          <a:p>
            <a:pPr algn="just">
              <a:defRPr/>
            </a:pPr>
            <a:endParaRPr lang="en-US" sz="1400" i="0" u="none" strike="noStrike">
              <a:solidFill>
                <a:srgbClr val="000000"/>
              </a:solidFill>
              <a:latin typeface="Times New Roman"/>
            </a:endParaRPr>
          </a:p>
          <a:p>
            <a:pPr algn="just">
              <a:defRPr/>
            </a:pPr>
            <a:r>
              <a:rPr lang="en-US" sz="1400" b="1" i="0" u="none" strike="noStrike">
                <a:solidFill>
                  <a:srgbClr val="000000"/>
                </a:solidFill>
                <a:latin typeface="Times New Roman"/>
              </a:rPr>
              <a:t>Adaptability to Varied Environments</a:t>
            </a:r>
            <a:r>
              <a:rPr lang="en-US" sz="1400" i="0" u="none" strike="noStrike">
                <a:solidFill>
                  <a:srgbClr val="000000"/>
                </a:solidFill>
                <a:latin typeface="Times New Roman"/>
              </a:rPr>
              <a:t>: Many ANPR systems struggle with adaptability to diverse environments, including different countries with varying license plate formats, leading to reduced accuracy and performance in such settings.</a:t>
            </a:r>
            <a:endParaRPr/>
          </a:p>
          <a:p>
            <a:pPr algn="just">
              <a:defRPr/>
            </a:pPr>
            <a:endParaRPr lang="en-US" sz="1400" i="0" u="none" strike="noStrike">
              <a:solidFill>
                <a:srgbClr val="000000"/>
              </a:solidFill>
              <a:latin typeface="Times New Roman"/>
            </a:endParaRPr>
          </a:p>
          <a:p>
            <a:pPr algn="just">
              <a:defRPr/>
            </a:pPr>
            <a:r>
              <a:rPr lang="en-US" sz="1400" b="1" i="0" u="none" strike="noStrike">
                <a:solidFill>
                  <a:srgbClr val="000000"/>
                </a:solidFill>
                <a:latin typeface="Times New Roman"/>
              </a:rPr>
              <a:t>Resource Efficiency</a:t>
            </a:r>
            <a:r>
              <a:rPr lang="en-US" sz="1400" i="0" u="none" strike="noStrike">
                <a:solidFill>
                  <a:srgbClr val="000000"/>
                </a:solidFill>
                <a:latin typeface="Times New Roman"/>
              </a:rPr>
              <a:t>: Optimizing resource usage, including computational power and memory, is crucial for deploying ANPR systems on resource-constrained devices or in distributed systems.</a:t>
            </a:r>
            <a:endParaRPr/>
          </a:p>
          <a:p>
            <a:pPr algn="just">
              <a:defRPr/>
            </a:pPr>
            <a:endParaRPr lang="en-US" sz="1400" i="0" u="none" strike="noStrike">
              <a:solidFill>
                <a:srgbClr val="000000"/>
              </a:solidFill>
              <a:latin typeface="Times New Roman"/>
            </a:endParaRPr>
          </a:p>
          <a:p>
            <a:pPr algn="just">
              <a:defRPr/>
            </a:pPr>
            <a:r>
              <a:rPr lang="en-US" sz="1400" b="1" i="0" u="none" strike="noStrike">
                <a:solidFill>
                  <a:srgbClr val="000000"/>
                </a:solidFill>
                <a:latin typeface="Times New Roman"/>
              </a:rPr>
              <a:t>Privacy and Data Security</a:t>
            </a:r>
            <a:r>
              <a:rPr lang="en-US" sz="1400" i="0" u="none" strike="noStrike">
                <a:solidFill>
                  <a:srgbClr val="000000"/>
                </a:solidFill>
                <a:latin typeface="Times New Roman"/>
              </a:rPr>
              <a:t>: Addressing concerns related to privacy and data security is essential, especially as ANPR systems involve capturing and processing sensitive information from vehicles.</a:t>
            </a:r>
            <a:endParaRPr lang="en-US" sz="1400" b="0" i="0" u="none" strike="noStrike">
              <a:solidFill>
                <a:srgbClr val="000000"/>
              </a:solidFill>
              <a:latin typeface="Times New Roman"/>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useBgFill="1">
        <p:nvSpPr>
          <p:cNvPr id="9" name="Rectangle 8"/>
          <p:cNvSpPr>
            <a:spLocks noAdjustHandles="1" noChangeArrowheads="1" noChangeAspect="1" noChangeShapeType="1" noEditPoints="1" noGrp="1" noMove="1" noResize="1" noRot="1" noTextEdit="1"/>
          </p:cNvSpPr>
          <p:nvPr/>
        </p:nvSpPr>
        <p:spPr bwMode="auto">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1" name="Freeform: Shape 10"/>
          <p:cNvSpPr>
            <a:spLocks noAdjustHandles="1" noChangeArrowheads="1" noChangeAspect="1" noChangeShapeType="1" noEditPoints="1" noGrp="1" noMove="1" noResize="1" noRot="1" noTextEdit="1"/>
          </p:cNvSpPr>
          <p:nvPr/>
        </p:nvSpPr>
        <p:spPr bwMode="auto">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fill="norm" stroke="1" extrusionOk="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2" name="Title 1"/>
          <p:cNvSpPr>
            <a:spLocks noGrp="1"/>
          </p:cNvSpPr>
          <p:nvPr>
            <p:ph type="title"/>
          </p:nvPr>
        </p:nvSpPr>
        <p:spPr bwMode="auto">
          <a:xfrm flipH="0" flipV="0">
            <a:off x="686833" y="1153571"/>
            <a:ext cx="3356886" cy="4461162"/>
          </a:xfrm>
        </p:spPr>
        <p:txBody>
          <a:bodyPr>
            <a:normAutofit/>
          </a:bodyPr>
          <a:lstStyle/>
          <a:p>
            <a:pPr>
              <a:defRPr/>
            </a:pPr>
            <a:r>
              <a:rPr lang="en-US" sz="4000" b="0" i="0" u="none" strike="noStrike" cap="none" spc="0">
                <a:ln>
                  <a:noFill/>
                </a:ln>
                <a:solidFill>
                  <a:srgbClr val="FFFFFF"/>
                </a:solidFill>
                <a:latin typeface="Times New Roman"/>
                <a:ea typeface="+mj-ea"/>
                <a:cs typeface="Times New Roman"/>
              </a:rPr>
              <a:t>LITERATURE SURVEY</a:t>
            </a:r>
            <a:endParaRPr sz="4000">
              <a:solidFill>
                <a:srgbClr val="FFFFFF"/>
              </a:solidFill>
            </a:endParaRPr>
          </a:p>
        </p:txBody>
      </p:sp>
      <p:sp>
        <p:nvSpPr>
          <p:cNvPr id="13" name="Arc 12"/>
          <p:cNvSpPr>
            <a:spLocks noAdjustHandles="1" noChangeArrowheads="1" noChangeAspect="1" noChangeShapeType="1" noEditPoints="1" noGrp="1" noMove="1" noResize="1" noRot="1" noTextEdit="1"/>
          </p:cNvSpPr>
          <p:nvPr/>
        </p:nvSpPr>
        <p:spPr bwMode="auto">
          <a:xfrm flipV="1">
            <a:off x="7550402" y="2455479"/>
            <a:ext cx="4083433" cy="4083433"/>
          </a:xfrm>
          <a:prstGeom prst="arc">
            <a:avLst>
              <a:gd name="adj1" fmla="val 16200000"/>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defRPr/>
            </a:pPr>
            <a:endParaRPr lang="en-US"/>
          </a:p>
        </p:txBody>
      </p:sp>
      <p:sp>
        <p:nvSpPr>
          <p:cNvPr id="3" name="Content Placeholder 2"/>
          <p:cNvSpPr>
            <a:spLocks noGrp="1"/>
          </p:cNvSpPr>
          <p:nvPr>
            <p:ph idx="1"/>
          </p:nvPr>
        </p:nvSpPr>
        <p:spPr bwMode="auto">
          <a:xfrm>
            <a:off x="4447308" y="591344"/>
            <a:ext cx="6906491" cy="5585619"/>
          </a:xfrm>
        </p:spPr>
        <p:txBody>
          <a:bodyPr anchor="ctr">
            <a:normAutofit fontScale="92500" lnSpcReduction="20000"/>
          </a:bodyPr>
          <a:lstStyle/>
          <a:p>
            <a:pPr>
              <a:defRPr/>
            </a:pPr>
            <a:r>
              <a:rPr lang="en-US" sz="1800" i="0" u="none" strike="noStrike">
                <a:solidFill>
                  <a:srgbClr val="000000"/>
                </a:solidFill>
                <a:latin typeface="Times New Roman"/>
              </a:rPr>
              <a:t>[</a:t>
            </a:r>
            <a:r>
              <a:rPr lang="en-US" sz="1800" i="0" u="none" strike="noStrike">
                <a:solidFill>
                  <a:srgbClr val="000000"/>
                </a:solidFill>
                <a:latin typeface="Times New Roman"/>
              </a:rPr>
              <a:t>1] </a:t>
            </a:r>
            <a:r>
              <a:rPr lang="en-US" sz="1800" b="1" i="0" u="none" strike="noStrike">
                <a:solidFill>
                  <a:srgbClr val="000000"/>
                </a:solidFill>
                <a:latin typeface="Times New Roman"/>
              </a:rPr>
              <a:t>Anmol </a:t>
            </a:r>
            <a:r>
              <a:rPr lang="en-US" sz="1800" b="1" i="0" u="none" strike="noStrike">
                <a:solidFill>
                  <a:srgbClr val="000000"/>
                </a:solidFill>
                <a:latin typeface="Times New Roman"/>
              </a:rPr>
              <a:t>Sasi</a:t>
            </a:r>
            <a:r>
              <a:rPr lang="en-US" sz="1800" b="1" i="0" u="none" strike="noStrike">
                <a:solidFill>
                  <a:srgbClr val="000000"/>
                </a:solidFill>
                <a:latin typeface="Times New Roman"/>
              </a:rPr>
              <a:t> et al."</a:t>
            </a:r>
            <a:r>
              <a:rPr lang="en-US" sz="1800" b="0" i="0" u="none" strike="noStrike">
                <a:solidFill>
                  <a:srgbClr val="000000"/>
                </a:solidFill>
                <a:latin typeface="Times New Roman"/>
              </a:rPr>
              <a:t>.,</a:t>
            </a:r>
            <a:r>
              <a:rPr lang="en-US" sz="1800" b="1" i="0" u="none" strike="noStrike">
                <a:solidFill>
                  <a:srgbClr val="000000"/>
                </a:solidFill>
                <a:latin typeface="Times New Roman"/>
              </a:rPr>
              <a:t> Automatic Car Number Plate Recognition:"</a:t>
            </a:r>
            <a:r>
              <a:rPr lang="en-US" sz="1800" b="0" i="0" u="none" strike="noStrike">
                <a:solidFill>
                  <a:srgbClr val="000000"/>
                </a:solidFill>
                <a:latin typeface="Times New Roman"/>
              </a:rPr>
              <a:t> in 2017,  This comprehensive review paper provides an overview of ANPR technology, including its history, challenges, and applications. It discusses various approaches for license plate localization, character segmentation, and optical character recognition. Additionally, it evaluates the performance of different ANPR systems and identifies future research </a:t>
            </a:r>
            <a:r>
              <a:rPr lang="en-US" sz="1800" b="0" i="0" u="none" strike="noStrike">
                <a:solidFill>
                  <a:srgbClr val="000000"/>
                </a:solidFill>
                <a:latin typeface="Times New Roman"/>
              </a:rPr>
              <a:t>directions.</a:t>
            </a:r>
            <a:endParaRPr/>
          </a:p>
          <a:p>
            <a:pPr>
              <a:defRPr/>
            </a:pPr>
            <a:r>
              <a:rPr lang="en-US" sz="1800" b="0" i="0" u="none" strike="noStrike">
                <a:solidFill>
                  <a:srgbClr val="000000"/>
                </a:solidFill>
                <a:latin typeface="Times New Roman"/>
              </a:rPr>
              <a:t>[</a:t>
            </a:r>
            <a:r>
              <a:rPr lang="en-US" sz="1800" b="0" i="0" u="none" strike="noStrike">
                <a:solidFill>
                  <a:srgbClr val="000000"/>
                </a:solidFill>
                <a:latin typeface="Times New Roman"/>
              </a:rPr>
              <a:t>8]</a:t>
            </a:r>
            <a:r>
              <a:rPr lang="en-US" sz="1800" b="1" i="0" u="none" strike="noStrike">
                <a:solidFill>
                  <a:srgbClr val="000000"/>
                </a:solidFill>
                <a:latin typeface="Times New Roman"/>
              </a:rPr>
              <a:t>A. Sharma et al</a:t>
            </a:r>
            <a:r>
              <a:rPr lang="en-US" sz="1800" b="0" i="0" u="none" strike="noStrike">
                <a:solidFill>
                  <a:srgbClr val="000000"/>
                </a:solidFill>
                <a:latin typeface="Times New Roman"/>
              </a:rPr>
              <a:t>., </a:t>
            </a:r>
            <a:r>
              <a:rPr lang="en-US" sz="1800" b="1" i="0" u="none" strike="noStrike">
                <a:solidFill>
                  <a:srgbClr val="000000"/>
                </a:solidFill>
                <a:latin typeface="Times New Roman"/>
              </a:rPr>
              <a:t>"A Survey of Automatic Number Plate Recognition"</a:t>
            </a:r>
            <a:r>
              <a:rPr lang="en-US" sz="1800" b="0" i="0" u="none" strike="noStrike">
                <a:solidFill>
                  <a:srgbClr val="000000"/>
                </a:solidFill>
                <a:latin typeface="Times New Roman"/>
              </a:rPr>
              <a:t> (2018). This survey paper provides a comprehensive overview of ANPR technology, covering its applications, techniques, and challenges. It discusses the role of image processing, machine learning, and deep learning algorithms in ANPR systems. The paper also examines the impact of environmental factors such as illumination and occlusion on ANPR performance</a:t>
            </a:r>
            <a:r>
              <a:rPr lang="en-US" sz="1800" b="0" i="0" u="none" strike="noStrike">
                <a:solidFill>
                  <a:srgbClr val="000000"/>
                </a:solidFill>
                <a:latin typeface="Times New Roman"/>
              </a:rPr>
              <a:t>. </a:t>
            </a:r>
            <a:endParaRPr/>
          </a:p>
          <a:p>
            <a:pPr>
              <a:defRPr/>
            </a:pPr>
            <a:r>
              <a:rPr lang="en-US" sz="1800" b="0" i="0" u="none" strike="noStrike">
                <a:solidFill>
                  <a:srgbClr val="000000"/>
                </a:solidFill>
                <a:latin typeface="Times New Roman"/>
              </a:rPr>
              <a:t>[</a:t>
            </a:r>
            <a:r>
              <a:rPr lang="en-US" sz="1800" b="0" i="0" u="none" strike="noStrike">
                <a:solidFill>
                  <a:srgbClr val="000000"/>
                </a:solidFill>
                <a:latin typeface="Times New Roman"/>
              </a:rPr>
              <a:t>4]</a:t>
            </a:r>
            <a:r>
              <a:rPr lang="en-US" sz="1800" b="1" i="0" u="none" strike="noStrike">
                <a:solidFill>
                  <a:srgbClr val="000000"/>
                </a:solidFill>
                <a:latin typeface="Times New Roman"/>
              </a:rPr>
              <a:t>S. Kumar et al</a:t>
            </a:r>
            <a:r>
              <a:rPr lang="en-US" sz="1800" b="0" i="0" u="none" strike="noStrike">
                <a:solidFill>
                  <a:srgbClr val="000000"/>
                </a:solidFill>
                <a:latin typeface="Times New Roman"/>
              </a:rPr>
              <a:t>., </a:t>
            </a:r>
            <a:r>
              <a:rPr lang="en-US" sz="1800" b="1" i="0" u="none" strike="noStrike">
                <a:solidFill>
                  <a:srgbClr val="000000"/>
                </a:solidFill>
                <a:latin typeface="Times New Roman"/>
              </a:rPr>
              <a:t>"Automatic Number Plate Recognition Systems: A Review"</a:t>
            </a:r>
            <a:r>
              <a:rPr lang="en-US" sz="1800" b="0" i="0" u="none" strike="noStrike">
                <a:solidFill>
                  <a:srgbClr val="000000"/>
                </a:solidFill>
                <a:latin typeface="Times New Roman"/>
              </a:rPr>
              <a:t> (2020). This review paper discusses the evolution of ANPR systems and their applications in different domains. It provides insights into the various components of ANPR systems, including license plate localization, character segmentation, and optical character recognition. The paper also highlights the challenges and future research directions in the </a:t>
            </a:r>
            <a:r>
              <a:rPr lang="en-US" sz="1800" b="0" i="0" u="none" strike="noStrike">
                <a:solidFill>
                  <a:srgbClr val="000000"/>
                </a:solidFill>
                <a:latin typeface="Times New Roman"/>
              </a:rPr>
              <a:t>field.</a:t>
            </a:r>
            <a:endParaRPr/>
          </a:p>
          <a:p>
            <a:pPr>
              <a:defRPr/>
            </a:pPr>
            <a:r>
              <a:rPr lang="en-US" sz="1800" b="0" i="0" u="none" strike="noStrike">
                <a:solidFill>
                  <a:srgbClr val="000000"/>
                </a:solidFill>
                <a:latin typeface="Times New Roman"/>
              </a:rPr>
              <a:t> [</a:t>
            </a:r>
            <a:r>
              <a:rPr lang="en-US" sz="1800" b="0" i="0" u="none" strike="noStrike">
                <a:solidFill>
                  <a:srgbClr val="000000"/>
                </a:solidFill>
                <a:latin typeface="Times New Roman"/>
              </a:rPr>
              <a:t>8]</a:t>
            </a:r>
            <a:r>
              <a:rPr lang="en-US" sz="1800" b="1" i="0" u="none" strike="noStrike">
                <a:solidFill>
                  <a:srgbClr val="000000"/>
                </a:solidFill>
                <a:latin typeface="Times New Roman"/>
              </a:rPr>
              <a:t>Abhishek Kashyap et al., “Automatic Number Plate Recognition” </a:t>
            </a:r>
            <a:r>
              <a:rPr lang="en-US" sz="1800" b="0" i="0" u="none" strike="noStrike">
                <a:solidFill>
                  <a:srgbClr val="000000"/>
                </a:solidFill>
                <a:latin typeface="Times New Roman"/>
              </a:rPr>
              <a:t> in 2018 published at International Conference on Advances in Computing, Communication Control and Networking (</a:t>
            </a:r>
            <a:r>
              <a:rPr lang="en-US" sz="1800" b="0" i="0" u="none" strike="noStrike">
                <a:solidFill>
                  <a:srgbClr val="000000"/>
                </a:solidFill>
                <a:latin typeface="Times New Roman"/>
              </a:rPr>
              <a:t>ICACCCN2018).</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Apex">
      <a:dk1>
        <a:srgbClr val="000000"/>
      </a:dk1>
      <a:lt1>
        <a:srgbClr val="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ffice">
      <a:majorFont>
        <a:latin typeface="Calibri Light"/>
        <a:ea typeface="Arial"/>
        <a:cs typeface="Arial"/>
      </a:majorFont>
      <a:minorFont>
        <a:latin typeface="Calibri"/>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extraClrScheme>
  </a:extraClrSchemeLst>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majorFont>
      <a:minorFont>
        <a:latin typeface="Calibri"/>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Web6448</Template>
  <TotalTime>0</TotalTime>
  <Words>0</Words>
  <Application>ONLYOFFICE/8.0.1.31</Application>
  <DocSecurity>0</DocSecurity>
  <PresentationFormat>Widescreen</PresentationFormat>
  <Paragraphs>0</Paragraphs>
  <Slides>20</Slides>
  <Notes>20</Notes>
  <HiddenSlides>0</HiddenSlides>
  <MMClips>2</MMClips>
  <ScaleCrop>0</ScaleCrop>
  <HeadingPairs>
    <vt:vector size="4" baseType="variant">
      <vt:variant>
        <vt:lpstr>Theme</vt:lpstr>
      </vt:variant>
      <vt:variant>
        <vt:i4>1</vt:i4>
      </vt:variant>
      <vt:variant>
        <vt:lpstr>Slide Titles</vt:lpstr>
      </vt:variant>
      <vt:variant>
        <vt:i4>20</vt:i4>
      </vt:variant>
    </vt:vector>
  </HeadingPairs>
  <TitlesOfParts>
    <vt:vector size="21"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NUMBER PLATE RECOGNITION USING OPENCV AND EASYOCR</dc:title>
  <dc:subject/>
  <dc:creator>Naman Kapoor</dc:creator>
  <cp:keywords/>
  <dc:description/>
  <dc:identifier/>
  <dc:language/>
  <cp:lastModifiedBy/>
  <cp:revision>8</cp:revision>
  <dcterms:created xsi:type="dcterms:W3CDTF">2024-02-23T06:35:19Z</dcterms:created>
  <dcterms:modified xsi:type="dcterms:W3CDTF">2024-05-05T18:02:41Z</dcterms:modified>
  <cp:category/>
  <cp:contentStatus/>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2024-02-28T06:47:27Z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72b03f1b-a827-406c-a839-8da06b259812</vt:lpwstr>
  </property>
  <property fmtid="{D5CDD505-2E9C-101B-9397-08002B2CF9AE}" pid="7" name="MSIP_Label_defa4170-0d19-0005-0004-bc88714345d2_ActionId">
    <vt:lpwstr>bb3050eb-6a76-4a41-80bc-44a9453f4149</vt:lpwstr>
  </property>
  <property fmtid="{D5CDD505-2E9C-101B-9397-08002B2CF9AE}" pid="8" name="MSIP_Label_defa4170-0d19-0005-0004-bc88714345d2_ContentBits">
    <vt:lpwstr>0</vt:lpwstr>
  </property>
</Properties>
</file>