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1"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1410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Meta-research</a:t>
            </a:r>
          </a:p>
          <a:p>
            <a:pPr marL="171450" indent="-171450">
              <a:buFont typeface="Arial" panose="020B0604020202020204" pitchFamily="34" charset="0"/>
              <a:buChar char="•"/>
            </a:pPr>
            <a:r>
              <a:rPr lang="en-US" dirty="0"/>
              <a:t>Methods of research</a:t>
            </a:r>
          </a:p>
          <a:p>
            <a:pPr marL="171450" indent="-171450">
              <a:buFont typeface="Arial" panose="020B0604020202020204" pitchFamily="34" charset="0"/>
              <a:buChar char="•"/>
            </a:pPr>
            <a:r>
              <a:rPr lang="en-US" dirty="0"/>
              <a:t>Linguicism</a:t>
            </a:r>
          </a:p>
          <a:p>
            <a:pPr marL="171450" indent="-171450">
              <a:buFont typeface="Arial" panose="020B0604020202020204" pitchFamily="34" charset="0"/>
              <a:buChar char="•"/>
            </a:pPr>
            <a:r>
              <a:rPr lang="en-US" dirty="0"/>
              <a:t>Publication peer review</a:t>
            </a:r>
          </a:p>
          <a:p>
            <a:pPr marL="171450" indent="-171450">
              <a:buFont typeface="Arial" panose="020B0604020202020204" pitchFamily="34" charset="0"/>
              <a:buChar char="•"/>
            </a:pPr>
            <a:r>
              <a:rPr lang="en-US" dirty="0"/>
              <a:t>Influence of the open-access movement</a:t>
            </a:r>
          </a:p>
          <a:p>
            <a:pPr marL="171450" indent="-171450">
              <a:buFont typeface="Arial" panose="020B0604020202020204" pitchFamily="34" charset="0"/>
              <a:buChar char="•"/>
            </a:pPr>
            <a:r>
              <a:rPr lang="en-US" dirty="0"/>
              <a:t>Future perspectives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77770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In Russia</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12908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518280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flipV="1">
            <a:off x="2477196" y="4728558"/>
            <a:ext cx="8995775" cy="81872"/>
          </a:xfrm>
        </p:spPr>
        <p:txBody>
          <a:bodyPr anchor="ctr">
            <a:normAutofit fontScale="90000"/>
          </a:bodyPr>
          <a:lstStyle/>
          <a:p>
            <a:pPr marL="685800" marR="698500" algn="just" rtl="0">
              <a:spcBef>
                <a:spcPts val="0"/>
              </a:spcBef>
              <a:spcAft>
                <a:spcPts val="0"/>
              </a:spcAft>
            </a:pPr>
            <a:r>
              <a:rPr lang="en-IN" sz="2800">
                <a:effectLst/>
                <a:latin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a:xfrm>
            <a:off x="4344352" y="4757918"/>
            <a:ext cx="8258176" cy="472686"/>
          </a:xfrm>
        </p:spPr>
        <p:txBody>
          <a:bodyPr anchor="ctr">
            <a:normAutofit fontScale="77500" lnSpcReduction="20000"/>
          </a:bodyPr>
          <a:lstStyle/>
          <a:p>
            <a:endParaRPr lang="en-IN" sz="4400" dirty="0">
              <a:latin typeface="Times New Roman" panose="02020603050405020304" pitchFamily="18" charset="0"/>
              <a:cs typeface="Times New Roman" panose="02020603050405020304" pitchFamily="18" charset="0"/>
            </a:endParaRPr>
          </a:p>
          <a:p>
            <a:endParaRPr lang="en-IN" sz="44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endParaRPr sz="1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FEC0E7A-0CEB-7602-07B4-D32F70C7406E}"/>
              </a:ext>
            </a:extLst>
          </p:cNvPr>
          <p:cNvSpPr txBox="1"/>
          <p:nvPr/>
        </p:nvSpPr>
        <p:spPr>
          <a:xfrm>
            <a:off x="2477196" y="1425340"/>
            <a:ext cx="7746521"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AUTOMATIC NUMBER PLATE RECOGNITION</a:t>
            </a:r>
          </a:p>
          <a:p>
            <a:pPr algn="just"/>
            <a:r>
              <a:rPr lang="en-IN" sz="3600" b="1" dirty="0">
                <a:latin typeface="Times New Roman" panose="02020603050405020304" pitchFamily="18" charset="0"/>
                <a:cs typeface="Times New Roman" panose="02020603050405020304" pitchFamily="18" charset="0"/>
              </a:rPr>
              <a:t>USING OPENCV AND      EASYOCR</a:t>
            </a:r>
          </a:p>
        </p:txBody>
      </p:sp>
      <p:sp>
        <p:nvSpPr>
          <p:cNvPr id="8" name="TextBox 7">
            <a:extLst>
              <a:ext uri="{FF2B5EF4-FFF2-40B4-BE49-F238E27FC236}">
                <a16:creationId xmlns:a16="http://schemas.microsoft.com/office/drawing/2014/main" id="{76FE0D70-D0CB-755F-C224-5E112C156EC4}"/>
              </a:ext>
            </a:extLst>
          </p:cNvPr>
          <p:cNvSpPr txBox="1"/>
          <p:nvPr/>
        </p:nvSpPr>
        <p:spPr>
          <a:xfrm>
            <a:off x="2372264" y="3851395"/>
            <a:ext cx="2260121"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a:t>
            </a:r>
          </a:p>
          <a:p>
            <a:r>
              <a:rPr lang="en-US" b="1" dirty="0">
                <a:latin typeface="Times New Roman" panose="02020603050405020304" pitchFamily="18" charset="0"/>
                <a:cs typeface="Times New Roman" panose="02020603050405020304" pitchFamily="18" charset="0"/>
              </a:rPr>
              <a:t>Dr Neeraj Garg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(HOD-AIML)</a:t>
            </a:r>
          </a:p>
          <a:p>
            <a:r>
              <a:rPr lang="en-US" dirty="0">
                <a:latin typeface="Times New Roman" panose="02020603050405020304" pitchFamily="18" charset="0"/>
                <a:cs typeface="Times New Roman" panose="02020603050405020304" pitchFamily="18" charset="0"/>
              </a:rPr>
              <a:t>Co-Guided by:</a:t>
            </a:r>
          </a:p>
          <a:p>
            <a:r>
              <a:rPr lang="en-US" b="1" dirty="0">
                <a:latin typeface="Times New Roman" panose="02020603050405020304" pitchFamily="18" charset="0"/>
                <a:cs typeface="Times New Roman" panose="02020603050405020304" pitchFamily="18" charset="0"/>
              </a:rPr>
              <a:t>Dr Neelam Sharma</a:t>
            </a:r>
          </a:p>
          <a:p>
            <a:r>
              <a:rPr lang="en-US" dirty="0">
                <a:latin typeface="Times New Roman" panose="02020603050405020304" pitchFamily="18" charset="0"/>
                <a:cs typeface="Times New Roman" panose="02020603050405020304" pitchFamily="18" charset="0"/>
              </a:rPr>
              <a:t>(Assistant Professor)</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367AF95-42DF-BAB8-F139-96BBC4151D7B}"/>
              </a:ext>
            </a:extLst>
          </p:cNvPr>
          <p:cNvSpPr txBox="1"/>
          <p:nvPr/>
        </p:nvSpPr>
        <p:spPr>
          <a:xfrm>
            <a:off x="7595373" y="3894022"/>
            <a:ext cx="2741638" cy="156966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Naman Kapoor</a:t>
            </a:r>
          </a:p>
          <a:p>
            <a:r>
              <a:rPr lang="en-IN" sz="1600" dirty="0">
                <a:latin typeface="Times New Roman" panose="02020603050405020304" pitchFamily="18" charset="0"/>
                <a:cs typeface="Times New Roman" panose="02020603050405020304" pitchFamily="18" charset="0"/>
              </a:rPr>
              <a:t>(00614811622)</a:t>
            </a:r>
          </a:p>
          <a:p>
            <a:r>
              <a:rPr lang="en-IN" sz="1600" b="1" dirty="0">
                <a:latin typeface="Times New Roman" panose="02020603050405020304" pitchFamily="18" charset="0"/>
                <a:cs typeface="Times New Roman" panose="02020603050405020304" pitchFamily="18" charset="0"/>
              </a:rPr>
              <a:t>Anupam Chand Singh</a:t>
            </a:r>
          </a:p>
          <a:p>
            <a:r>
              <a:rPr lang="en-IN" sz="1600" dirty="0">
                <a:latin typeface="Times New Roman" panose="02020603050405020304" pitchFamily="18" charset="0"/>
                <a:cs typeface="Times New Roman" panose="02020603050405020304" pitchFamily="18" charset="0"/>
              </a:rPr>
              <a:t>(01014811622)</a:t>
            </a:r>
          </a:p>
          <a:p>
            <a:r>
              <a:rPr lang="en-IN" sz="1600" b="1" dirty="0">
                <a:latin typeface="Times New Roman" panose="02020603050405020304" pitchFamily="18" charset="0"/>
                <a:cs typeface="Times New Roman" panose="02020603050405020304" pitchFamily="18" charset="0"/>
              </a:rPr>
              <a:t>Ansh Mangla</a:t>
            </a:r>
          </a:p>
          <a:p>
            <a:r>
              <a:rPr lang="en-IN" sz="1600" dirty="0">
                <a:latin typeface="Times New Roman" panose="02020603050405020304" pitchFamily="18" charset="0"/>
                <a:cs typeface="Times New Roman" panose="02020603050405020304" pitchFamily="18" charset="0"/>
              </a:rPr>
              <a:t>(01114811622)</a:t>
            </a:r>
            <a:endParaRPr lang="en-IN" sz="1600" dirty="0"/>
          </a:p>
        </p:txBody>
      </p:sp>
    </p:spTree>
    <p:extLst>
      <p:ext uri="{BB962C8B-B14F-4D97-AF65-F5344CB8AC3E}">
        <p14:creationId xmlns:p14="http://schemas.microsoft.com/office/powerpoint/2010/main" val="149666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kumimoji="0" 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SYSTEM REQUIREMENTS</a:t>
            </a:r>
            <a:endParaRPr lang="en-US" sz="3100"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lgn="just" rtl="0">
              <a:spcBef>
                <a:spcPts val="1200"/>
              </a:spcBef>
              <a:spcAft>
                <a:spcPts val="1200"/>
              </a:spcAft>
              <a:buNone/>
            </a:pPr>
            <a:r>
              <a:rPr lang="en-US" sz="1800" b="1" i="0" u="none" strike="noStrike" dirty="0">
                <a:solidFill>
                  <a:srgbClr val="000000"/>
                </a:solidFill>
                <a:effectLst/>
                <a:latin typeface="Times New Roman" panose="02020603050405020304" pitchFamily="18" charset="0"/>
              </a:rPr>
              <a:t> Software Requirements</a:t>
            </a:r>
            <a:r>
              <a:rPr lang="en-US" sz="1800" b="0" i="0" u="none" strike="noStrike" dirty="0">
                <a:solidFill>
                  <a:srgbClr val="000000"/>
                </a:solidFill>
                <a:effectLst/>
                <a:latin typeface="Times New Roman" panose="02020603050405020304" pitchFamily="18" charset="0"/>
              </a:rPr>
              <a:t>:</a:t>
            </a:r>
            <a:endParaRPr lang="en-US" dirty="0">
              <a:effectLst/>
            </a:endParaRPr>
          </a:p>
          <a:p>
            <a:pPr marL="457200"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Image Processing Libraries: Software libraries for image processing tasks such as edge detection, image enhancement, and noise reduction.</a:t>
            </a:r>
          </a:p>
          <a:p>
            <a:pPr marL="45720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Deep Learning Frameworks: Frameworks such as TensorFlow, </a:t>
            </a:r>
            <a:r>
              <a:rPr lang="en-US" sz="1800" b="0" i="0" u="none" strike="noStrike" dirty="0" err="1">
                <a:solidFill>
                  <a:srgbClr val="000000"/>
                </a:solidFill>
                <a:effectLst/>
                <a:latin typeface="Times New Roman" panose="02020603050405020304" pitchFamily="18" charset="0"/>
              </a:rPr>
              <a:t>PyTorch</a:t>
            </a:r>
            <a:r>
              <a:rPr lang="en-US" sz="1800" b="0" i="0" u="none" strike="noStrike" dirty="0">
                <a:solidFill>
                  <a:srgbClr val="000000"/>
                </a:solidFill>
                <a:effectLst/>
                <a:latin typeface="Times New Roman" panose="02020603050405020304" pitchFamily="18" charset="0"/>
              </a:rPr>
              <a:t>, or OpenCV for implementing deep learning models for license plate detection and recognition.</a:t>
            </a:r>
          </a:p>
          <a:p>
            <a:pPr marL="45720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OCR Engines: Optical Character Recognition (OCR) engines or libraries capable of accurately recognizing alphanumeric characters on license plates.</a:t>
            </a:r>
          </a:p>
          <a:p>
            <a:pPr marL="45720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Database Management System: Software for managing and querying databases to store vehicle and license plate information, including vehicle registration details, timestamps, and event logs.</a:t>
            </a:r>
          </a:p>
          <a:p>
            <a:pPr marL="457200" algn="just"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Operating System: Compatible operating system platforms such as Linux, Windows, or macOS, depending on the specific software requirements and preferences of the users.</a:t>
            </a:r>
          </a:p>
        </p:txBody>
      </p:sp>
    </p:spTree>
    <p:extLst>
      <p:ext uri="{BB962C8B-B14F-4D97-AF65-F5344CB8AC3E}">
        <p14:creationId xmlns:p14="http://schemas.microsoft.com/office/powerpoint/2010/main" val="167962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dirty="0">
                <a:solidFill>
                  <a:srgbClr val="FFFFFF"/>
                </a:solidFill>
                <a:latin typeface="Times New Roman" panose="02020603050405020304" pitchFamily="18" charset="0"/>
                <a:cs typeface="Times New Roman" panose="02020603050405020304" pitchFamily="18" charset="0"/>
              </a:rPr>
              <a:t>METHODOLOGY</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800" b="0" i="0" u="none" strike="noStrike" dirty="0">
                <a:solidFill>
                  <a:srgbClr val="000000"/>
                </a:solidFill>
                <a:effectLst/>
                <a:latin typeface="Times New Roman" panose="02020603050405020304" pitchFamily="18" charset="0"/>
              </a:rPr>
              <a:t>We utilized neural networks for Automatic Number Plate Recognition (ANPR), leveraging various Python libraries such as </a:t>
            </a:r>
            <a:r>
              <a:rPr lang="en-US" sz="1800" b="0" i="0" u="none" strike="noStrike" dirty="0" err="1">
                <a:solidFill>
                  <a:srgbClr val="000000"/>
                </a:solidFill>
                <a:effectLst/>
                <a:latin typeface="Times New Roman" panose="02020603050405020304" pitchFamily="18" charset="0"/>
              </a:rPr>
              <a:t>EasyOCR</a:t>
            </a:r>
            <a:r>
              <a:rPr lang="en-US" sz="1800" b="0" i="0" u="none" strike="noStrike" dirty="0">
                <a:solidFill>
                  <a:srgbClr val="000000"/>
                </a:solidFill>
                <a:effectLst/>
                <a:latin typeface="Times New Roman" panose="02020603050405020304" pitchFamily="18" charset="0"/>
              </a:rPr>
              <a:t> and OpenCV for image recognition and number plate reading. Our dataset was sourced from Kaggle. Initially, we applied grayscale and blur transformations to the images, followed by edge detection for localization purposes. Subsequently, we identified contours and applied masks to the images. Finally, we employed </a:t>
            </a:r>
            <a:r>
              <a:rPr lang="en-US" sz="1800" b="0" i="0" u="none" strike="noStrike" dirty="0" err="1">
                <a:solidFill>
                  <a:srgbClr val="000000"/>
                </a:solidFill>
                <a:effectLst/>
                <a:latin typeface="Times New Roman" panose="02020603050405020304" pitchFamily="18" charset="0"/>
              </a:rPr>
              <a:t>EasyOCR</a:t>
            </a:r>
            <a:r>
              <a:rPr lang="en-US" sz="1800" b="0" i="0" u="none" strike="noStrike" dirty="0">
                <a:solidFill>
                  <a:srgbClr val="000000"/>
                </a:solidFill>
                <a:effectLst/>
                <a:latin typeface="Times New Roman" panose="02020603050405020304" pitchFamily="18" charset="0"/>
              </a:rPr>
              <a:t> to extract text from the processed images.</a:t>
            </a:r>
          </a:p>
          <a:p>
            <a:pPr marL="0" indent="0">
              <a:buNone/>
            </a:pPr>
            <a:endParaRPr lang="en-US" dirty="0">
              <a:effectLst/>
            </a:endParaRPr>
          </a:p>
          <a:p>
            <a:endParaRPr dirty="0"/>
          </a:p>
        </p:txBody>
      </p:sp>
    </p:spTree>
    <p:extLst>
      <p:ext uri="{BB962C8B-B14F-4D97-AF65-F5344CB8AC3E}">
        <p14:creationId xmlns:p14="http://schemas.microsoft.com/office/powerpoint/2010/main" val="101304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DATA FLOW DIAGRAM</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A53A2899-8868-F95C-403F-0D8BF47FAB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8499" y="622169"/>
            <a:ext cx="5392132" cy="491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6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REFERENCES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fontScale="77500" lnSpcReduction="20000"/>
          </a:bodyPr>
          <a:lstStyle/>
          <a:p>
            <a:pPr marL="0" indent="0" algn="just" rtl="0">
              <a:spcBef>
                <a:spcPts val="0"/>
              </a:spcBef>
              <a:spcAft>
                <a:spcPts val="0"/>
              </a:spcAft>
              <a:buNone/>
            </a:pPr>
            <a:r>
              <a:rPr lang="en-IN" sz="1800" b="0" i="0" u="none" strike="noStrike" dirty="0">
                <a:solidFill>
                  <a:srgbClr val="000000"/>
                </a:solidFill>
                <a:effectLst/>
                <a:latin typeface="Times New Roman" panose="02020603050405020304" pitchFamily="18" charset="0"/>
              </a:rPr>
              <a:t>[</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1]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Anumol</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Sasi</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et al., “Automatic Car Number Plate Recognition” in 2017 International Conference on Innovations in Information, Embedded and Communication Systems (ICIIECS).</a:t>
            </a:r>
            <a:endParaRPr lang="en-IN"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br>
              <a:rPr lang="en-IN" dirty="0">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[2] Abhishek Kashyap et al., “Automatic Number Plate Recognition” in International Conference on Advances in Computing, Communication Control and Networking (ICACCCN2018).</a:t>
            </a:r>
            <a:endParaRPr lang="en-IN"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br>
              <a:rPr lang="en-IN" dirty="0">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[3]  Miss. Shraddha S.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Ghadage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Mr. Sagar R.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Khedkar</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 Review Paper on Automatic Number Plate Recognition System using Machine Learning Algorithms” in International Journal of Engineering Research &amp; Technology (IJERT).</a:t>
            </a:r>
            <a:endParaRPr lang="en-IN"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br>
              <a:rPr lang="en-IN" dirty="0">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[4]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Pechiammal</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B.,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Renjith</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J.A. An efficient approach for automatic license plate recognition system; Proceedings of the 2017 Third International Conference on Science Technology Engineering &amp; Management (ICONSTEM), IEEE; Chennai, India. 23–24 March 2017; pp. 121–129</a:t>
            </a:r>
            <a:endParaRPr lang="en-IN"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br>
              <a:rPr lang="en-IN" dirty="0">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[5]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Fikriye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Öztürk</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Figen</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Özen</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 New License Plate Recognition System Based on Probabilistic Neural Networks," Procedia Technology, vol. 1, pp. 124-128,2012.</a:t>
            </a:r>
            <a:endParaRPr lang="en-IN"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br>
              <a:rPr lang="en-IN" dirty="0">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[6]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Sferle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R.M.,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Moisi</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E.V. Automatic Number Plate Recognition for a Smart Service Auto; Proceedings of the 2019 15th International Conference on Engineering of Modern Electric Systems (EMES); Oradea, Romania. 13–14 June 2019; pp. 57–60. </a:t>
            </a:r>
            <a:endParaRPr lang="en-IN"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br>
              <a:rPr lang="en-IN" dirty="0">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[7]  Ahmad I.S.,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Boufama</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B.,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Habashi</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P., Anderson W.,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Elamsy</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 Automatic license plate recognition: A comparative study; Proceedings of the 2015 IEEE International Symposium on Signal Processing and Information Technology (ISSPIT); Abu Dhabi, United Arab Emirates. 7–10 December 2015; pp. 635–640.</a:t>
            </a:r>
            <a:endParaRPr lang="en-IN"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br>
              <a:rPr lang="en-IN" dirty="0">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[8] Kashyap A., Suresh B., Patil A., Sharma S., Jaiswal A. Automatic number plate recognition; Proceedings of the Communication Control and Networking (ICACCCN); Greater Noida, India. 12–13 October 2018.</a:t>
            </a:r>
            <a:endParaRPr lang="en-IN" dirty="0">
              <a:effectLst/>
              <a:latin typeface="Times New Roman" panose="02020603050405020304" pitchFamily="18" charset="0"/>
              <a:cs typeface="Times New Roman" panose="02020603050405020304" pitchFamily="18" charset="0"/>
            </a:endParaRPr>
          </a:p>
          <a:p>
            <a:endParaRPr dirty="0"/>
          </a:p>
        </p:txBody>
      </p:sp>
    </p:spTree>
    <p:extLst>
      <p:ext uri="{BB962C8B-B14F-4D97-AF65-F5344CB8AC3E}">
        <p14:creationId xmlns:p14="http://schemas.microsoft.com/office/powerpoint/2010/main" val="293390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pPr algn="just"/>
            <a:r>
              <a:rPr lang="en-US" dirty="0">
                <a:solidFill>
                  <a:srgbClr val="FFFFFF"/>
                </a:solidFill>
                <a:latin typeface="Times New Roman" panose="02020603050405020304" pitchFamily="18" charset="0"/>
                <a:cs typeface="Times New Roman" panose="02020603050405020304" pitchFamily="18" charset="0"/>
              </a:rPr>
              <a:t>Contents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Techniques Used</a:t>
            </a:r>
          </a:p>
          <a:p>
            <a:r>
              <a:rPr lang="en-US" dirty="0">
                <a:latin typeface="Times New Roman" panose="02020603050405020304" pitchFamily="18" charset="0"/>
                <a:cs typeface="Times New Roman" panose="02020603050405020304" pitchFamily="18" charset="0"/>
              </a:rPr>
              <a:t>System Requirements</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26760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pPr algn="just"/>
            <a:r>
              <a:rPr lang="en-US" dirty="0">
                <a:solidFill>
                  <a:srgbClr val="FFFFFF"/>
                </a:solidFill>
                <a:latin typeface="Times New Roman" panose="02020603050405020304" pitchFamily="18" charset="0"/>
                <a:cs typeface="Times New Roman" panose="02020603050405020304" pitchFamily="18" charset="0"/>
              </a:rPr>
              <a:t>Abstract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lnSpcReduction="10000"/>
          </a:body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ANPR technology revolutionizes </a:t>
            </a:r>
            <a:r>
              <a:rPr lang="en-US" sz="2200" b="1" dirty="0">
                <a:latin typeface="Times New Roman" panose="02020603050405020304" pitchFamily="18" charset="0"/>
                <a:cs typeface="Times New Roman" panose="02020603050405020304" pitchFamily="18" charset="0"/>
              </a:rPr>
              <a:t>license plate detection </a:t>
            </a:r>
            <a:r>
              <a:rPr lang="en-US" sz="2200" dirty="0">
                <a:latin typeface="Times New Roman" panose="02020603050405020304" pitchFamily="18" charset="0"/>
                <a:cs typeface="Times New Roman" panose="02020603050405020304" pitchFamily="18" charset="0"/>
              </a:rPr>
              <a:t>and </a:t>
            </a:r>
            <a:r>
              <a:rPr lang="en-US" sz="2200" b="1" dirty="0">
                <a:latin typeface="Times New Roman" panose="02020603050405020304" pitchFamily="18" charset="0"/>
                <a:cs typeface="Times New Roman" panose="02020603050405020304" pitchFamily="18" charset="0"/>
              </a:rPr>
              <a:t>recognition</a:t>
            </a:r>
            <a:r>
              <a:rPr lang="en-US" sz="2200" dirty="0">
                <a:latin typeface="Times New Roman" panose="02020603050405020304" pitchFamily="18" charset="0"/>
                <a:cs typeface="Times New Roman" panose="02020603050405020304" pitchFamily="18" charset="0"/>
              </a:rPr>
              <a:t>, vital in law enforcement, traffic, and security. This review delves into recent advancements, particularly emphasizing deep learning techniques for character recognition. It explores critical components such as plate localization, character segmentation, and OCR. Additionally, the paper addresses challenges, performance metrics, and future directions aimed at enhancing accuracy and efficiency in practical settings. By synthesizing existing research and identifying emerging trends, this review contributes to the broader adoption of ANPR systems in various domains, including traffic management, law enforcement, and security surveillance.</a:t>
            </a:r>
          </a:p>
          <a:p>
            <a:pPr marL="0" indent="0">
              <a:buNone/>
            </a:pPr>
            <a:endParaRPr lang="en-US" dirty="0"/>
          </a:p>
          <a:p>
            <a:endParaRPr lang="en-US" dirty="0"/>
          </a:p>
          <a:p>
            <a:pPr marL="0" indent="0">
              <a:buNone/>
            </a:pPr>
            <a:endParaRPr lang="en-US" dirty="0"/>
          </a:p>
          <a:p>
            <a:endParaRPr lang="en-US" dirty="0"/>
          </a:p>
          <a:p>
            <a:endParaRPr dirty="0"/>
          </a:p>
        </p:txBody>
      </p:sp>
    </p:spTree>
    <p:extLst>
      <p:ext uri="{BB962C8B-B14F-4D97-AF65-F5344CB8AC3E}">
        <p14:creationId xmlns:p14="http://schemas.microsoft.com/office/powerpoint/2010/main" val="169756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dirty="0">
                <a:solidFill>
                  <a:srgbClr val="FFFFFF"/>
                </a:solidFill>
                <a:latin typeface="Times New Roman" panose="02020603050405020304" pitchFamily="18" charset="0"/>
                <a:cs typeface="Times New Roman" panose="02020603050405020304" pitchFamily="18" charset="0"/>
              </a:rPr>
              <a:t>INTRODUCTION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Advanced technology, including machine learning and image processing, is essential for efficient </a:t>
            </a:r>
            <a:r>
              <a:rPr lang="en-US" sz="1800" b="1" i="0" u="none" strike="noStrike" dirty="0">
                <a:solidFill>
                  <a:srgbClr val="000000"/>
                </a:solidFill>
                <a:effectLst/>
                <a:latin typeface="Times New Roman" panose="02020603050405020304" pitchFamily="18" charset="0"/>
              </a:rPr>
              <a:t>traffic management </a:t>
            </a:r>
            <a:r>
              <a:rPr lang="en-US" sz="1800" b="0" i="0" u="none" strike="noStrike" dirty="0">
                <a:solidFill>
                  <a:srgbClr val="000000"/>
                </a:solidFill>
                <a:effectLst/>
                <a:latin typeface="Times New Roman" panose="02020603050405020304" pitchFamily="18" charset="0"/>
              </a:rPr>
              <a:t>and </a:t>
            </a:r>
            <a:r>
              <a:rPr lang="en-US" sz="1800" b="1" i="0" u="none" strike="noStrike" dirty="0">
                <a:solidFill>
                  <a:srgbClr val="000000"/>
                </a:solidFill>
                <a:effectLst/>
                <a:latin typeface="Times New Roman" panose="02020603050405020304" pitchFamily="18" charset="0"/>
              </a:rPr>
              <a:t>surveillance</a:t>
            </a:r>
            <a:r>
              <a:rPr lang="en-US" sz="1800" b="0" i="0" u="none" strike="noStrike" dirty="0">
                <a:solidFill>
                  <a:srgbClr val="000000"/>
                </a:solidFill>
                <a:effectLst/>
                <a:latin typeface="Times New Roman" panose="02020603050405020304" pitchFamily="18" charset="0"/>
              </a:rPr>
              <a:t> due to the surge in vehicle traffic.</a:t>
            </a: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Computer systems equipped with these capabilities reduce the need for human resources and handle tasks such as </a:t>
            </a:r>
            <a:r>
              <a:rPr lang="en-US" sz="1800" b="1" i="0" u="none" strike="noStrike" dirty="0">
                <a:solidFill>
                  <a:srgbClr val="000000"/>
                </a:solidFill>
                <a:effectLst/>
                <a:latin typeface="Times New Roman" panose="02020603050405020304" pitchFamily="18" charset="0"/>
              </a:rPr>
              <a:t>vehicle counting</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parking violation detection</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database management</a:t>
            </a:r>
            <a:r>
              <a:rPr lang="en-US" sz="1800" b="0" i="0" u="none" strike="noStrike" dirty="0">
                <a:solidFill>
                  <a:srgbClr val="000000"/>
                </a:solidFill>
                <a:effectLst/>
                <a:latin typeface="Times New Roman" panose="02020603050405020304" pitchFamily="18" charset="0"/>
              </a:rPr>
              <a:t>, and alerting for blacklisted or stolen vehicles.</a:t>
            </a: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Traditional methods like inductive loops and sensors are costly, cumbersome, and challenging to maintain and install, necessitating modernized approaches for road accident monitoring and management.</a:t>
            </a: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 Robust license plate recognition systems are more efficient, enabling the identification of vehicles and their owners from vehicle images.</a:t>
            </a: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 ANPR systems play a crucial role in </a:t>
            </a:r>
            <a:r>
              <a:rPr lang="en-US" sz="1800" b="1" i="0" u="none" strike="noStrike" dirty="0">
                <a:solidFill>
                  <a:srgbClr val="000000"/>
                </a:solidFill>
                <a:effectLst/>
                <a:latin typeface="Times New Roman" panose="02020603050405020304" pitchFamily="18" charset="0"/>
              </a:rPr>
              <a:t>toll collection</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speed regulation</a:t>
            </a:r>
            <a:r>
              <a:rPr lang="en-US" sz="1800" b="0" i="0" u="none" strike="noStrike" dirty="0">
                <a:solidFill>
                  <a:srgbClr val="000000"/>
                </a:solidFill>
                <a:effectLst/>
                <a:latin typeface="Times New Roman" panose="02020603050405020304" pitchFamily="18" charset="0"/>
              </a:rPr>
              <a:t>, and proper traffic management by detecting and identifying license plates.</a:t>
            </a: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 The core steps of an ANPR system include </a:t>
            </a:r>
            <a:r>
              <a:rPr lang="en-US" sz="1800" b="1" i="0" u="none" strike="noStrike" dirty="0">
                <a:solidFill>
                  <a:srgbClr val="000000"/>
                </a:solidFill>
                <a:effectLst/>
                <a:latin typeface="Times New Roman" panose="02020603050405020304" pitchFamily="18" charset="0"/>
              </a:rPr>
              <a:t>number plate area detection</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character breakdown</a:t>
            </a:r>
            <a:r>
              <a:rPr lang="en-US" sz="1800" b="0" i="0" u="none" strike="noStrike" dirty="0">
                <a:solidFill>
                  <a:srgbClr val="000000"/>
                </a:solidFill>
                <a:effectLst/>
                <a:latin typeface="Times New Roman" panose="02020603050405020304" pitchFamily="18" charset="0"/>
              </a:rPr>
              <a:t>, and </a:t>
            </a:r>
            <a:r>
              <a:rPr lang="en-US" sz="1800" b="1" i="0" u="none" strike="noStrike" dirty="0">
                <a:solidFill>
                  <a:srgbClr val="000000"/>
                </a:solidFill>
                <a:effectLst/>
                <a:latin typeface="Times New Roman" panose="02020603050405020304" pitchFamily="18" charset="0"/>
              </a:rPr>
              <a:t>Optical Character Recognition (OCR</a:t>
            </a:r>
            <a:r>
              <a:rPr lang="en-US" sz="1800" b="0" i="0" u="none" strike="noStrike" dirty="0">
                <a:solidFill>
                  <a:srgbClr val="000000"/>
                </a:solidFill>
                <a:effectLst/>
                <a:latin typeface="Times New Roman" panose="02020603050405020304" pitchFamily="18" charset="0"/>
              </a:rPr>
              <a:t>), where characters are separated for recognition.</a:t>
            </a: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 Numerous research papers have been reviewed to gather data on ANPR-centered applications.</a:t>
            </a:r>
            <a:endParaRPr lang="en-US" dirty="0">
              <a:effectLst/>
            </a:endParaRPr>
          </a:p>
        </p:txBody>
      </p:sp>
    </p:spTree>
    <p:extLst>
      <p:ext uri="{BB962C8B-B14F-4D97-AF65-F5344CB8AC3E}">
        <p14:creationId xmlns:p14="http://schemas.microsoft.com/office/powerpoint/2010/main" val="359226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7DFFE0-BF0D-0BA5-2660-CF2A34576FC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9BB359-6031-4B84-FAA6-4E732151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7B606A3-24A5-40D3-10CA-CD16A6D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453A6-B32F-2982-5995-B209E26587D4}"/>
              </a:ext>
            </a:extLst>
          </p:cNvPr>
          <p:cNvSpPr>
            <a:spLocks noGrp="1"/>
          </p:cNvSpPr>
          <p:nvPr>
            <p:ph type="title"/>
          </p:nvPr>
        </p:nvSpPr>
        <p:spPr>
          <a:xfrm>
            <a:off x="686834" y="1153572"/>
            <a:ext cx="3200400" cy="4461163"/>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LITERATURE SURVEY</a:t>
            </a:r>
          </a:p>
        </p:txBody>
      </p:sp>
      <p:sp>
        <p:nvSpPr>
          <p:cNvPr id="13" name="Arc 12">
            <a:extLst>
              <a:ext uri="{FF2B5EF4-FFF2-40B4-BE49-F238E27FC236}">
                <a16:creationId xmlns:a16="http://schemas.microsoft.com/office/drawing/2014/main" id="{71778305-80FE-222A-BE27-E69DD80AF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DF72F3-5B32-2420-9F4C-37C58562E6C7}"/>
              </a:ext>
            </a:extLst>
          </p:cNvPr>
          <p:cNvSpPr>
            <a:spLocks noGrp="1"/>
          </p:cNvSpPr>
          <p:nvPr>
            <p:ph idx="1"/>
          </p:nvPr>
        </p:nvSpPr>
        <p:spPr>
          <a:xfrm>
            <a:off x="4447308" y="591344"/>
            <a:ext cx="6906491" cy="5585619"/>
          </a:xfrm>
        </p:spPr>
        <p:txBody>
          <a:bodyPr anchor="ctr">
            <a:noAutofit/>
          </a:bodyPr>
          <a:lstStyle/>
          <a:p>
            <a:pPr marL="0" indent="0" algn="just">
              <a:buNone/>
            </a:pPr>
            <a:r>
              <a:rPr lang="en-US" sz="2000" i="0" u="none" strike="noStrike">
                <a:solidFill>
                  <a:srgbClr val="000000"/>
                </a:solidFill>
                <a:effectLst/>
                <a:latin typeface="Times New Roman" panose="02020603050405020304" pitchFamily="18" charset="0"/>
              </a:rPr>
              <a:t>The research gap in automated number plate recognition (ANPR) projects lies in several areas:</a:t>
            </a:r>
          </a:p>
          <a:p>
            <a:pPr algn="just"/>
            <a:endParaRPr lang="en-US" sz="1400" i="0" u="none" strike="noStrike">
              <a:solidFill>
                <a:srgbClr val="000000"/>
              </a:solidFill>
              <a:effectLst/>
              <a:latin typeface="Times New Roman" panose="02020603050405020304" pitchFamily="18" charset="0"/>
            </a:endParaRPr>
          </a:p>
          <a:p>
            <a:pPr algn="just"/>
            <a:r>
              <a:rPr lang="en-US" sz="1400" b="1" i="0" u="none" strike="noStrike">
                <a:solidFill>
                  <a:srgbClr val="000000"/>
                </a:solidFill>
                <a:effectLst/>
                <a:latin typeface="Times New Roman" panose="02020603050405020304" pitchFamily="18" charset="0"/>
              </a:rPr>
              <a:t>Real-Time Performance</a:t>
            </a:r>
            <a:r>
              <a:rPr lang="en-US" sz="1400" i="0" u="none" strike="noStrike">
                <a:solidFill>
                  <a:srgbClr val="000000"/>
                </a:solidFill>
                <a:effectLst/>
                <a:latin typeface="Times New Roman" panose="02020603050405020304" pitchFamily="18" charset="0"/>
              </a:rPr>
              <a:t>: While ANPR systems have made significant strides, there's still room for improvement in achieving real-time processing, especially in scenarios with high vehicle volumes or complex environments.</a:t>
            </a:r>
          </a:p>
          <a:p>
            <a:pPr algn="just"/>
            <a:endParaRPr lang="en-US" sz="1400" i="0" u="none" strike="noStrike">
              <a:solidFill>
                <a:srgbClr val="000000"/>
              </a:solidFill>
              <a:effectLst/>
              <a:latin typeface="Times New Roman" panose="02020603050405020304" pitchFamily="18" charset="0"/>
            </a:endParaRPr>
          </a:p>
          <a:p>
            <a:pPr algn="just"/>
            <a:r>
              <a:rPr lang="en-US" sz="1400" b="1" i="0" u="none" strike="noStrike">
                <a:solidFill>
                  <a:srgbClr val="000000"/>
                </a:solidFill>
                <a:effectLst/>
                <a:latin typeface="Times New Roman" panose="02020603050405020304" pitchFamily="18" charset="0"/>
              </a:rPr>
              <a:t>Accuracy and Robustness</a:t>
            </a:r>
            <a:r>
              <a:rPr lang="en-US" sz="1400" i="0" u="none" strike="noStrike">
                <a:solidFill>
                  <a:srgbClr val="000000"/>
                </a:solidFill>
                <a:effectLst/>
                <a:latin typeface="Times New Roman" panose="02020603050405020304" pitchFamily="18" charset="0"/>
              </a:rPr>
              <a:t>: Enhancing the accuracy and robustness of ANPR systems remains a challenge, particularly in adverse conditions such as varying lighting, weather, or plate occlusions.</a:t>
            </a:r>
          </a:p>
          <a:p>
            <a:pPr algn="just"/>
            <a:endParaRPr lang="en-US" sz="1400" i="0" u="none" strike="noStrike">
              <a:solidFill>
                <a:srgbClr val="000000"/>
              </a:solidFill>
              <a:effectLst/>
              <a:latin typeface="Times New Roman" panose="02020603050405020304" pitchFamily="18" charset="0"/>
            </a:endParaRPr>
          </a:p>
          <a:p>
            <a:pPr algn="just"/>
            <a:r>
              <a:rPr lang="en-US" sz="1400" b="1" i="0" u="none" strike="noStrike">
                <a:solidFill>
                  <a:srgbClr val="000000"/>
                </a:solidFill>
                <a:effectLst/>
                <a:latin typeface="Times New Roman" panose="02020603050405020304" pitchFamily="18" charset="0"/>
              </a:rPr>
              <a:t>Adaptability to Varied Environments</a:t>
            </a:r>
            <a:r>
              <a:rPr lang="en-US" sz="1400" i="0" u="none" strike="noStrike">
                <a:solidFill>
                  <a:srgbClr val="000000"/>
                </a:solidFill>
                <a:effectLst/>
                <a:latin typeface="Times New Roman" panose="02020603050405020304" pitchFamily="18" charset="0"/>
              </a:rPr>
              <a:t>: Many ANPR systems struggle with adaptability to diverse environments, including different countries with varying license plate formats, leading to reduced accuracy and performance in such settings.</a:t>
            </a:r>
          </a:p>
          <a:p>
            <a:pPr algn="just"/>
            <a:endParaRPr lang="en-US" sz="1400" i="0" u="none" strike="noStrike">
              <a:solidFill>
                <a:srgbClr val="000000"/>
              </a:solidFill>
              <a:effectLst/>
              <a:latin typeface="Times New Roman" panose="02020603050405020304" pitchFamily="18" charset="0"/>
            </a:endParaRPr>
          </a:p>
          <a:p>
            <a:pPr algn="just"/>
            <a:r>
              <a:rPr lang="en-US" sz="1400" b="1" i="0" u="none" strike="noStrike">
                <a:solidFill>
                  <a:srgbClr val="000000"/>
                </a:solidFill>
                <a:effectLst/>
                <a:latin typeface="Times New Roman" panose="02020603050405020304" pitchFamily="18" charset="0"/>
              </a:rPr>
              <a:t>Resource Efficiency</a:t>
            </a:r>
            <a:r>
              <a:rPr lang="en-US" sz="1400" i="0" u="none" strike="noStrike">
                <a:solidFill>
                  <a:srgbClr val="000000"/>
                </a:solidFill>
                <a:effectLst/>
                <a:latin typeface="Times New Roman" panose="02020603050405020304" pitchFamily="18" charset="0"/>
              </a:rPr>
              <a:t>: Optimizing resource usage, including computational power and memory, is crucial for deploying ANPR systems on resource-constrained devices or in distributed systems.</a:t>
            </a:r>
          </a:p>
          <a:p>
            <a:pPr algn="just"/>
            <a:endParaRPr lang="en-US" sz="1400" i="0" u="none" strike="noStrike">
              <a:solidFill>
                <a:srgbClr val="000000"/>
              </a:solidFill>
              <a:effectLst/>
              <a:latin typeface="Times New Roman" panose="02020603050405020304" pitchFamily="18" charset="0"/>
            </a:endParaRPr>
          </a:p>
          <a:p>
            <a:pPr algn="just"/>
            <a:r>
              <a:rPr lang="en-US" sz="1400" b="1" i="0" u="none" strike="noStrike">
                <a:solidFill>
                  <a:srgbClr val="000000"/>
                </a:solidFill>
                <a:effectLst/>
                <a:latin typeface="Times New Roman" panose="02020603050405020304" pitchFamily="18" charset="0"/>
              </a:rPr>
              <a:t>Privacy and Data Security</a:t>
            </a:r>
            <a:r>
              <a:rPr lang="en-US" sz="1400" i="0" u="none" strike="noStrike">
                <a:solidFill>
                  <a:srgbClr val="000000"/>
                </a:solidFill>
                <a:effectLst/>
                <a:latin typeface="Times New Roman" panose="02020603050405020304" pitchFamily="18" charset="0"/>
              </a:rPr>
              <a:t>: Addressing concerns related to privacy and data security is essential, especially as ANPR systems involve capturing and processing sensitive information from vehicles.</a:t>
            </a:r>
            <a:endParaRPr lang="en-US" sz="1400" b="0" i="0" u="none" strike="noStrike">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42147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kumimoji="0" 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LITERATURE SURVEY</a:t>
            </a:r>
            <a:endParaRPr 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fontScale="92500" lnSpcReduction="20000"/>
          </a:bodyPr>
          <a:lstStyle/>
          <a:p>
            <a:r>
              <a:rPr lang="en-US" sz="1800" i="0" u="none" strike="noStrike" dirty="0">
                <a:solidFill>
                  <a:srgbClr val="000000"/>
                </a:solidFill>
                <a:effectLst/>
                <a:latin typeface="Times New Roman" panose="02020603050405020304" pitchFamily="18" charset="0"/>
              </a:rPr>
              <a:t>[</a:t>
            </a:r>
            <a:r>
              <a:rPr lang="en-US" sz="1800" i="0" u="none" strike="noStrike">
                <a:solidFill>
                  <a:srgbClr val="000000"/>
                </a:solidFill>
                <a:effectLst/>
                <a:latin typeface="Times New Roman" panose="02020603050405020304" pitchFamily="18" charset="0"/>
              </a:rPr>
              <a:t>1] </a:t>
            </a:r>
            <a:r>
              <a:rPr lang="en-US" sz="1800" b="1" i="0" u="none" strike="noStrike">
                <a:solidFill>
                  <a:srgbClr val="000000"/>
                </a:solidFill>
                <a:effectLst/>
                <a:latin typeface="Times New Roman" panose="02020603050405020304" pitchFamily="18" charset="0"/>
              </a:rPr>
              <a:t>Anmol </a:t>
            </a:r>
            <a:r>
              <a:rPr lang="en-US" sz="1800" b="1" i="0" u="none" strike="noStrike" dirty="0" err="1">
                <a:solidFill>
                  <a:srgbClr val="000000"/>
                </a:solidFill>
                <a:effectLst/>
                <a:latin typeface="Times New Roman" panose="02020603050405020304" pitchFamily="18" charset="0"/>
              </a:rPr>
              <a:t>Sasi</a:t>
            </a:r>
            <a:r>
              <a:rPr lang="en-US" sz="1800" b="1" i="0" u="none" strike="noStrike" dirty="0">
                <a:solidFill>
                  <a:srgbClr val="000000"/>
                </a:solidFill>
                <a:effectLst/>
                <a:latin typeface="Times New Roman" panose="02020603050405020304" pitchFamily="18" charset="0"/>
              </a:rPr>
              <a:t> et al."</a:t>
            </a:r>
            <a:r>
              <a:rPr lang="en-US" sz="1800" b="0" i="0" u="none" strike="noStrike" dirty="0">
                <a:solidFill>
                  <a:srgbClr val="000000"/>
                </a:solidFill>
                <a:effectLst/>
                <a:latin typeface="Times New Roman" panose="02020603050405020304" pitchFamily="18" charset="0"/>
              </a:rPr>
              <a:t>.,</a:t>
            </a:r>
            <a:r>
              <a:rPr lang="en-US" sz="1800" b="1" i="0" u="none" strike="noStrike" dirty="0">
                <a:solidFill>
                  <a:srgbClr val="000000"/>
                </a:solidFill>
                <a:effectLst/>
                <a:latin typeface="Times New Roman" panose="02020603050405020304" pitchFamily="18" charset="0"/>
              </a:rPr>
              <a:t> Automatic Car Number Plate Recognition:"</a:t>
            </a:r>
            <a:r>
              <a:rPr lang="en-US" sz="1800" b="0" i="0" u="none" strike="noStrike" dirty="0">
                <a:solidFill>
                  <a:srgbClr val="000000"/>
                </a:solidFill>
                <a:effectLst/>
                <a:latin typeface="Times New Roman" panose="02020603050405020304" pitchFamily="18" charset="0"/>
              </a:rPr>
              <a:t> in 2017,  This comprehensive review paper provides an overview of ANPR technology, including its history, challenges, and applications. It discusses various approaches for license plate localization, character segmentation, and optical character recognition. Additionally, it evaluates the performance of different ANPR systems and identifies future research </a:t>
            </a:r>
            <a:r>
              <a:rPr lang="en-US" sz="1800" b="0" i="0" u="none" strike="noStrike">
                <a:solidFill>
                  <a:srgbClr val="000000"/>
                </a:solidFill>
                <a:effectLst/>
                <a:latin typeface="Times New Roman" panose="02020603050405020304" pitchFamily="18" charset="0"/>
              </a:rPr>
              <a:t>directions.</a:t>
            </a:r>
          </a:p>
          <a:p>
            <a:r>
              <a:rPr lang="en-US" sz="1800" b="0" i="0" u="none" strike="noStrike">
                <a:solidFill>
                  <a:srgbClr val="000000"/>
                </a:solidFill>
                <a:effectLst/>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8]</a:t>
            </a:r>
            <a:r>
              <a:rPr lang="en-US" sz="1800" b="1" i="0" u="none" strike="noStrike" dirty="0">
                <a:solidFill>
                  <a:srgbClr val="000000"/>
                </a:solidFill>
                <a:effectLst/>
                <a:latin typeface="Times New Roman" panose="02020603050405020304" pitchFamily="18" charset="0"/>
              </a:rPr>
              <a:t>A. Sharma et al</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"A Survey of Automatic Number Plate Recognition"</a:t>
            </a:r>
            <a:r>
              <a:rPr lang="en-US" sz="1800" b="0" i="0" u="none" strike="noStrike" dirty="0">
                <a:solidFill>
                  <a:srgbClr val="000000"/>
                </a:solidFill>
                <a:effectLst/>
                <a:latin typeface="Times New Roman" panose="02020603050405020304" pitchFamily="18" charset="0"/>
              </a:rPr>
              <a:t> (2018). This survey paper provides a comprehensive overview of ANPR technology, covering its applications, techniques, and challenges. It discusses the role of image processing, machine learning, and deep learning algorithms in ANPR systems. The paper also examines the impact of environmental factors such as illumination and occlusion on ANPR performance</a:t>
            </a:r>
            <a:r>
              <a:rPr lang="en-US" sz="1800" b="0" i="0" u="none" strike="noStrike">
                <a:solidFill>
                  <a:srgbClr val="000000"/>
                </a:solidFill>
                <a:effectLst/>
                <a:latin typeface="Times New Roman" panose="02020603050405020304" pitchFamily="18" charset="0"/>
              </a:rPr>
              <a:t>. </a:t>
            </a:r>
          </a:p>
          <a:p>
            <a:r>
              <a:rPr lang="en-US" sz="1800" b="0" i="0" u="none" strike="noStrike">
                <a:solidFill>
                  <a:srgbClr val="000000"/>
                </a:solidFill>
                <a:effectLst/>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4]</a:t>
            </a:r>
            <a:r>
              <a:rPr lang="en-US" sz="1800" b="1" i="0" u="none" strike="noStrike" dirty="0">
                <a:solidFill>
                  <a:srgbClr val="000000"/>
                </a:solidFill>
                <a:effectLst/>
                <a:latin typeface="Times New Roman" panose="02020603050405020304" pitchFamily="18" charset="0"/>
              </a:rPr>
              <a:t>S. Kumar et al</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"Automatic Number Plate Recognition Systems: A Review"</a:t>
            </a:r>
            <a:r>
              <a:rPr lang="en-US" sz="1800" b="0" i="0" u="none" strike="noStrike" dirty="0">
                <a:solidFill>
                  <a:srgbClr val="000000"/>
                </a:solidFill>
                <a:effectLst/>
                <a:latin typeface="Times New Roman" panose="02020603050405020304" pitchFamily="18" charset="0"/>
              </a:rPr>
              <a:t> (2020). This review paper discusses the evolution of ANPR systems and their applications in different domains. It provides insights into the various components of ANPR systems, including license plate localization, character segmentation, and optical character recognition. The paper also highlights the challenges and future research directions in the </a:t>
            </a:r>
            <a:r>
              <a:rPr lang="en-US" sz="1800" b="0" i="0" u="none" strike="noStrike">
                <a:solidFill>
                  <a:srgbClr val="000000"/>
                </a:solidFill>
                <a:effectLst/>
                <a:latin typeface="Times New Roman" panose="02020603050405020304" pitchFamily="18" charset="0"/>
              </a:rPr>
              <a:t>field.</a:t>
            </a:r>
          </a:p>
          <a:p>
            <a:r>
              <a:rPr lang="en-US" sz="1800" b="0" i="0" u="none" strike="noStrike">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8]</a:t>
            </a:r>
            <a:r>
              <a:rPr lang="en-US" sz="1800" b="1" i="0" u="none" strike="noStrike" dirty="0">
                <a:solidFill>
                  <a:srgbClr val="000000"/>
                </a:solidFill>
                <a:effectLst/>
                <a:latin typeface="Times New Roman" panose="02020603050405020304" pitchFamily="18" charset="0"/>
              </a:rPr>
              <a:t>Abhishek Kashyap et al., “Automatic Number Plate Recognition” </a:t>
            </a:r>
            <a:r>
              <a:rPr lang="en-US" sz="1800" b="0" i="0" u="none" strike="noStrike" dirty="0">
                <a:solidFill>
                  <a:srgbClr val="000000"/>
                </a:solidFill>
                <a:effectLst/>
                <a:latin typeface="Times New Roman" panose="02020603050405020304" pitchFamily="18" charset="0"/>
              </a:rPr>
              <a:t> in 2018 published at International Conference on Advances in Computing, Communication Control and Networking (</a:t>
            </a:r>
            <a:r>
              <a:rPr lang="en-US" sz="1800" b="0" i="0" u="none" strike="noStrike">
                <a:solidFill>
                  <a:srgbClr val="000000"/>
                </a:solidFill>
                <a:effectLst/>
                <a:latin typeface="Times New Roman" panose="02020603050405020304" pitchFamily="18" charset="0"/>
              </a:rPr>
              <a:t>ICACCCN2018).</a:t>
            </a:r>
          </a:p>
        </p:txBody>
      </p:sp>
    </p:spTree>
    <p:extLst>
      <p:ext uri="{BB962C8B-B14F-4D97-AF65-F5344CB8AC3E}">
        <p14:creationId xmlns:p14="http://schemas.microsoft.com/office/powerpoint/2010/main" val="66280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OBJECTIVES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fontScale="92500" lnSpcReduction="10000"/>
          </a:bodyPr>
          <a:lstStyle/>
          <a:p>
            <a:pPr algn="just" rtl="0">
              <a:spcBef>
                <a:spcPts val="0"/>
              </a:spcBef>
              <a:spcAft>
                <a:spcPts val="1200"/>
              </a:spcAft>
            </a:pPr>
            <a:r>
              <a:rPr lang="en-US" sz="1800" b="0" i="0" u="none" strike="noStrike" dirty="0">
                <a:solidFill>
                  <a:srgbClr val="000000"/>
                </a:solidFill>
                <a:effectLst/>
                <a:latin typeface="Times New Roman" panose="02020603050405020304" pitchFamily="18" charset="0"/>
              </a:rPr>
              <a:t>The primary objective of Automatic Number Plate Recognition (ANPR) is to automatically detect, interpret, and record license plate numbers from images or video streams captured by cameras. The key objectives of ANPR systems include:</a:t>
            </a:r>
            <a:endParaRPr lang="en-US" dirty="0">
              <a:effectLst/>
            </a:endParaRPr>
          </a:p>
          <a:p>
            <a:pPr algn="just" rtl="0" fontAlgn="base">
              <a:spcBef>
                <a:spcPts val="120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Accurate Detection</a:t>
            </a:r>
            <a:r>
              <a:rPr lang="en-US" sz="1800" b="0" i="0" u="none" strike="noStrike" dirty="0">
                <a:solidFill>
                  <a:srgbClr val="000000"/>
                </a:solidFill>
                <a:effectLst/>
                <a:latin typeface="Times New Roman" panose="02020603050405020304" pitchFamily="18" charset="0"/>
              </a:rPr>
              <a:t>: ANPR systems aim to accurately locate and detect license plates within images or video frames, even in challenging conditions such as varying illumination, occlusions, and partial obstructions.</a:t>
            </a:r>
          </a:p>
          <a:p>
            <a:pPr algn="just" rtl="0" fontAlgn="base">
              <a:spcBef>
                <a:spcPts val="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Efficient Recognition</a:t>
            </a:r>
            <a:r>
              <a:rPr lang="en-US" sz="1800" b="0" i="0" u="none" strike="noStrike" dirty="0">
                <a:solidFill>
                  <a:srgbClr val="000000"/>
                </a:solidFill>
                <a:effectLst/>
                <a:latin typeface="Times New Roman" panose="02020603050405020304" pitchFamily="18" charset="0"/>
              </a:rPr>
              <a:t>: Once the license plate region is detected, ANPR systems strive to accurately recognize and extract the characters or symbols on the plate using Optical Character Recognition (OCR) techniques.</a:t>
            </a:r>
          </a:p>
          <a:p>
            <a:pPr algn="just" rtl="0" fontAlgn="base">
              <a:spcBef>
                <a:spcPts val="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Real-time Processing</a:t>
            </a:r>
            <a:r>
              <a:rPr lang="en-US" sz="1800" b="0" i="0" u="none" strike="noStrike" dirty="0">
                <a:solidFill>
                  <a:srgbClr val="000000"/>
                </a:solidFill>
                <a:effectLst/>
                <a:latin typeface="Times New Roman" panose="02020603050405020304" pitchFamily="18" charset="0"/>
              </a:rPr>
              <a:t>: ANPR systems are often deployed in real-time applications such as traffic monitoring, toll collection, and law enforcement. Therefore, a key objective is to process images or video streams efficiently and rapidly to provide timely information.</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Number plate area detection</a:t>
            </a:r>
            <a:endParaRPr lang="en-US" sz="18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Breakdown of characters, and</a:t>
            </a:r>
            <a:endParaRPr lang="en-US" sz="1800" b="0" i="0" u="none" strike="noStrike" dirty="0">
              <a:solidFill>
                <a:srgbClr val="000000"/>
              </a:solidFill>
              <a:effectLst/>
              <a:latin typeface="Times New Roman" panose="02020603050405020304" pitchFamily="18" charset="0"/>
            </a:endParaRPr>
          </a:p>
          <a:p>
            <a:pPr algn="just" rtl="0" fontAlgn="base">
              <a:spcBef>
                <a:spcPts val="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 Optical Character Recognition (OCR).</a:t>
            </a:r>
            <a:endParaRPr lang="en-US" sz="1800" b="0" i="0" u="none" strike="noStrike" dirty="0">
              <a:solidFill>
                <a:srgbClr val="000000"/>
              </a:solidFill>
              <a:effectLst/>
              <a:latin typeface="Times New Roman" panose="02020603050405020304" pitchFamily="18" charset="0"/>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Overall, the objective of ANPR is to provide an automated and efficient solution for license plate detection and recognition, contributing to improved traffic management, security, and law enforcement efforts.</a:t>
            </a:r>
            <a:endParaRPr lang="en-US" dirty="0">
              <a:effectLst/>
            </a:endParaRPr>
          </a:p>
        </p:txBody>
      </p:sp>
    </p:spTree>
    <p:extLst>
      <p:ext uri="{BB962C8B-B14F-4D97-AF65-F5344CB8AC3E}">
        <p14:creationId xmlns:p14="http://schemas.microsoft.com/office/powerpoint/2010/main" val="203534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TECHNIQUES USED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fontScale="85000" lnSpcReduction="20000"/>
          </a:bodyPr>
          <a:lstStyle/>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Automatic Number Plate Recognition (ANPR) systems utilize a variety of technologies, including:</a:t>
            </a:r>
            <a:endParaRPr lang="en-US" dirty="0">
              <a:effectLst/>
            </a:endParaRPr>
          </a:p>
          <a:p>
            <a:pPr algn="just" rtl="0" fontAlgn="base">
              <a:spcBef>
                <a:spcPts val="120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Image Processing</a:t>
            </a:r>
            <a:r>
              <a:rPr lang="en-US" sz="1800" b="0" i="0" u="none" strike="noStrike" dirty="0">
                <a:solidFill>
                  <a:srgbClr val="000000"/>
                </a:solidFill>
                <a:effectLst/>
                <a:latin typeface="Times New Roman" panose="02020603050405020304" pitchFamily="18" charset="0"/>
              </a:rPr>
              <a:t>: Traditional ANPR systems often employ image processing techniques such as edge detection, morphological operations, and template matching to locate and extract license plate regions from images or video frames.</a:t>
            </a:r>
          </a:p>
          <a:p>
            <a:pPr algn="just" rtl="0" fontAlgn="base">
              <a:spcBef>
                <a:spcPts val="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Optical Character Recognition (OCR)</a:t>
            </a:r>
            <a:r>
              <a:rPr lang="en-US" sz="1800" b="0" i="0" u="none" strike="noStrike" dirty="0">
                <a:solidFill>
                  <a:srgbClr val="000000"/>
                </a:solidFill>
                <a:effectLst/>
                <a:latin typeface="Times New Roman" panose="02020603050405020304" pitchFamily="18" charset="0"/>
              </a:rPr>
              <a:t>: OCR algorithms are used to recognize and extract the characters or symbols on the detected license plates. OCR techniques may include pattern recognition, feature extraction, and machine learning-based approaches to accurately interpret the alphanumeric characters.</a:t>
            </a:r>
          </a:p>
          <a:p>
            <a:pPr algn="just" rtl="0" fontAlgn="base">
              <a:spcBef>
                <a:spcPts val="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CNN, YOLO(You Only Look Once), SSD</a:t>
            </a:r>
            <a:r>
              <a:rPr lang="en-US" sz="1800" b="0" i="0" u="none" strike="noStrike" dirty="0">
                <a:solidFill>
                  <a:srgbClr val="000000"/>
                </a:solidFill>
                <a:effectLst/>
                <a:latin typeface="Times New Roman" panose="02020603050405020304" pitchFamily="18" charset="0"/>
              </a:rPr>
              <a:t>: Deep learning techniques, particularly Convolutional Neural Networks (CNNs), have shown remarkable success in ANPR tasks. CNN architectures such as YOLO (You Only Look Once), SSD (Single Shot </a:t>
            </a:r>
            <a:r>
              <a:rPr lang="en-US" sz="1800" b="0" i="0" u="none" strike="noStrike" dirty="0" err="1">
                <a:solidFill>
                  <a:srgbClr val="000000"/>
                </a:solidFill>
                <a:effectLst/>
                <a:latin typeface="Times New Roman" panose="02020603050405020304" pitchFamily="18" charset="0"/>
              </a:rPr>
              <a:t>Multibox</a:t>
            </a:r>
            <a:r>
              <a:rPr lang="en-US" sz="1800" b="0" i="0" u="none" strike="noStrike" dirty="0">
                <a:solidFill>
                  <a:srgbClr val="000000"/>
                </a:solidFill>
                <a:effectLst/>
                <a:latin typeface="Times New Roman" panose="02020603050405020304" pitchFamily="18" charset="0"/>
              </a:rPr>
              <a:t> Detector), and Faster R-CNN (Region-based Convolutional Neural Network) are commonly used for accurate and efficient license plate detection.</a:t>
            </a:r>
          </a:p>
          <a:p>
            <a:pPr algn="just" rtl="0" fontAlgn="base">
              <a:spcBef>
                <a:spcPts val="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OpenCV-</a:t>
            </a:r>
            <a:r>
              <a:rPr lang="en-US" sz="1800" b="0" i="0" u="none" strike="noStrike" dirty="0">
                <a:solidFill>
                  <a:srgbClr val="000000"/>
                </a:solidFill>
                <a:effectLst/>
                <a:latin typeface="Times New Roman" panose="02020603050405020304" pitchFamily="18" charset="0"/>
              </a:rPr>
              <a:t>OpenCV Library is used for the detection of the number plate.</a:t>
            </a:r>
          </a:p>
          <a:p>
            <a:pPr algn="just" rtl="0" fontAlgn="base">
              <a:spcBef>
                <a:spcPts val="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Feature Extraction</a:t>
            </a:r>
            <a:r>
              <a:rPr lang="en-US" sz="1800" b="0" i="0" u="none" strike="noStrike" dirty="0">
                <a:solidFill>
                  <a:srgbClr val="000000"/>
                </a:solidFill>
                <a:effectLst/>
                <a:latin typeface="Times New Roman" panose="02020603050405020304" pitchFamily="18" charset="0"/>
              </a:rPr>
              <a:t>: Feature extraction methods, such as Histogram of Oriented Gradients (HOG), Local Binary Patterns (LBP), and Scale-Invariant Feature Transform (SIFT), are used to capture distinctive characteristics of license plates for detection and recognition purposes.</a:t>
            </a:r>
          </a:p>
          <a:p>
            <a:pPr algn="just" rtl="0" fontAlgn="base">
              <a:spcBef>
                <a:spcPts val="0"/>
              </a:spcBef>
              <a:spcAft>
                <a:spcPts val="1200"/>
              </a:spcAft>
              <a:buFont typeface="+mj-lt"/>
              <a:buAutoNum type="arabicPeriod"/>
            </a:pPr>
            <a:r>
              <a:rPr lang="en-US" sz="1800" b="1" i="0" u="none" strike="noStrike" dirty="0">
                <a:solidFill>
                  <a:srgbClr val="000000"/>
                </a:solidFill>
                <a:effectLst/>
                <a:latin typeface="Times New Roman" panose="02020603050405020304" pitchFamily="18" charset="0"/>
              </a:rPr>
              <a:t>Camera Systems</a:t>
            </a:r>
            <a:r>
              <a:rPr lang="en-US" sz="1800" b="0" i="0" u="none" strike="noStrike" dirty="0">
                <a:solidFill>
                  <a:srgbClr val="000000"/>
                </a:solidFill>
                <a:effectLst/>
                <a:latin typeface="Times New Roman" panose="02020603050405020304" pitchFamily="18" charset="0"/>
              </a:rPr>
              <a:t>: ANPR systems rely on camera systems to capture images or video streams of vehicles and license plates. These camera systems may include fixed cameras installed at specific locations, mobile cameras mounted on vehicles, or surveillance cameras integrated into traffic infrastructure.</a:t>
            </a: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By integrating these technologies, ANPR systems can accurately and efficiently detect, recognize, and record license plate information, contributing to various applications such as traffic management, toll collection, parking enforcement, and law enforcement.</a:t>
            </a:r>
            <a:endParaRPr lang="en-US" dirty="0">
              <a:effectLst/>
            </a:endParaRPr>
          </a:p>
        </p:txBody>
      </p:sp>
    </p:spTree>
    <p:extLst>
      <p:ext uri="{BB962C8B-B14F-4D97-AF65-F5344CB8AC3E}">
        <p14:creationId xmlns:p14="http://schemas.microsoft.com/office/powerpoint/2010/main" val="128762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dirty="0">
                <a:solidFill>
                  <a:srgbClr val="FFFFFF"/>
                </a:solidFill>
                <a:latin typeface="Times New Roman" panose="02020603050405020304" pitchFamily="18" charset="0"/>
                <a:cs typeface="Times New Roman" panose="02020603050405020304" pitchFamily="18" charset="0"/>
              </a:rPr>
              <a:t>SYSTEM REQUIREMENTS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lnSpcReduction="10000"/>
          </a:bodyPr>
          <a:lstStyle/>
          <a:p>
            <a:pPr marL="0" indent="0" algn="just" rtl="0">
              <a:spcBef>
                <a:spcPts val="1200"/>
              </a:spcBef>
              <a:spcAft>
                <a:spcPts val="1200"/>
              </a:spcAft>
              <a:buNone/>
            </a:pPr>
            <a:r>
              <a:rPr lang="en-US" sz="1800" b="0" i="0" u="none" strike="noStrike" dirty="0">
                <a:solidFill>
                  <a:srgbClr val="000000"/>
                </a:solidFill>
                <a:effectLst/>
                <a:latin typeface="Times New Roman" panose="02020603050405020304" pitchFamily="18" charset="0"/>
              </a:rPr>
              <a:t>The system requirements for an Automatic Number Plate Recognition (ANPR) system can vary depending on factors such as the intended application, scale of deployment, and desired performance criteria. However, here are some general system requirements typically considered when designing and deploying an ANPR system:</a:t>
            </a:r>
          </a:p>
          <a:p>
            <a:pPr marL="0" indent="0" algn="just" rtl="0">
              <a:spcBef>
                <a:spcPts val="1200"/>
              </a:spcBef>
              <a:spcAft>
                <a:spcPts val="1200"/>
              </a:spcAft>
              <a:buNone/>
            </a:pPr>
            <a:r>
              <a:rPr lang="en-US" sz="1800" b="1" i="0" u="none" strike="noStrike" dirty="0">
                <a:solidFill>
                  <a:srgbClr val="000000"/>
                </a:solidFill>
                <a:effectLst/>
                <a:latin typeface="Times New Roman" panose="02020603050405020304" pitchFamily="18" charset="0"/>
              </a:rPr>
              <a:t> Hardware Requirements</a:t>
            </a:r>
            <a:r>
              <a:rPr lang="en-US" sz="1800" b="0" i="0" u="none" strike="noStrike" dirty="0">
                <a:solidFill>
                  <a:srgbClr val="000000"/>
                </a:solidFill>
                <a:effectLst/>
                <a:latin typeface="Times New Roman" panose="02020603050405020304" pitchFamily="18" charset="0"/>
              </a:rPr>
              <a:t>:</a:t>
            </a:r>
          </a:p>
          <a:p>
            <a:pPr marL="0" indent="0" algn="just" rtl="0">
              <a:spcBef>
                <a:spcPts val="1200"/>
              </a:spcBef>
              <a:spcAft>
                <a:spcPts val="1200"/>
              </a:spcAft>
              <a:buNone/>
            </a:pPr>
            <a:r>
              <a:rPr lang="en-US" sz="1800" b="0" i="0" u="none" strike="noStrike" dirty="0">
                <a:solidFill>
                  <a:srgbClr val="000000"/>
                </a:solidFill>
                <a:effectLst/>
                <a:latin typeface="Times New Roman" panose="02020603050405020304" pitchFamily="18" charset="0"/>
              </a:rPr>
              <a:t>Camera(s): High-resolution cameras capable of capturing clear images or video streams of vehicles and license plates, with features such as adjustable focus, zoom, and infrared capability for nighttime operation.</a:t>
            </a:r>
          </a:p>
          <a:p>
            <a:pPr marL="45720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Processing Unit: Sufficient computational power, such as multi-core processors or GPUs, to perform real-time image processing, feature extraction, and deep learning computations.</a:t>
            </a:r>
          </a:p>
          <a:p>
            <a:pPr marL="45720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Memory: Adequate RAM to store and manipulate image data, feature descriptors, and model parameters efficiently.</a:t>
            </a:r>
          </a:p>
          <a:p>
            <a:pPr marL="45720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Storage: Sufficient storage capacity, either on local disks or cloud-based storage services, to store captured images, video recordings, and associated metadata.</a:t>
            </a:r>
          </a:p>
          <a:p>
            <a:pPr marL="457200" algn="just"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Networking: Reliable network connectivity for data transmission, communication with external databases or servers, and remote monitoring/control of the ANPR system.</a:t>
            </a:r>
            <a:endParaRPr lang="en-US" dirty="0">
              <a:effectLst/>
            </a:endParaRPr>
          </a:p>
        </p:txBody>
      </p:sp>
    </p:spTree>
    <p:extLst>
      <p:ext uri="{BB962C8B-B14F-4D97-AF65-F5344CB8AC3E}">
        <p14:creationId xmlns:p14="http://schemas.microsoft.com/office/powerpoint/2010/main" val="408658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Web6448</Template>
  <TotalTime>316</TotalTime>
  <Words>2076</Words>
  <Application>Microsoft Office PowerPoint</Application>
  <PresentationFormat>Widescreen</PresentationFormat>
  <Paragraphs>115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vt:lpstr>
      <vt:lpstr>Contents</vt:lpstr>
      <vt:lpstr>Abstract</vt:lpstr>
      <vt:lpstr>INTRODUCTION</vt:lpstr>
      <vt:lpstr>LITERATURE SURVEY</vt:lpstr>
      <vt:lpstr>LITERATURE SURVEY</vt:lpstr>
      <vt:lpstr>OBJECTIVES</vt:lpstr>
      <vt:lpstr>TECHNIQUES USED</vt:lpstr>
      <vt:lpstr>SYSTEM REQUIREMENTS</vt:lpstr>
      <vt:lpstr>SYSTEM REQUIREMENTS</vt:lpstr>
      <vt:lpstr>METHODOLOGY</vt:lpstr>
      <vt:lpstr>DATA FLOW DIAGRAM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 USING OPENCV AND EASYOCR</dc:title>
  <dc:creator>Naman Kapoor</dc:creator>
  <cp:lastModifiedBy>Naman Kapoor</cp:lastModifiedBy>
  <cp:revision>4</cp:revision>
  <dcterms:created xsi:type="dcterms:W3CDTF">2024-02-23T06:35:19Z</dcterms:created>
  <dcterms:modified xsi:type="dcterms:W3CDTF">2024-02-28T12:38:42Z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2024-02-28T06:47:27Z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72b03f1b-a827-406c-a839-8da06b259812</vt:lpwstr>
  </property>
  <property fmtid="{D5CDD505-2E9C-101B-9397-08002B2CF9AE}" pid="7" name="MSIP_Label_defa4170-0d19-0005-0004-bc88714345d2_ActionId">
    <vt:lpwstr>bb3050eb-6a76-4a41-80bc-44a9453f4149</vt:lpwstr>
  </property>
  <property fmtid="{D5CDD505-2E9C-101B-9397-08002B2CF9AE}" pid="8" name="MSIP_Label_defa4170-0d19-0005-0004-bc88714345d2_ContentBits">
    <vt:lpwstr>0</vt:lpwstr>
  </property>
</Properties>
</file>