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62"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303567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34968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695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178038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227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163780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93148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87468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42024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58556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0D70D-9E4A-4D5C-95B3-D5E9026431F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427644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0D70D-9E4A-4D5C-95B3-D5E9026431FA}"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91202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0D70D-9E4A-4D5C-95B3-D5E9026431FA}"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35184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0D70D-9E4A-4D5C-95B3-D5E9026431FA}"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403174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0D70D-9E4A-4D5C-95B3-D5E9026431F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180136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40D70D-9E4A-4D5C-95B3-D5E9026431F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0175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40D70D-9E4A-4D5C-95B3-D5E9026431FA}" type="datetimeFigureOut">
              <a:rPr lang="en-IN" smtClean="0"/>
              <a:t>27-09-2024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86A825-DC2A-46B1-A64B-AE7E2108EA28}" type="slidenum">
              <a:rPr lang="en-IN" smtClean="0"/>
              <a:t>‹#›</a:t>
            </a:fld>
            <a:endParaRPr lang="en-IN"/>
          </a:p>
        </p:txBody>
      </p:sp>
    </p:spTree>
    <p:extLst>
      <p:ext uri="{BB962C8B-B14F-4D97-AF65-F5344CB8AC3E}">
        <p14:creationId xmlns:p14="http://schemas.microsoft.com/office/powerpoint/2010/main" val="210787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B033-E862-D3F3-0BDE-23D21EBA339A}"/>
              </a:ext>
            </a:extLst>
          </p:cNvPr>
          <p:cNvSpPr>
            <a:spLocks noGrp="1"/>
          </p:cNvSpPr>
          <p:nvPr>
            <p:ph type="ctrTitle"/>
          </p:nvPr>
        </p:nvSpPr>
        <p:spPr/>
        <p:txBody>
          <a:bodyPr/>
          <a:lstStyle/>
          <a:p>
            <a:r>
              <a:rPr lang="en-US" dirty="0"/>
              <a:t>Industrial Training Report</a:t>
            </a:r>
            <a:br>
              <a:rPr lang="en-US" dirty="0"/>
            </a:br>
            <a:r>
              <a:rPr lang="en-US" dirty="0"/>
              <a:t>ON</a:t>
            </a:r>
            <a:br>
              <a:rPr lang="en-US" dirty="0"/>
            </a:br>
            <a:r>
              <a:rPr lang="en-US" dirty="0"/>
              <a:t>Machine Learning</a:t>
            </a:r>
            <a:br>
              <a:rPr lang="en-US" dirty="0"/>
            </a:br>
            <a:r>
              <a:rPr lang="en-US" dirty="0"/>
              <a:t>Specialization</a:t>
            </a:r>
            <a:endParaRPr lang="en-IN" dirty="0"/>
          </a:p>
        </p:txBody>
      </p:sp>
      <p:sp>
        <p:nvSpPr>
          <p:cNvPr id="3" name="Subtitle 2">
            <a:extLst>
              <a:ext uri="{FF2B5EF4-FFF2-40B4-BE49-F238E27FC236}">
                <a16:creationId xmlns:a16="http://schemas.microsoft.com/office/drawing/2014/main" id="{7D29C2FA-4F65-AD16-F3BF-62E508F20FFC}"/>
              </a:ext>
            </a:extLst>
          </p:cNvPr>
          <p:cNvSpPr>
            <a:spLocks noGrp="1"/>
          </p:cNvSpPr>
          <p:nvPr>
            <p:ph type="subTitle" idx="1"/>
          </p:nvPr>
        </p:nvSpPr>
        <p:spPr/>
        <p:txBody>
          <a:bodyPr/>
          <a:lstStyle/>
          <a:p>
            <a:r>
              <a:rPr lang="en-IN" dirty="0"/>
              <a:t>Naman Kapoor</a:t>
            </a:r>
          </a:p>
          <a:p>
            <a:r>
              <a:rPr lang="en-IN" dirty="0"/>
              <a:t>00614811622</a:t>
            </a:r>
          </a:p>
        </p:txBody>
      </p:sp>
    </p:spTree>
    <p:extLst>
      <p:ext uri="{BB962C8B-B14F-4D97-AF65-F5344CB8AC3E}">
        <p14:creationId xmlns:p14="http://schemas.microsoft.com/office/powerpoint/2010/main" val="384140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Methodology:</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lstStyle/>
          <a:p>
            <a:r>
              <a:rPr lang="en-US" dirty="0"/>
              <a:t>The project follows a systematic approach for face detection and blurring using Python, OpenCV, and </a:t>
            </a:r>
            <a:r>
              <a:rPr lang="en-US" dirty="0" err="1"/>
              <a:t>MediaPipe</a:t>
            </a:r>
            <a:r>
              <a:rPr lang="en-US" dirty="0"/>
              <a:t>:</a:t>
            </a:r>
          </a:p>
          <a:p>
            <a:pPr>
              <a:buFont typeface="+mj-lt"/>
              <a:buAutoNum type="arabicPeriod"/>
            </a:pPr>
            <a:r>
              <a:rPr lang="en-US" b="1" dirty="0"/>
              <a:t>Setup and Installation</a:t>
            </a:r>
            <a:r>
              <a:rPr lang="en-US" dirty="0"/>
              <a:t>: Install Python and necessary libraries (OpenCV, </a:t>
            </a:r>
            <a:r>
              <a:rPr lang="en-US" dirty="0" err="1"/>
              <a:t>MediaPipe</a:t>
            </a:r>
            <a:r>
              <a:rPr lang="en-US" dirty="0"/>
              <a:t>, NumPy, Matplotlib). Configure the IDE and ensure access to a camera or video input for real-time processing.</a:t>
            </a:r>
          </a:p>
          <a:p>
            <a:pPr>
              <a:buFont typeface="+mj-lt"/>
              <a:buAutoNum type="arabicPeriod"/>
            </a:pPr>
            <a:r>
              <a:rPr lang="en-US" b="1" dirty="0"/>
              <a:t>Face Detection Using </a:t>
            </a:r>
            <a:r>
              <a:rPr lang="en-US" b="1" dirty="0" err="1"/>
              <a:t>MediaPipe</a:t>
            </a:r>
            <a:r>
              <a:rPr lang="en-US" dirty="0"/>
              <a:t>: Integrate </a:t>
            </a:r>
            <a:r>
              <a:rPr lang="en-US" dirty="0" err="1"/>
              <a:t>MediaPipe</a:t>
            </a:r>
            <a:r>
              <a:rPr lang="en-US" dirty="0"/>
              <a:t> to detect facial landmarks in static images or video streams. Optionally, use grayscale conversion for faster processing. Detect and mark facial landmarks for precise face identification.</a:t>
            </a:r>
          </a:p>
          <a:p>
            <a:pPr>
              <a:buFont typeface="+mj-lt"/>
              <a:buAutoNum type="arabicPeriod"/>
            </a:pPr>
            <a:r>
              <a:rPr lang="en-US" b="1" dirty="0"/>
              <a:t>Blurring Using OpenCV</a:t>
            </a:r>
            <a:r>
              <a:rPr lang="en-US" dirty="0"/>
              <a:t>: Extract the region of interest (ROI) based on detected landmarks, apply a blurring effect to the face, and replace the original face with the blurred version in the image or video.</a:t>
            </a:r>
          </a:p>
          <a:p>
            <a:endParaRPr lang="en-IN" dirty="0"/>
          </a:p>
        </p:txBody>
      </p:sp>
    </p:spTree>
    <p:extLst>
      <p:ext uri="{BB962C8B-B14F-4D97-AF65-F5344CB8AC3E}">
        <p14:creationId xmlns:p14="http://schemas.microsoft.com/office/powerpoint/2010/main" val="241519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Methodology:</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normAutofit fontScale="92500" lnSpcReduction="20000"/>
          </a:bodyPr>
          <a:lstStyle/>
          <a:p>
            <a:pPr>
              <a:buFont typeface="+mj-lt"/>
              <a:buAutoNum type="arabicPeriod" startAt="4"/>
            </a:pPr>
            <a:r>
              <a:rPr lang="en-US" dirty="0"/>
              <a:t>Real-time Processing: Capture video frames and process them in real-time by detecting faces and applying blur. Display the processed frames immediately.</a:t>
            </a:r>
          </a:p>
          <a:p>
            <a:pPr>
              <a:buFont typeface="+mj-lt"/>
              <a:buAutoNum type="arabicPeriod" startAt="4"/>
            </a:pPr>
            <a:endParaRPr lang="en-US" dirty="0"/>
          </a:p>
          <a:p>
            <a:pPr>
              <a:buFont typeface="+mj-lt"/>
              <a:buAutoNum type="arabicPeriod" startAt="4"/>
            </a:pPr>
            <a:r>
              <a:rPr lang="en-US" dirty="0"/>
              <a:t>User Control and Interaction: Allow users to adjust blurring intensity, toggle detection or blurring, and monitor system performance (e.g., frame rate) for smooth operation.</a:t>
            </a:r>
          </a:p>
          <a:p>
            <a:pPr>
              <a:buFont typeface="+mj-lt"/>
              <a:buAutoNum type="arabicPeriod" startAt="4"/>
            </a:pPr>
            <a:endParaRPr lang="en-US" dirty="0"/>
          </a:p>
          <a:p>
            <a:pPr>
              <a:buFont typeface="+mj-lt"/>
              <a:buAutoNum type="arabicPeriod" startAt="4"/>
            </a:pPr>
            <a:r>
              <a:rPr lang="en-US" dirty="0"/>
              <a:t>Performance Evaluation: Test the accuracy of face detection and blurring under varying conditions, and evaluate real-time performance in terms of frame rate and processing speed.</a:t>
            </a:r>
          </a:p>
          <a:p>
            <a:pPr>
              <a:buFont typeface="+mj-lt"/>
              <a:buAutoNum type="arabicPeriod" startAt="4"/>
            </a:pPr>
            <a:endParaRPr lang="en-US" dirty="0"/>
          </a:p>
          <a:p>
            <a:pPr>
              <a:buFont typeface="+mj-lt"/>
              <a:buAutoNum type="arabicPeriod" startAt="4"/>
            </a:pPr>
            <a:r>
              <a:rPr lang="en-US" dirty="0"/>
              <a:t>Ethical Considerations: Reflect on the ethical implications of face detection technology, focusing on privacy concerns, responsible use, and balancing technical capabilities with privacy protection.</a:t>
            </a:r>
            <a:endParaRPr lang="en-IN" dirty="0"/>
          </a:p>
        </p:txBody>
      </p:sp>
    </p:spTree>
    <p:extLst>
      <p:ext uri="{BB962C8B-B14F-4D97-AF65-F5344CB8AC3E}">
        <p14:creationId xmlns:p14="http://schemas.microsoft.com/office/powerpoint/2010/main" val="405561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Implementation:</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normAutofit/>
          </a:bodyPr>
          <a:lstStyle/>
          <a:p>
            <a:pPr algn="just">
              <a:buFont typeface="Arial" panose="020B0604020202020204" pitchFamily="34" charset="0"/>
              <a:buChar char="•"/>
            </a:pPr>
            <a:r>
              <a:rPr lang="en-US" dirty="0"/>
              <a:t>The implementation of face detection and blurring using Python, OpenCV, and </a:t>
            </a:r>
            <a:r>
              <a:rPr lang="en-US" dirty="0" err="1"/>
              <a:t>MediaPipe</a:t>
            </a:r>
            <a:r>
              <a:rPr lang="en-US" dirty="0"/>
              <a:t> involves the following steps:</a:t>
            </a:r>
          </a:p>
          <a:p>
            <a:pPr algn="just">
              <a:buFont typeface="+mj-lt"/>
              <a:buAutoNum type="arabicPeriod"/>
            </a:pPr>
            <a:r>
              <a:rPr lang="en-US" dirty="0"/>
              <a:t> Library Installation: Install OpenCV, </a:t>
            </a:r>
            <a:r>
              <a:rPr lang="en-US" dirty="0" err="1"/>
              <a:t>MediaPipe</a:t>
            </a:r>
            <a:r>
              <a:rPr lang="en-US" dirty="0"/>
              <a:t>, and NumPy using pip.</a:t>
            </a:r>
          </a:p>
          <a:p>
            <a:pPr algn="just">
              <a:buFont typeface="+mj-lt"/>
              <a:buAutoNum type="arabicPeriod"/>
            </a:pPr>
            <a:r>
              <a:rPr lang="en-US" dirty="0" err="1"/>
              <a:t>MediaPipe</a:t>
            </a:r>
            <a:r>
              <a:rPr lang="en-US" dirty="0"/>
              <a:t> Initialization: Configure </a:t>
            </a:r>
            <a:r>
              <a:rPr lang="en-US" dirty="0" err="1"/>
              <a:t>MediaPipe’s</a:t>
            </a:r>
            <a:r>
              <a:rPr lang="en-US" dirty="0"/>
              <a:t> face detection model with a 	   minimum confidence threshold (~0.5) for real-time face detection.</a:t>
            </a:r>
          </a:p>
          <a:p>
            <a:pPr algn="just">
              <a:buFont typeface="+mj-lt"/>
              <a:buAutoNum type="arabicPeriod"/>
            </a:pPr>
            <a:r>
              <a:rPr lang="en-US" dirty="0"/>
              <a:t>Video Capture: Use OpenCV’s </a:t>
            </a:r>
            <a:r>
              <a:rPr lang="en-US" dirty="0" err="1"/>
              <a:t>VideoCapture</a:t>
            </a:r>
            <a:r>
              <a:rPr lang="en-US" dirty="0"/>
              <a:t> to stream live video.</a:t>
            </a:r>
          </a:p>
          <a:p>
            <a:pPr algn="just">
              <a:buFont typeface="+mj-lt"/>
              <a:buAutoNum type="arabicPeriod"/>
            </a:pPr>
            <a:r>
              <a:rPr lang="en-US" dirty="0"/>
              <a:t>Face Detection: Process each video frame by converting it to RGB and using   </a:t>
            </a:r>
            <a:r>
              <a:rPr lang="en-US" dirty="0" err="1"/>
              <a:t>MediaPipe</a:t>
            </a:r>
            <a:r>
              <a:rPr lang="en-US" dirty="0"/>
              <a:t> to detect faces and generate bounding boxes.</a:t>
            </a:r>
            <a:endParaRPr lang="en-IN" dirty="0"/>
          </a:p>
        </p:txBody>
      </p:sp>
    </p:spTree>
    <p:extLst>
      <p:ext uri="{BB962C8B-B14F-4D97-AF65-F5344CB8AC3E}">
        <p14:creationId xmlns:p14="http://schemas.microsoft.com/office/powerpoint/2010/main" val="372879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Implementation:</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normAutofit/>
          </a:bodyPr>
          <a:lstStyle/>
          <a:p>
            <a:pPr algn="just">
              <a:buFont typeface="+mj-lt"/>
              <a:buAutoNum type="arabicPeriod" startAt="5"/>
            </a:pPr>
            <a:r>
              <a:rPr lang="en-US" dirty="0"/>
              <a:t>Blurring Faces: Apply OpenCV's blur function to the detected face region (ROI) using the bounding box and replace the original region.</a:t>
            </a:r>
          </a:p>
          <a:p>
            <a:pPr algn="just">
              <a:buFont typeface="+mj-lt"/>
              <a:buAutoNum type="arabicPeriod" startAt="5"/>
            </a:pPr>
            <a:r>
              <a:rPr lang="en-US" dirty="0"/>
              <a:t>Real-time Display: Display processed frames with blurred faces using OpenCV’s </a:t>
            </a:r>
            <a:r>
              <a:rPr lang="en-US" dirty="0" err="1"/>
              <a:t>imshow</a:t>
            </a:r>
            <a:r>
              <a:rPr lang="en-US" dirty="0"/>
              <a:t>.</a:t>
            </a:r>
          </a:p>
          <a:p>
            <a:pPr algn="just">
              <a:buFont typeface="+mj-lt"/>
              <a:buAutoNum type="arabicPeriod" startAt="5"/>
            </a:pPr>
            <a:r>
              <a:rPr lang="en-US" dirty="0"/>
              <a:t>User Control: Allow users to stop the process with a keypress (e.g., 'q').</a:t>
            </a:r>
          </a:p>
          <a:p>
            <a:pPr algn="just">
              <a:buFont typeface="+mj-lt"/>
              <a:buAutoNum type="arabicPeriod" startAt="5"/>
            </a:pPr>
            <a:r>
              <a:rPr lang="en-US" dirty="0"/>
              <a:t>Adjusting Blur: Users can adjust the blur intensity by changing the kernel size in the blur function.</a:t>
            </a:r>
          </a:p>
          <a:p>
            <a:pPr algn="just">
              <a:buFont typeface="+mj-lt"/>
              <a:buAutoNum type="arabicPeriod" startAt="5"/>
            </a:pPr>
            <a:r>
              <a:rPr lang="en-US" dirty="0"/>
              <a:t>Performance Monitoring: Monitor frame rate for smooth real-time processing. </a:t>
            </a:r>
            <a:r>
              <a:rPr lang="en-US" dirty="0" err="1"/>
              <a:t>MediaPipe's</a:t>
            </a:r>
            <a:r>
              <a:rPr lang="en-US" dirty="0"/>
              <a:t> efficient model ensures minimal overhead.</a:t>
            </a:r>
            <a:endParaRPr lang="en-IN" dirty="0"/>
          </a:p>
        </p:txBody>
      </p:sp>
    </p:spTree>
    <p:extLst>
      <p:ext uri="{BB962C8B-B14F-4D97-AF65-F5344CB8AC3E}">
        <p14:creationId xmlns:p14="http://schemas.microsoft.com/office/powerpoint/2010/main" val="368103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Results and Outcome:</a:t>
            </a:r>
          </a:p>
        </p:txBody>
      </p:sp>
      <p:pic>
        <p:nvPicPr>
          <p:cNvPr id="5" name="Content Placeholder 4">
            <a:extLst>
              <a:ext uri="{FF2B5EF4-FFF2-40B4-BE49-F238E27FC236}">
                <a16:creationId xmlns:a16="http://schemas.microsoft.com/office/drawing/2014/main" id="{062BE50C-B3F3-F982-6489-F48BB5C834AA}"/>
              </a:ext>
            </a:extLst>
          </p:cNvPr>
          <p:cNvPicPr>
            <a:picLocks noGrp="1" noChangeAspect="1"/>
          </p:cNvPicPr>
          <p:nvPr>
            <p:ph idx="1"/>
          </p:nvPr>
        </p:nvPicPr>
        <p:blipFill>
          <a:blip r:embed="rId2"/>
          <a:stretch>
            <a:fillRect/>
          </a:stretch>
        </p:blipFill>
        <p:spPr>
          <a:xfrm>
            <a:off x="2584910" y="2310356"/>
            <a:ext cx="4782217" cy="3581900"/>
          </a:xfrm>
        </p:spPr>
      </p:pic>
    </p:spTree>
    <p:extLst>
      <p:ext uri="{BB962C8B-B14F-4D97-AF65-F5344CB8AC3E}">
        <p14:creationId xmlns:p14="http://schemas.microsoft.com/office/powerpoint/2010/main" val="216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Results and Outcome:</a:t>
            </a:r>
          </a:p>
        </p:txBody>
      </p:sp>
      <p:pic>
        <p:nvPicPr>
          <p:cNvPr id="7" name="Content Placeholder 6">
            <a:extLst>
              <a:ext uri="{FF2B5EF4-FFF2-40B4-BE49-F238E27FC236}">
                <a16:creationId xmlns:a16="http://schemas.microsoft.com/office/drawing/2014/main" id="{8A3451FA-7C3A-083A-34F6-C26737DE4688}"/>
              </a:ext>
            </a:extLst>
          </p:cNvPr>
          <p:cNvPicPr>
            <a:picLocks noGrp="1" noChangeAspect="1"/>
          </p:cNvPicPr>
          <p:nvPr>
            <p:ph idx="1"/>
          </p:nvPr>
        </p:nvPicPr>
        <p:blipFill>
          <a:blip r:embed="rId2"/>
          <a:stretch>
            <a:fillRect/>
          </a:stretch>
        </p:blipFill>
        <p:spPr>
          <a:xfrm>
            <a:off x="2458966" y="2160588"/>
            <a:ext cx="5034106" cy="3881437"/>
          </a:xfrm>
        </p:spPr>
      </p:pic>
    </p:spTree>
    <p:extLst>
      <p:ext uri="{BB962C8B-B14F-4D97-AF65-F5344CB8AC3E}">
        <p14:creationId xmlns:p14="http://schemas.microsoft.com/office/powerpoint/2010/main" val="126668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Results and Outcome:</a:t>
            </a:r>
          </a:p>
        </p:txBody>
      </p:sp>
      <p:pic>
        <p:nvPicPr>
          <p:cNvPr id="7" name="Content Placeholder 6">
            <a:extLst>
              <a:ext uri="{FF2B5EF4-FFF2-40B4-BE49-F238E27FC236}">
                <a16:creationId xmlns:a16="http://schemas.microsoft.com/office/drawing/2014/main" id="{8A3451FA-7C3A-083A-34F6-C26737DE4688}"/>
              </a:ext>
            </a:extLst>
          </p:cNvPr>
          <p:cNvPicPr>
            <a:picLocks noGrp="1" noChangeAspect="1"/>
          </p:cNvPicPr>
          <p:nvPr>
            <p:ph idx="1"/>
          </p:nvPr>
        </p:nvPicPr>
        <p:blipFill>
          <a:blip r:embed="rId2"/>
          <a:stretch>
            <a:fillRect/>
          </a:stretch>
        </p:blipFill>
        <p:spPr>
          <a:xfrm>
            <a:off x="2458966" y="2160588"/>
            <a:ext cx="5034106" cy="3881437"/>
          </a:xfrm>
        </p:spPr>
      </p:pic>
      <p:pic>
        <p:nvPicPr>
          <p:cNvPr id="4" name="Picture 3">
            <a:extLst>
              <a:ext uri="{FF2B5EF4-FFF2-40B4-BE49-F238E27FC236}">
                <a16:creationId xmlns:a16="http://schemas.microsoft.com/office/drawing/2014/main" id="{668651C7-350C-ED36-EC0A-95C0CEC28AC0}"/>
              </a:ext>
            </a:extLst>
          </p:cNvPr>
          <p:cNvPicPr>
            <a:picLocks noChangeAspect="1"/>
          </p:cNvPicPr>
          <p:nvPr/>
        </p:nvPicPr>
        <p:blipFill>
          <a:blip r:embed="rId3"/>
          <a:stretch>
            <a:fillRect/>
          </a:stretch>
        </p:blipFill>
        <p:spPr>
          <a:xfrm>
            <a:off x="388077" y="1421897"/>
            <a:ext cx="8183117" cy="4537001"/>
          </a:xfrm>
          <a:prstGeom prst="rect">
            <a:avLst/>
          </a:prstGeom>
        </p:spPr>
      </p:pic>
    </p:spTree>
    <p:extLst>
      <p:ext uri="{BB962C8B-B14F-4D97-AF65-F5344CB8AC3E}">
        <p14:creationId xmlns:p14="http://schemas.microsoft.com/office/powerpoint/2010/main" val="99695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Results and Outcome:</a:t>
            </a:r>
          </a:p>
        </p:txBody>
      </p:sp>
      <p:pic>
        <p:nvPicPr>
          <p:cNvPr id="6" name="Content Placeholder 5">
            <a:extLst>
              <a:ext uri="{FF2B5EF4-FFF2-40B4-BE49-F238E27FC236}">
                <a16:creationId xmlns:a16="http://schemas.microsoft.com/office/drawing/2014/main" id="{2903820A-9B27-2E1F-3E30-E32FEF78BC0E}"/>
              </a:ext>
            </a:extLst>
          </p:cNvPr>
          <p:cNvPicPr>
            <a:picLocks noGrp="1" noChangeAspect="1"/>
          </p:cNvPicPr>
          <p:nvPr>
            <p:ph idx="1"/>
          </p:nvPr>
        </p:nvPicPr>
        <p:blipFill>
          <a:blip r:embed="rId2"/>
          <a:stretch>
            <a:fillRect/>
          </a:stretch>
        </p:blipFill>
        <p:spPr>
          <a:xfrm>
            <a:off x="2063283" y="2160588"/>
            <a:ext cx="5825472" cy="3881437"/>
          </a:xfrm>
        </p:spPr>
      </p:pic>
    </p:spTree>
    <p:extLst>
      <p:ext uri="{BB962C8B-B14F-4D97-AF65-F5344CB8AC3E}">
        <p14:creationId xmlns:p14="http://schemas.microsoft.com/office/powerpoint/2010/main" val="4047491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Challenges Faced:</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lstStyle/>
          <a:p>
            <a:r>
              <a:rPr lang="en-US" dirty="0"/>
              <a:t>Performance issues due to real-time processing demands.</a:t>
            </a:r>
          </a:p>
          <a:p>
            <a:r>
              <a:rPr lang="en-US" dirty="0"/>
              <a:t>Lighting and environmental factors affecting detection accuracy.</a:t>
            </a:r>
          </a:p>
          <a:p>
            <a:r>
              <a:rPr lang="en-US" dirty="0"/>
              <a:t>Handling extreme angles and occlusions in face detection.</a:t>
            </a:r>
          </a:p>
          <a:p>
            <a:r>
              <a:rPr lang="en-US" dirty="0"/>
              <a:t>Managing multiple face detections in a single frame.</a:t>
            </a:r>
          </a:p>
          <a:p>
            <a:r>
              <a:rPr lang="en-US" dirty="0"/>
              <a:t>Tuning blurring intensity for effective privacy without distortion.</a:t>
            </a:r>
          </a:p>
          <a:p>
            <a:r>
              <a:rPr lang="en-US" dirty="0"/>
              <a:t>Memory management and resource usage during real-time processing.</a:t>
            </a:r>
          </a:p>
          <a:p>
            <a:r>
              <a:rPr lang="en-US" dirty="0"/>
              <a:t>Ethical concerns regarding consistent and reliable privacy protection.</a:t>
            </a:r>
            <a:endParaRPr lang="en-IN" dirty="0"/>
          </a:p>
        </p:txBody>
      </p:sp>
    </p:spTree>
    <p:extLst>
      <p:ext uri="{BB962C8B-B14F-4D97-AF65-F5344CB8AC3E}">
        <p14:creationId xmlns:p14="http://schemas.microsoft.com/office/powerpoint/2010/main" val="3595253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Skills Gained:</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normAutofit lnSpcReduction="10000"/>
          </a:bodyPr>
          <a:lstStyle/>
          <a:p>
            <a:r>
              <a:rPr lang="en-US" dirty="0"/>
              <a:t>Computer Vision: Expertise in face detection and image processing using OpenCV and </a:t>
            </a:r>
            <a:r>
              <a:rPr lang="en-US" dirty="0" err="1"/>
              <a:t>MediaPipe</a:t>
            </a:r>
            <a:r>
              <a:rPr lang="en-US" dirty="0"/>
              <a:t>.</a:t>
            </a:r>
          </a:p>
          <a:p>
            <a:r>
              <a:rPr lang="en-US" dirty="0"/>
              <a:t>Real-time Processing: Proficient in handling and processing live video streams efficiently.</a:t>
            </a:r>
          </a:p>
          <a:p>
            <a:r>
              <a:rPr lang="en-US" dirty="0"/>
              <a:t>OpenCV Skills: Developed skills in image manipulation, including handling regions of interest (ROI) and applying blur effects.</a:t>
            </a:r>
          </a:p>
          <a:p>
            <a:r>
              <a:rPr lang="en-US" dirty="0" err="1"/>
              <a:t>MediaPipe</a:t>
            </a:r>
            <a:r>
              <a:rPr lang="en-US" dirty="0"/>
              <a:t> Mastery: Gained experience with </a:t>
            </a:r>
            <a:r>
              <a:rPr lang="en-US" dirty="0" err="1"/>
              <a:t>MediaPipe’s</a:t>
            </a:r>
            <a:r>
              <a:rPr lang="en-US" dirty="0"/>
              <a:t> face detection model for real-time facial landmark detection.</a:t>
            </a:r>
          </a:p>
          <a:p>
            <a:r>
              <a:rPr lang="en-US" dirty="0"/>
              <a:t>Python Proficiency: Enhanced Python coding abilities, focusing on optimization and debugging.</a:t>
            </a:r>
          </a:p>
          <a:p>
            <a:r>
              <a:rPr lang="en-US" dirty="0"/>
              <a:t>Performance Optimization: Learned to optimize systems for real-time performance and resource management.</a:t>
            </a:r>
          </a:p>
        </p:txBody>
      </p:sp>
    </p:spTree>
    <p:extLst>
      <p:ext uri="{BB962C8B-B14F-4D97-AF65-F5344CB8AC3E}">
        <p14:creationId xmlns:p14="http://schemas.microsoft.com/office/powerpoint/2010/main" val="165766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826-71FC-4D76-6BB1-DD2317F95E1E}"/>
              </a:ext>
            </a:extLst>
          </p:cNvPr>
          <p:cNvSpPr>
            <a:spLocks noGrp="1"/>
          </p:cNvSpPr>
          <p:nvPr>
            <p:ph type="title"/>
          </p:nvPr>
        </p:nvSpPr>
        <p:spPr/>
        <p:txBody>
          <a:bodyPr>
            <a:normAutofit fontScale="90000"/>
          </a:bodyPr>
          <a:lstStyle/>
          <a:p>
            <a:r>
              <a:rPr lang="en-US" dirty="0"/>
              <a:t>About Coursera Andrew Ng Machine Learning</a:t>
            </a:r>
            <a:br>
              <a:rPr lang="en-US" dirty="0"/>
            </a:br>
            <a:r>
              <a:rPr lang="en-US" dirty="0"/>
              <a:t>Specialization</a:t>
            </a:r>
            <a:endParaRPr lang="en-IN" dirty="0"/>
          </a:p>
        </p:txBody>
      </p:sp>
      <p:sp>
        <p:nvSpPr>
          <p:cNvPr id="3" name="Content Placeholder 2">
            <a:extLst>
              <a:ext uri="{FF2B5EF4-FFF2-40B4-BE49-F238E27FC236}">
                <a16:creationId xmlns:a16="http://schemas.microsoft.com/office/drawing/2014/main" id="{4DB3FB9B-7F33-D2E3-B552-785DE50CA604}"/>
              </a:ext>
            </a:extLst>
          </p:cNvPr>
          <p:cNvSpPr>
            <a:spLocks noGrp="1"/>
          </p:cNvSpPr>
          <p:nvPr>
            <p:ph idx="1"/>
          </p:nvPr>
        </p:nvSpPr>
        <p:spPr/>
        <p:txBody>
          <a:bodyPr/>
          <a:lstStyle/>
          <a:p>
            <a:r>
              <a:rPr lang="en-US" dirty="0"/>
              <a:t>The </a:t>
            </a:r>
            <a:r>
              <a:rPr lang="en-US" b="1" dirty="0"/>
              <a:t>Machine Learning Specialization</a:t>
            </a:r>
            <a:r>
              <a:rPr lang="en-US" dirty="0"/>
              <a:t> by Andrew Ng on Coursera offers a comprehensive introduction to key machine learning concepts, including supervised and unsupervised learning, neural networks, support vector machines (SVMs), and model evaluation. It covers foundational algorithms such as linear regression, logistic regression, and clustering techniques like k-means and PCA. The specialization includes practical programming assignments and culminates in a capstone project where learners apply these concepts to real-world problems. It's suitable for both beginners and experienced individuals, providing hands-on skills and a solid understanding of machine learning.</a:t>
            </a:r>
            <a:endParaRPr lang="en-IN" dirty="0"/>
          </a:p>
        </p:txBody>
      </p:sp>
    </p:spTree>
    <p:extLst>
      <p:ext uri="{BB962C8B-B14F-4D97-AF65-F5344CB8AC3E}">
        <p14:creationId xmlns:p14="http://schemas.microsoft.com/office/powerpoint/2010/main" val="303508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CONCLUSION:</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normAutofit fontScale="92500" lnSpcReduction="10000"/>
          </a:bodyPr>
          <a:lstStyle/>
          <a:p>
            <a:r>
              <a:rPr lang="en-US" dirty="0"/>
              <a:t>The implementation of face detection and blurring using Python, OpenCV, and </a:t>
            </a:r>
            <a:r>
              <a:rPr lang="en-US" dirty="0" err="1"/>
              <a:t>MediaPipe</a:t>
            </a:r>
            <a:r>
              <a:rPr lang="en-US" dirty="0"/>
              <a:t> effectively addresses privacy concerns in real-time video processing. By detecting faces and applying customizable blurs, the system anonymizes sensitive visual data, making it suitable for applications like social media moderation, live streaming, surveillance, and video conferencing.</a:t>
            </a:r>
          </a:p>
          <a:p>
            <a:r>
              <a:rPr lang="en-US" dirty="0"/>
              <a:t>The project tackled several technical challenges, including achieving real-time performance and managing variations in lighting and face angles. These were resolved through performance tuning, efficient coding, and problem-solving, resulting in a system that balances accuracy, speed, and usability while respecting privacy.</a:t>
            </a:r>
          </a:p>
          <a:p>
            <a:r>
              <a:rPr lang="en-US" dirty="0"/>
              <a:t>Significant skills were gained in computer vision, real-time processing, Python programming, and performance optimization, highlighting the importance of responsible design in handling personal data. This work lays a foundation for further exploration in privacy technologies and advanced face recognition systems, adapting to evolving user needs and trends.</a:t>
            </a:r>
          </a:p>
        </p:txBody>
      </p:sp>
    </p:spTree>
    <p:extLst>
      <p:ext uri="{BB962C8B-B14F-4D97-AF65-F5344CB8AC3E}">
        <p14:creationId xmlns:p14="http://schemas.microsoft.com/office/powerpoint/2010/main" val="120683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FUTURE SCOPE:</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normAutofit fontScale="85000" lnSpcReduction="10000"/>
          </a:bodyPr>
          <a:lstStyle/>
          <a:p>
            <a:r>
              <a:rPr lang="en-US" dirty="0"/>
              <a:t>The face detection and blurring system has several potential improvements:</a:t>
            </a:r>
          </a:p>
          <a:p>
            <a:pPr>
              <a:buFont typeface="+mj-lt"/>
              <a:buAutoNum type="arabicPeriod"/>
            </a:pPr>
            <a:r>
              <a:rPr lang="en-US" b="1" dirty="0"/>
              <a:t>Accuracy</a:t>
            </a:r>
            <a:r>
              <a:rPr lang="en-US" dirty="0"/>
              <a:t>: Integrate advanced detection models (e.g., YOLO) and 3D modeling for better performance in challenging conditions.</a:t>
            </a:r>
          </a:p>
          <a:p>
            <a:pPr>
              <a:buFont typeface="+mj-lt"/>
              <a:buAutoNum type="arabicPeriod"/>
            </a:pPr>
            <a:r>
              <a:rPr lang="en-US" b="1" dirty="0"/>
              <a:t>Dynamic Techniques</a:t>
            </a:r>
            <a:r>
              <a:rPr lang="en-US" dirty="0"/>
              <a:t>: Explore adaptive blurring and selective feature obfuscation for nuanced privacy control.</a:t>
            </a:r>
          </a:p>
          <a:p>
            <a:pPr>
              <a:buFont typeface="+mj-lt"/>
              <a:buAutoNum type="arabicPeriod"/>
            </a:pPr>
            <a:r>
              <a:rPr lang="en-US" b="1" dirty="0"/>
              <a:t>Face Recognition</a:t>
            </a:r>
            <a:r>
              <a:rPr lang="en-US" dirty="0"/>
              <a:t>: Combine with recognition capabilities for authorized individuals while anonymizing others.</a:t>
            </a:r>
          </a:p>
          <a:p>
            <a:pPr>
              <a:buFont typeface="+mj-lt"/>
              <a:buAutoNum type="arabicPeriod"/>
            </a:pPr>
            <a:r>
              <a:rPr lang="en-US" b="1" dirty="0"/>
              <a:t>Performance</a:t>
            </a:r>
            <a:r>
              <a:rPr lang="en-US" dirty="0"/>
              <a:t>: Utilize GPU acceleration and edge device deployment for efficient processing.</a:t>
            </a:r>
          </a:p>
          <a:p>
            <a:pPr>
              <a:buFont typeface="+mj-lt"/>
              <a:buAutoNum type="arabicPeriod"/>
            </a:pPr>
            <a:r>
              <a:rPr lang="en-US" b="1" dirty="0"/>
              <a:t>Broader Applications</a:t>
            </a:r>
            <a:r>
              <a:rPr lang="en-US" dirty="0"/>
              <a:t>: Implement automated content moderation and adapt for AR/VR environments.</a:t>
            </a:r>
          </a:p>
          <a:p>
            <a:pPr>
              <a:buFont typeface="+mj-lt"/>
              <a:buAutoNum type="arabicPeriod"/>
            </a:pPr>
            <a:r>
              <a:rPr lang="en-US" b="1" dirty="0"/>
              <a:t>Compliance</a:t>
            </a:r>
            <a:r>
              <a:rPr lang="en-US" dirty="0"/>
              <a:t>: Integrate tools for GDPR/CCPA compliance.</a:t>
            </a:r>
          </a:p>
          <a:p>
            <a:pPr>
              <a:buFont typeface="+mj-lt"/>
              <a:buAutoNum type="arabicPeriod"/>
            </a:pPr>
            <a:r>
              <a:rPr lang="en-US" b="1" dirty="0"/>
              <a:t>User Features</a:t>
            </a:r>
            <a:r>
              <a:rPr lang="en-US" dirty="0"/>
              <a:t>: Develop a user interface for customization and expand to mobile/web platforms for wider accessibility.</a:t>
            </a:r>
          </a:p>
        </p:txBody>
      </p:sp>
    </p:spTree>
    <p:extLst>
      <p:ext uri="{BB962C8B-B14F-4D97-AF65-F5344CB8AC3E}">
        <p14:creationId xmlns:p14="http://schemas.microsoft.com/office/powerpoint/2010/main" val="4121777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1407-4613-F837-1E26-38EC2362E39D}"/>
              </a:ext>
            </a:extLst>
          </p:cNvPr>
          <p:cNvSpPr>
            <a:spLocks noGrp="1"/>
          </p:cNvSpPr>
          <p:nvPr>
            <p:ph type="title"/>
          </p:nvPr>
        </p:nvSpPr>
        <p:spPr>
          <a:xfrm>
            <a:off x="677334" y="609600"/>
            <a:ext cx="8596668" cy="752856"/>
          </a:xfrm>
        </p:spPr>
        <p:txBody>
          <a:bodyPr/>
          <a:lstStyle/>
          <a:p>
            <a:r>
              <a:rPr lang="en-IN" dirty="0"/>
              <a:t>REFERENCES:</a:t>
            </a:r>
          </a:p>
        </p:txBody>
      </p:sp>
      <p:sp>
        <p:nvSpPr>
          <p:cNvPr id="3" name="Content Placeholder 2">
            <a:extLst>
              <a:ext uri="{FF2B5EF4-FFF2-40B4-BE49-F238E27FC236}">
                <a16:creationId xmlns:a16="http://schemas.microsoft.com/office/drawing/2014/main" id="{90CBED48-368C-3D94-4CFA-A2FCAE64F52F}"/>
              </a:ext>
            </a:extLst>
          </p:cNvPr>
          <p:cNvSpPr>
            <a:spLocks noGrp="1"/>
          </p:cNvSpPr>
          <p:nvPr>
            <p:ph idx="1"/>
          </p:nvPr>
        </p:nvSpPr>
        <p:spPr>
          <a:xfrm>
            <a:off x="677334" y="1362455"/>
            <a:ext cx="8596668" cy="4678907"/>
          </a:xfrm>
        </p:spPr>
        <p:txBody>
          <a:bodyPr>
            <a:normAutofit fontScale="92500" lnSpcReduction="20000"/>
          </a:bodyPr>
          <a:lstStyle/>
          <a:p>
            <a:pPr marL="0" indent="0">
              <a:buNone/>
            </a:pPr>
            <a:r>
              <a:rPr lang="en-IN" dirty="0"/>
              <a:t>1. Ng, A. (2021). Machine Learning [Online Course]. Coursera. Available:</a:t>
            </a:r>
          </a:p>
          <a:p>
            <a:pPr marL="0" indent="0">
              <a:buNone/>
            </a:pPr>
            <a:r>
              <a:rPr lang="en-IN" dirty="0"/>
              <a:t>Coursera Andrew Ng Machine Learning Specialization</a:t>
            </a:r>
          </a:p>
          <a:p>
            <a:pPr marL="0" indent="0">
              <a:buNone/>
            </a:pPr>
            <a:r>
              <a:rPr lang="en-IN" dirty="0"/>
              <a:t>2. Ng, A. (2021). Deep Learning Specialization [Online Course]. Coursera.</a:t>
            </a:r>
          </a:p>
          <a:p>
            <a:pPr marL="0" indent="0">
              <a:buNone/>
            </a:pPr>
            <a:r>
              <a:rPr lang="en-IN" dirty="0"/>
              <a:t>Available: Coursera Deep Learning Specialization</a:t>
            </a:r>
          </a:p>
          <a:p>
            <a:pPr marL="0" indent="0">
              <a:buNone/>
            </a:pPr>
            <a:r>
              <a:rPr lang="en-IN" dirty="0"/>
              <a:t>3. Goodfellow, I., Bengio, Y., &amp; Courville, A. (2016). Deep Learning. MIT</a:t>
            </a:r>
          </a:p>
          <a:p>
            <a:pPr marL="0" indent="0">
              <a:buNone/>
            </a:pPr>
            <a:r>
              <a:rPr lang="en-IN" dirty="0"/>
              <a:t>Press. Available: Deep Learning Book</a:t>
            </a:r>
          </a:p>
          <a:p>
            <a:pPr marL="0" indent="0">
              <a:buNone/>
            </a:pPr>
            <a:r>
              <a:rPr lang="en-IN" dirty="0"/>
              <a:t>4. </a:t>
            </a:r>
            <a:r>
              <a:rPr lang="en-IN" dirty="0" err="1"/>
              <a:t>Géron</a:t>
            </a:r>
            <a:r>
              <a:rPr lang="en-IN" dirty="0"/>
              <a:t>, A. (2019). Hands-On Machine Learning with Scikit-Learn, </a:t>
            </a:r>
            <a:r>
              <a:rPr lang="en-IN" dirty="0" err="1"/>
              <a:t>Keras</a:t>
            </a:r>
            <a:r>
              <a:rPr lang="en-IN" dirty="0"/>
              <a:t>,</a:t>
            </a:r>
          </a:p>
          <a:p>
            <a:pPr marL="0" indent="0">
              <a:buNone/>
            </a:pPr>
            <a:r>
              <a:rPr lang="en-IN" dirty="0"/>
              <a:t>and TensorFlow. O'Reilly Media. ISBN: 978-1492032649.</a:t>
            </a:r>
          </a:p>
          <a:p>
            <a:pPr marL="0" indent="0">
              <a:buNone/>
            </a:pPr>
            <a:r>
              <a:rPr lang="en-IN" dirty="0"/>
              <a:t>5. </a:t>
            </a:r>
            <a:r>
              <a:rPr lang="en-IN" dirty="0" err="1"/>
              <a:t>Raschka</a:t>
            </a:r>
            <a:r>
              <a:rPr lang="en-IN" dirty="0"/>
              <a:t>, S., &amp; </a:t>
            </a:r>
            <a:r>
              <a:rPr lang="en-IN" dirty="0" err="1"/>
              <a:t>Mirjalili</a:t>
            </a:r>
            <a:r>
              <a:rPr lang="en-IN" dirty="0"/>
              <a:t>, V. (2019). Python Machine Learning. </a:t>
            </a:r>
            <a:r>
              <a:rPr lang="en-IN" dirty="0" err="1"/>
              <a:t>Packt</a:t>
            </a:r>
            <a:endParaRPr lang="en-IN" dirty="0"/>
          </a:p>
          <a:p>
            <a:pPr marL="0" indent="0">
              <a:buNone/>
            </a:pPr>
            <a:r>
              <a:rPr lang="en-IN" dirty="0"/>
              <a:t>Publishing. ISBN: 978-1789615857.</a:t>
            </a:r>
          </a:p>
          <a:p>
            <a:pPr marL="0" indent="0">
              <a:buNone/>
            </a:pPr>
            <a:r>
              <a:rPr lang="en-IN" dirty="0"/>
              <a:t>6. Scikit-learn Documentation. (n.d.). Scikit-learn: Machine Learning in</a:t>
            </a:r>
          </a:p>
          <a:p>
            <a:pPr marL="0" indent="0">
              <a:buNone/>
            </a:pPr>
            <a:r>
              <a:rPr lang="en-IN" dirty="0"/>
              <a:t>Python. Available: Scikit-learn Documentation</a:t>
            </a:r>
          </a:p>
          <a:p>
            <a:pPr marL="0" indent="0">
              <a:buNone/>
            </a:pPr>
            <a:r>
              <a:rPr lang="en-IN" dirty="0"/>
              <a:t>7. OpenCV Documentation. (n.d.). OpenCV: Open Source Computer Vision</a:t>
            </a:r>
          </a:p>
          <a:p>
            <a:pPr marL="0" indent="0">
              <a:buNone/>
            </a:pPr>
            <a:r>
              <a:rPr lang="en-IN" dirty="0"/>
              <a:t>Library. Available: OpenCV Documentation</a:t>
            </a:r>
          </a:p>
        </p:txBody>
      </p:sp>
    </p:spTree>
    <p:extLst>
      <p:ext uri="{BB962C8B-B14F-4D97-AF65-F5344CB8AC3E}">
        <p14:creationId xmlns:p14="http://schemas.microsoft.com/office/powerpoint/2010/main" val="2955138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1407-4613-F837-1E26-38EC2362E39D}"/>
              </a:ext>
            </a:extLst>
          </p:cNvPr>
          <p:cNvSpPr>
            <a:spLocks noGrp="1"/>
          </p:cNvSpPr>
          <p:nvPr>
            <p:ph type="title"/>
          </p:nvPr>
        </p:nvSpPr>
        <p:spPr>
          <a:xfrm>
            <a:off x="677334" y="609600"/>
            <a:ext cx="8596668" cy="752856"/>
          </a:xfrm>
        </p:spPr>
        <p:txBody>
          <a:bodyPr/>
          <a:lstStyle/>
          <a:p>
            <a:r>
              <a:rPr lang="en-IN" dirty="0"/>
              <a:t>REFERENCES:</a:t>
            </a:r>
          </a:p>
        </p:txBody>
      </p:sp>
      <p:sp>
        <p:nvSpPr>
          <p:cNvPr id="3" name="Content Placeholder 2">
            <a:extLst>
              <a:ext uri="{FF2B5EF4-FFF2-40B4-BE49-F238E27FC236}">
                <a16:creationId xmlns:a16="http://schemas.microsoft.com/office/drawing/2014/main" id="{90CBED48-368C-3D94-4CFA-A2FCAE64F52F}"/>
              </a:ext>
            </a:extLst>
          </p:cNvPr>
          <p:cNvSpPr>
            <a:spLocks noGrp="1"/>
          </p:cNvSpPr>
          <p:nvPr>
            <p:ph idx="1"/>
          </p:nvPr>
        </p:nvSpPr>
        <p:spPr>
          <a:xfrm>
            <a:off x="677334" y="1362455"/>
            <a:ext cx="8596668" cy="4678907"/>
          </a:xfrm>
        </p:spPr>
        <p:txBody>
          <a:bodyPr>
            <a:normAutofit fontScale="85000" lnSpcReduction="20000"/>
          </a:bodyPr>
          <a:lstStyle/>
          <a:p>
            <a:pPr marL="0" indent="0">
              <a:buNone/>
            </a:pPr>
            <a:r>
              <a:rPr lang="en-IN" dirty="0"/>
              <a:t>8. Bishop, C. M. (2006). Pattern Recognition and Machine Learning.</a:t>
            </a:r>
          </a:p>
          <a:p>
            <a:pPr marL="0" indent="0">
              <a:buNone/>
            </a:pPr>
            <a:r>
              <a:rPr lang="en-IN" dirty="0"/>
              <a:t>Springer. ISBN: 978-0387310732.</a:t>
            </a:r>
          </a:p>
          <a:p>
            <a:pPr marL="0" indent="0">
              <a:buNone/>
            </a:pPr>
            <a:r>
              <a:rPr lang="en-IN" dirty="0"/>
              <a:t>9. Murphy, K. P. (2012). Machine Learning: A Probabilistic Perspective. MIT</a:t>
            </a:r>
          </a:p>
          <a:p>
            <a:pPr marL="0" indent="0">
              <a:buNone/>
            </a:pPr>
            <a:r>
              <a:rPr lang="en-IN" dirty="0"/>
              <a:t>Press. ISBN: 978-0262033189.</a:t>
            </a:r>
          </a:p>
          <a:p>
            <a:pPr marL="0" indent="0">
              <a:buNone/>
            </a:pPr>
            <a:r>
              <a:rPr lang="en-IN" dirty="0"/>
              <a:t>10. Hastie, T., </a:t>
            </a:r>
            <a:r>
              <a:rPr lang="en-IN" dirty="0" err="1"/>
              <a:t>Tibshirani</a:t>
            </a:r>
            <a:r>
              <a:rPr lang="en-IN" dirty="0"/>
              <a:t>, R., &amp; Friedman, J. (2009). The Elements of Statistical</a:t>
            </a:r>
          </a:p>
          <a:p>
            <a:pPr marL="0" indent="0">
              <a:buNone/>
            </a:pPr>
            <a:r>
              <a:rPr lang="en-IN" dirty="0"/>
              <a:t>Learning: Data Mining, Inference, and Prediction. Springer. Available:</a:t>
            </a:r>
          </a:p>
          <a:p>
            <a:pPr marL="0" indent="0">
              <a:buNone/>
            </a:pPr>
            <a:r>
              <a:rPr lang="en-IN" dirty="0"/>
              <a:t>ESL Book</a:t>
            </a:r>
          </a:p>
          <a:p>
            <a:pPr marL="0" indent="0">
              <a:buNone/>
            </a:pPr>
            <a:r>
              <a:rPr lang="en-IN" dirty="0"/>
              <a:t>11. Fan, H., Lin, L., &amp; Wang, X. (2019). "Face Anonymization for Privacy</a:t>
            </a:r>
          </a:p>
          <a:p>
            <a:pPr marL="0" indent="0">
              <a:buNone/>
            </a:pPr>
            <a:r>
              <a:rPr lang="en-IN" dirty="0"/>
              <a:t>Protection Using Adversarial Networks." IEEE Transactions on</a:t>
            </a:r>
          </a:p>
          <a:p>
            <a:pPr marL="0" indent="0">
              <a:buNone/>
            </a:pPr>
            <a:r>
              <a:rPr lang="en-IN" dirty="0"/>
              <a:t>Information Forensics and Security, 14(6), 1485-1499. DOI:</a:t>
            </a:r>
          </a:p>
          <a:p>
            <a:pPr marL="0" indent="0">
              <a:buNone/>
            </a:pPr>
            <a:r>
              <a:rPr lang="en-IN" dirty="0"/>
              <a:t>10.1109/TIFS.2019.2896262</a:t>
            </a:r>
          </a:p>
          <a:p>
            <a:pPr marL="0" indent="0">
              <a:buNone/>
            </a:pPr>
            <a:r>
              <a:rPr lang="en-IN" dirty="0"/>
              <a:t>12. </a:t>
            </a:r>
            <a:r>
              <a:rPr lang="en-IN" dirty="0" err="1"/>
              <a:t>Rössler</a:t>
            </a:r>
            <a:r>
              <a:rPr lang="en-IN" dirty="0"/>
              <a:t>, A., Cozzolino, D., Verma, S., et al. (2019). "</a:t>
            </a:r>
            <a:r>
              <a:rPr lang="en-IN" dirty="0" err="1"/>
              <a:t>FaceForensics</a:t>
            </a:r>
            <a:r>
              <a:rPr lang="en-IN" dirty="0"/>
              <a:t>++:</a:t>
            </a:r>
          </a:p>
          <a:p>
            <a:pPr marL="0" indent="0">
              <a:buNone/>
            </a:pPr>
            <a:r>
              <a:rPr lang="en-IN" dirty="0"/>
              <a:t>Learning to Detect Manipulated Facial Images." IEEE/CVF International</a:t>
            </a:r>
          </a:p>
          <a:p>
            <a:pPr marL="0" indent="0">
              <a:buNone/>
            </a:pPr>
            <a:r>
              <a:rPr lang="en-IN" dirty="0"/>
              <a:t>Conference on Computer Vision (ICCV), 1-10. DOI:</a:t>
            </a:r>
          </a:p>
          <a:p>
            <a:pPr marL="0" indent="0">
              <a:buNone/>
            </a:pPr>
            <a:r>
              <a:rPr lang="en-IN" dirty="0"/>
              <a:t>10.1109/ICCV.2019.00010</a:t>
            </a:r>
          </a:p>
        </p:txBody>
      </p:sp>
    </p:spTree>
    <p:extLst>
      <p:ext uri="{BB962C8B-B14F-4D97-AF65-F5344CB8AC3E}">
        <p14:creationId xmlns:p14="http://schemas.microsoft.com/office/powerpoint/2010/main" val="28093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5C53-243B-8EE4-4A5A-51A27BF1373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0BCB19D-7254-2EA7-D65E-D7EE6379ADEE}"/>
              </a:ext>
            </a:extLst>
          </p:cNvPr>
          <p:cNvSpPr>
            <a:spLocks noGrp="1"/>
          </p:cNvSpPr>
          <p:nvPr>
            <p:ph idx="1"/>
          </p:nvPr>
        </p:nvSpPr>
        <p:spPr/>
        <p:txBody>
          <a:bodyPr/>
          <a:lstStyle/>
          <a:p>
            <a:r>
              <a:rPr lang="en-US" dirty="0"/>
              <a:t>This project focuses on face detection and privacy preservation using Python, OpenCV, and </a:t>
            </a:r>
            <a:r>
              <a:rPr lang="en-US" dirty="0" err="1"/>
              <a:t>MediaPipe</a:t>
            </a:r>
            <a:r>
              <a:rPr lang="en-US" dirty="0"/>
              <a:t>. It leverages </a:t>
            </a:r>
            <a:r>
              <a:rPr lang="en-US" dirty="0" err="1"/>
              <a:t>MediaPipe's</a:t>
            </a:r>
            <a:r>
              <a:rPr lang="en-US" dirty="0"/>
              <a:t> advanced machine learning techniques for real-time face detection in images and video streams, identifying key facial landmarks to apply targeted blurring. OpenCV enhances this process by providing image processing capabilities, allowing for effective face anonymization. The system delivers real-time performance and works well in various conditions, ensuring privacy while maintaining content context. The project also addresses ethical concerns regarding facial recognition technology and highlights the importance of privacy in modern digital applications.</a:t>
            </a:r>
            <a:endParaRPr lang="en-IN" dirty="0"/>
          </a:p>
        </p:txBody>
      </p:sp>
    </p:spTree>
    <p:extLst>
      <p:ext uri="{BB962C8B-B14F-4D97-AF65-F5344CB8AC3E}">
        <p14:creationId xmlns:p14="http://schemas.microsoft.com/office/powerpoint/2010/main" val="202049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OBJECTIVE:</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lstStyle/>
          <a:p>
            <a:pPr marL="0" indent="0">
              <a:buNone/>
            </a:pPr>
            <a:endParaRPr lang="en-IN" dirty="0"/>
          </a:p>
          <a:p>
            <a:endParaRPr lang="en-IN" dirty="0"/>
          </a:p>
        </p:txBody>
      </p:sp>
      <p:sp>
        <p:nvSpPr>
          <p:cNvPr id="7" name="Rectangle 4">
            <a:extLst>
              <a:ext uri="{FF2B5EF4-FFF2-40B4-BE49-F238E27FC236}">
                <a16:creationId xmlns:a16="http://schemas.microsoft.com/office/drawing/2014/main" id="{1613802A-2A75-98D4-20C1-0E17476F5A33}"/>
              </a:ext>
            </a:extLst>
          </p:cNvPr>
          <p:cNvSpPr>
            <a:spLocks noChangeArrowheads="1"/>
          </p:cNvSpPr>
          <p:nvPr/>
        </p:nvSpPr>
        <p:spPr bwMode="auto">
          <a:xfrm rot="10800000" flipV="1">
            <a:off x="256710" y="1573784"/>
            <a:ext cx="70983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Implement </a:t>
            </a:r>
            <a:r>
              <a:rPr kumimoji="0" lang="en-US" altLang="en-US" sz="1800" b="1" i="0" u="none" strike="noStrike" cap="none" normalizeH="0" baseline="0" dirty="0" err="1">
                <a:ln>
                  <a:noFill/>
                </a:ln>
                <a:solidFill>
                  <a:schemeClr val="tx1"/>
                </a:solidFill>
                <a:effectLst/>
                <a:latin typeface="Arial" panose="020B0604020202020204" pitchFamily="34" charset="0"/>
              </a:rPr>
              <a:t>MediaPipe</a:t>
            </a:r>
            <a:r>
              <a:rPr kumimoji="0" lang="en-US" altLang="en-US" sz="1800" b="1" i="0" u="none" strike="noStrike" cap="none" normalizeH="0" baseline="0" dirty="0">
                <a:ln>
                  <a:noFill/>
                </a:ln>
                <a:solidFill>
                  <a:schemeClr val="tx1"/>
                </a:solidFill>
                <a:effectLst/>
                <a:latin typeface="Arial" panose="020B0604020202020204" pitchFamily="34" charset="0"/>
              </a:rPr>
              <a:t> for Face Detection</a:t>
            </a:r>
            <a:r>
              <a:rPr kumimoji="0" lang="en-US" altLang="en-US" sz="1800" b="0" i="0" u="none" strike="noStrike" cap="none" normalizeH="0" baseline="0" dirty="0">
                <a:ln>
                  <a:noFill/>
                </a:ln>
                <a:solidFill>
                  <a:schemeClr val="tx1"/>
                </a:solidFill>
                <a:effectLst/>
                <a:latin typeface="Arial" panose="020B0604020202020204" pitchFamily="34" charset="0"/>
              </a:rPr>
              <a:t>: Use the </a:t>
            </a:r>
            <a:r>
              <a:rPr kumimoji="0" lang="en-US" altLang="en-US" sz="1800" b="0" i="0" u="none" strike="noStrike" cap="none" normalizeH="0" baseline="0" dirty="0" err="1">
                <a:ln>
                  <a:noFill/>
                </a:ln>
                <a:solidFill>
                  <a:schemeClr val="tx1"/>
                </a:solidFill>
                <a:effectLst/>
                <a:latin typeface="Arial" panose="020B0604020202020204" pitchFamily="34" charset="0"/>
              </a:rPr>
              <a:t>MediaPipe</a:t>
            </a:r>
            <a:r>
              <a:rPr kumimoji="0" lang="en-US" altLang="en-US" sz="1800" b="0" i="0" u="none" strike="noStrike" cap="none" normalizeH="0" baseline="0" dirty="0">
                <a:ln>
                  <a:noFill/>
                </a:ln>
                <a:solidFill>
                  <a:schemeClr val="tx1"/>
                </a:solidFill>
                <a:effectLst/>
                <a:latin typeface="Arial" panose="020B0604020202020204" pitchFamily="34" charset="0"/>
              </a:rPr>
              <a:t> framework to detect and track faces in real-time from images and video streams with high accuracy.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Integrate OpenCV for Image Processing</a:t>
            </a:r>
            <a:r>
              <a:rPr kumimoji="0" lang="en-US" altLang="en-US" sz="1800" b="0" i="0" u="none" strike="noStrike" cap="none" normalizeH="0" baseline="0" dirty="0">
                <a:ln>
                  <a:noFill/>
                </a:ln>
                <a:solidFill>
                  <a:schemeClr val="tx1"/>
                </a:solidFill>
                <a:effectLst/>
                <a:latin typeface="Arial" panose="020B0604020202020204" pitchFamily="34" charset="0"/>
              </a:rPr>
              <a:t>: Utilize OpenCV for blurring facial features while maintaining the surrounding context, ensuring effective privacy measures.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Achieve Real-time Performance</a:t>
            </a:r>
            <a:r>
              <a:rPr kumimoji="0" lang="en-US" altLang="en-US" sz="1800" b="0" i="0" u="none" strike="noStrike" cap="none" normalizeH="0" baseline="0" dirty="0">
                <a:ln>
                  <a:noFill/>
                </a:ln>
                <a:solidFill>
                  <a:schemeClr val="tx1"/>
                </a:solidFill>
                <a:effectLst/>
                <a:latin typeface="Arial" panose="020B0604020202020204" pitchFamily="34" charset="0"/>
              </a:rPr>
              <a:t>: Develop a system capable of real-time face detection and blurring, suitable for live video processing with minimal latency.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User Interaction</a:t>
            </a:r>
            <a:r>
              <a:rPr kumimoji="0" lang="en-US" altLang="en-US" sz="1800" b="0" i="0" u="none" strike="noStrike" cap="none" normalizeH="0" baseline="0" dirty="0">
                <a:ln>
                  <a:noFill/>
                </a:ln>
                <a:solidFill>
                  <a:schemeClr val="tx1"/>
                </a:solidFill>
                <a:effectLst/>
                <a:latin typeface="Arial" panose="020B0604020202020204" pitchFamily="34" charset="0"/>
              </a:rPr>
              <a:t>: Create a user-friendly interface for adjusting blurring intensity, starting/stopping video processing, and toggling face detection features.</a:t>
            </a:r>
          </a:p>
        </p:txBody>
      </p:sp>
    </p:spTree>
    <p:extLst>
      <p:ext uri="{BB962C8B-B14F-4D97-AF65-F5344CB8AC3E}">
        <p14:creationId xmlns:p14="http://schemas.microsoft.com/office/powerpoint/2010/main" val="158410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OBJECTIVE:</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lstStyle/>
          <a:p>
            <a:pPr marL="0" indent="0">
              <a:buNone/>
            </a:pPr>
            <a:endParaRPr lang="en-IN" dirty="0"/>
          </a:p>
          <a:p>
            <a:endParaRPr lang="en-IN" dirty="0"/>
          </a:p>
        </p:txBody>
      </p:sp>
      <p:sp>
        <p:nvSpPr>
          <p:cNvPr id="7" name="Rectangle 4">
            <a:extLst>
              <a:ext uri="{FF2B5EF4-FFF2-40B4-BE49-F238E27FC236}">
                <a16:creationId xmlns:a16="http://schemas.microsoft.com/office/drawing/2014/main" id="{1613802A-2A75-98D4-20C1-0E17476F5A33}"/>
              </a:ext>
            </a:extLst>
          </p:cNvPr>
          <p:cNvSpPr>
            <a:spLocks noChangeArrowheads="1"/>
          </p:cNvSpPr>
          <p:nvPr/>
        </p:nvSpPr>
        <p:spPr bwMode="auto">
          <a:xfrm rot="10800000" flipV="1">
            <a:off x="256710" y="1573784"/>
            <a:ext cx="70983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mj-lt"/>
              <a:buAutoNum type="arabicPeriod" startAt="4"/>
            </a:pPr>
            <a:r>
              <a:rPr lang="en-US" b="1" dirty="0"/>
              <a:t>Evaluate Detection Accuracy</a:t>
            </a:r>
            <a:r>
              <a:rPr lang="en-US" dirty="0"/>
              <a:t>: Test the accuracy and reliability of the </a:t>
            </a:r>
            <a:r>
              <a:rPr lang="en-US" dirty="0" err="1"/>
              <a:t>MediaPipe</a:t>
            </a:r>
            <a:r>
              <a:rPr lang="en-US" dirty="0"/>
              <a:t> face detection model across various conditions like lighting, angles, and distances.</a:t>
            </a:r>
          </a:p>
          <a:p>
            <a:pPr marL="342900" indent="-342900">
              <a:buFont typeface="+mj-lt"/>
              <a:buAutoNum type="arabicPeriod" startAt="4"/>
            </a:pPr>
            <a:r>
              <a:rPr lang="en-US" b="1" dirty="0"/>
              <a:t>Address Privacy Concerns</a:t>
            </a:r>
            <a:r>
              <a:rPr lang="en-US" dirty="0"/>
              <a:t>: Discuss the ethical aspects of face detection, focusing on privacy protection in facial recognition applications.</a:t>
            </a:r>
          </a:p>
          <a:p>
            <a:pPr marL="342900" indent="-342900">
              <a:buFont typeface="+mj-lt"/>
              <a:buAutoNum type="arabicPeriod" startAt="4"/>
            </a:pPr>
            <a:r>
              <a:rPr lang="en-US" b="1" dirty="0"/>
              <a:t>Documentation and Reporting</a:t>
            </a:r>
            <a:r>
              <a:rPr lang="en-US" dirty="0"/>
              <a:t>: Provide detailed documentation on the implementation process, including code, challenges faced, and final outcomes.</a:t>
            </a:r>
          </a:p>
          <a:p>
            <a:pPr marL="342900" indent="-342900">
              <a:buFont typeface="+mj-lt"/>
              <a:buAutoNum type="arabicPeriod" startAt="4"/>
            </a:pPr>
            <a:r>
              <a:rPr lang="en-US" b="1" dirty="0"/>
              <a:t>Explore Potential Applications</a:t>
            </a:r>
            <a:r>
              <a:rPr lang="en-US" dirty="0"/>
              <a:t>: Investigate applications such as social media, security, and augmented reality, and consider potential improvements or future extensions of the system.</a:t>
            </a:r>
          </a:p>
        </p:txBody>
      </p:sp>
    </p:spTree>
    <p:extLst>
      <p:ext uri="{BB962C8B-B14F-4D97-AF65-F5344CB8AC3E}">
        <p14:creationId xmlns:p14="http://schemas.microsoft.com/office/powerpoint/2010/main" val="400549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BACKGROUND:</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lstStyle/>
          <a:p>
            <a:pPr marL="0" indent="0">
              <a:buNone/>
            </a:pPr>
            <a:endParaRPr lang="en-IN" dirty="0"/>
          </a:p>
          <a:p>
            <a:endParaRPr lang="en-IN" dirty="0"/>
          </a:p>
        </p:txBody>
      </p:sp>
      <p:sp>
        <p:nvSpPr>
          <p:cNvPr id="7" name="Rectangle 4">
            <a:extLst>
              <a:ext uri="{FF2B5EF4-FFF2-40B4-BE49-F238E27FC236}">
                <a16:creationId xmlns:a16="http://schemas.microsoft.com/office/drawing/2014/main" id="{1613802A-2A75-98D4-20C1-0E17476F5A33}"/>
              </a:ext>
            </a:extLst>
          </p:cNvPr>
          <p:cNvSpPr>
            <a:spLocks noChangeArrowheads="1"/>
          </p:cNvSpPr>
          <p:nvPr/>
        </p:nvSpPr>
        <p:spPr bwMode="auto">
          <a:xfrm rot="10800000" flipV="1">
            <a:off x="256710" y="1712283"/>
            <a:ext cx="70983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This project explores face detection and privacy preservation using </a:t>
            </a:r>
            <a:r>
              <a:rPr lang="en-US" dirty="0" err="1"/>
              <a:t>MediaPipe</a:t>
            </a:r>
            <a:r>
              <a:rPr lang="en-US" dirty="0"/>
              <a:t> and OpenCV. With face detection being vital in applications like security and augmented reality, there is a growing need for efficient algorithms, especially in privacy-sensitive contexts. </a:t>
            </a:r>
            <a:r>
              <a:rPr lang="en-US" dirty="0" err="1"/>
              <a:t>MediaPipe</a:t>
            </a:r>
            <a:r>
              <a:rPr lang="en-US" dirty="0"/>
              <a:t> offers real-time, precise face detection by identifying facial landmarks, while OpenCV provides powerful image processing tools, including blurring techniques. By integrating both frameworks, this project creates a system that detects faces and obscures facial features, ensuring privacy. The solution addresses the dual objectives of accurate face detection and privacy protection in today’s digital world.</a:t>
            </a:r>
          </a:p>
        </p:txBody>
      </p:sp>
    </p:spTree>
    <p:extLst>
      <p:ext uri="{BB962C8B-B14F-4D97-AF65-F5344CB8AC3E}">
        <p14:creationId xmlns:p14="http://schemas.microsoft.com/office/powerpoint/2010/main" val="370668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TOOLS AND TECHNOLOGY USED:</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normAutofit fontScale="85000" lnSpcReduction="10000"/>
          </a:bodyPr>
          <a:lstStyle/>
          <a:p>
            <a:pPr marL="0" indent="0">
              <a:buNone/>
            </a:pPr>
            <a:endParaRPr lang="en-IN" dirty="0"/>
          </a:p>
          <a:p>
            <a:r>
              <a:rPr lang="en-US" dirty="0"/>
              <a:t>Python: A user-friendly high-level programming language that simplifies rapid development for computer vision tasks, supported by extensive libraries for complex algorithms.</a:t>
            </a:r>
          </a:p>
          <a:p>
            <a:endParaRPr lang="en-US" dirty="0"/>
          </a:p>
          <a:p>
            <a:r>
              <a:rPr lang="en-US" dirty="0" err="1"/>
              <a:t>MediaPipe</a:t>
            </a:r>
            <a:r>
              <a:rPr lang="en-US" dirty="0"/>
              <a:t>: A cross-platform framework by Google for building machine learning pipelines, offering efficient real-time face detection and facial landmark tracking using advanced techniques.</a:t>
            </a:r>
          </a:p>
          <a:p>
            <a:endParaRPr lang="en-US" dirty="0"/>
          </a:p>
          <a:p>
            <a:r>
              <a:rPr lang="en-US" dirty="0"/>
              <a:t>OpenCV: An open-source library tailored for real-time computer vision applications, utilized for face detection, image processing, and applying blur effects to facial regions in this project.</a:t>
            </a:r>
          </a:p>
          <a:p>
            <a:endParaRPr lang="en-US" dirty="0"/>
          </a:p>
          <a:p>
            <a:r>
              <a:rPr lang="en-US" dirty="0"/>
              <a:t>NumPy: A powerful numerical computing library in Python, essential for handling large arrays and matrices, supporting mathematical operations required for image manipulation.</a:t>
            </a:r>
            <a:endParaRPr lang="en-IN" dirty="0"/>
          </a:p>
        </p:txBody>
      </p:sp>
    </p:spTree>
    <p:extLst>
      <p:ext uri="{BB962C8B-B14F-4D97-AF65-F5344CB8AC3E}">
        <p14:creationId xmlns:p14="http://schemas.microsoft.com/office/powerpoint/2010/main" val="218841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TOOLS AND TECHNOLOGY USED:</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Matplotlib: A plotting library used to visualize images and data, helpful in displaying the face detection and blurring results.</a:t>
            </a:r>
          </a:p>
          <a:p>
            <a:pPr>
              <a:buFont typeface="Wingdings" panose="05000000000000000000" pitchFamily="2" charset="2"/>
              <a:buChar char="Ø"/>
            </a:pPr>
            <a:endParaRPr lang="en-US" dirty="0"/>
          </a:p>
          <a:p>
            <a:pPr>
              <a:buFont typeface="Wingdings" panose="05000000000000000000" pitchFamily="2" charset="2"/>
              <a:buChar char="Ø"/>
            </a:pPr>
            <a:r>
              <a:rPr lang="en-US" dirty="0"/>
              <a:t>IDE: Integrated Development Environments such as </a:t>
            </a:r>
            <a:r>
              <a:rPr lang="en-US" dirty="0" err="1"/>
              <a:t>Jupyter</a:t>
            </a:r>
            <a:r>
              <a:rPr lang="en-US" dirty="0"/>
              <a:t> Notebook, PyCharm, or Visual Studio Code were used for coding, debugging, and testing, providing features like syntax highlighting and interactive development.</a:t>
            </a:r>
          </a:p>
          <a:p>
            <a:pPr>
              <a:buFont typeface="Wingdings" panose="05000000000000000000" pitchFamily="2" charset="2"/>
              <a:buChar char="Ø"/>
            </a:pPr>
            <a:endParaRPr lang="en-US" dirty="0"/>
          </a:p>
          <a:p>
            <a:pPr>
              <a:buFont typeface="Wingdings" panose="05000000000000000000" pitchFamily="2" charset="2"/>
              <a:buChar char="Ø"/>
            </a:pPr>
            <a:r>
              <a:rPr lang="en-US" dirty="0"/>
              <a:t>Camera: A webcam or external camera for real-time video input, enabling live face detection and blurring.</a:t>
            </a:r>
          </a:p>
          <a:p>
            <a:pPr>
              <a:buFont typeface="Wingdings" panose="05000000000000000000" pitchFamily="2" charset="2"/>
              <a:buChar char="Ø"/>
            </a:pPr>
            <a:endParaRPr lang="en-US" dirty="0"/>
          </a:p>
          <a:p>
            <a:pPr>
              <a:buFont typeface="Wingdings" panose="05000000000000000000" pitchFamily="2" charset="2"/>
              <a:buChar char="Ø"/>
            </a:pPr>
            <a:r>
              <a:rPr lang="en-US" dirty="0"/>
              <a:t>Operating System: The project is cross-platform compatible, supporting development on Windows, macOS, and Linux.</a:t>
            </a:r>
            <a:endParaRPr lang="en-IN" dirty="0"/>
          </a:p>
        </p:txBody>
      </p:sp>
    </p:spTree>
    <p:extLst>
      <p:ext uri="{BB962C8B-B14F-4D97-AF65-F5344CB8AC3E}">
        <p14:creationId xmlns:p14="http://schemas.microsoft.com/office/powerpoint/2010/main" val="426152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Methodology:</a:t>
            </a:r>
          </a:p>
        </p:txBody>
      </p:sp>
      <p:pic>
        <p:nvPicPr>
          <p:cNvPr id="5" name="Content Placeholder 4">
            <a:extLst>
              <a:ext uri="{FF2B5EF4-FFF2-40B4-BE49-F238E27FC236}">
                <a16:creationId xmlns:a16="http://schemas.microsoft.com/office/drawing/2014/main" id="{3874FF66-F823-6D41-2130-F7BF2CB44D2C}"/>
              </a:ext>
            </a:extLst>
          </p:cNvPr>
          <p:cNvPicPr>
            <a:picLocks noGrp="1" noChangeAspect="1"/>
          </p:cNvPicPr>
          <p:nvPr>
            <p:ph idx="1"/>
          </p:nvPr>
        </p:nvPicPr>
        <p:blipFill>
          <a:blip r:embed="rId2"/>
          <a:stretch>
            <a:fillRect/>
          </a:stretch>
        </p:blipFill>
        <p:spPr>
          <a:xfrm>
            <a:off x="2221567" y="2160588"/>
            <a:ext cx="5508903" cy="3881437"/>
          </a:xfrm>
        </p:spPr>
      </p:pic>
    </p:spTree>
    <p:extLst>
      <p:ext uri="{BB962C8B-B14F-4D97-AF65-F5344CB8AC3E}">
        <p14:creationId xmlns:p14="http://schemas.microsoft.com/office/powerpoint/2010/main" val="2102448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TotalTime>
  <Words>2086</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Trebuchet MS</vt:lpstr>
      <vt:lpstr>Wingdings</vt:lpstr>
      <vt:lpstr>Wingdings 3</vt:lpstr>
      <vt:lpstr>Facet</vt:lpstr>
      <vt:lpstr>Industrial Training Report ON Machine Learning Specialization</vt:lpstr>
      <vt:lpstr>About Coursera Andrew Ng Machine Learning Specialization</vt:lpstr>
      <vt:lpstr>Abstract</vt:lpstr>
      <vt:lpstr>Project: Face Anonymizer OBJECTIVE:</vt:lpstr>
      <vt:lpstr>Project: Face Anonymizer OBJECTIVE:</vt:lpstr>
      <vt:lpstr>Project: Face Anonymizer BACKGROUND:</vt:lpstr>
      <vt:lpstr>Project: Face Anonymizer TOOLS AND TECHNOLOGY USED:</vt:lpstr>
      <vt:lpstr>Project: Face Anonymizer TOOLS AND TECHNOLOGY USED:</vt:lpstr>
      <vt:lpstr>Project: Face Anonymizer Methodology:</vt:lpstr>
      <vt:lpstr>Project: Face Anonymizer Methodology:</vt:lpstr>
      <vt:lpstr>Project: Face Anonymizer Methodology:</vt:lpstr>
      <vt:lpstr>Project: Face Anonymizer Implementation:</vt:lpstr>
      <vt:lpstr>Project: Face Anonymizer Implementation:</vt:lpstr>
      <vt:lpstr>Project: Face Anonymizer Results and Outcome:</vt:lpstr>
      <vt:lpstr>Project: Face Anonymizer Results and Outcome:</vt:lpstr>
      <vt:lpstr>Project: Face Anonymizer Results and Outcome:</vt:lpstr>
      <vt:lpstr>Project: Face Anonymizer Results and Outcome:</vt:lpstr>
      <vt:lpstr>Project: Face Anonymizer Challenges Faced:</vt:lpstr>
      <vt:lpstr>Project: Face Anonymizer Skills Gained:</vt:lpstr>
      <vt:lpstr>Project: Face Anonymizer CONCLUSION:</vt:lpstr>
      <vt:lpstr>Project: Face Anonymizer FUTURE SCOPE:</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Naman Kapoor</dc:creator>
  <cp:lastModifiedBy>Naman Kapoor</cp:lastModifiedBy>
  <cp:revision>1</cp:revision>
  <dcterms:created xsi:type="dcterms:W3CDTF">2024-09-27T08:07:17Z</dcterms:created>
  <dcterms:modified xsi:type="dcterms:W3CDTF">2024-09-27T08:36:49Z</dcterms:modified>
</cp:coreProperties>
</file>