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aleway"/>
      <p:regular r:id="rId15"/>
      <p:bold r:id="rId16"/>
      <p:italic r:id="rId17"/>
      <p:boldItalic r:id="rId18"/>
    </p:embeddedFont>
    <p:embeddedFont>
      <p:font typeface="Roboto Medium"/>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edium-bold.fntdata"/><Relationship Id="rId22" Type="http://schemas.openxmlformats.org/officeDocument/2006/relationships/font" Target="fonts/RobotoMedium-boldItalic.fntdata"/><Relationship Id="rId21" Type="http://schemas.openxmlformats.org/officeDocument/2006/relationships/font" Target="fonts/RobotoMedium-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aleway-regular.fntdata"/><Relationship Id="rId14" Type="http://schemas.openxmlformats.org/officeDocument/2006/relationships/slide" Target="slides/slide10.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Medium-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c44f1ab41a_0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c44f1ab41a_0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c44f1ab41a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c44f1ab41a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44f1ab41a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44f1ab41a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c44f1ab41a_0_1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c44f1ab41a_0_1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c44f1ab41a_0_1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c44f1ab41a_0_1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c44f1ab41a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44f1ab41a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c44f1ab41a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c44f1ab41a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c44f1ab41a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c44f1ab41a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c44f1ab41a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c44f1ab41a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jpg"/><Relationship Id="rId5" Type="http://schemas.openxmlformats.org/officeDocument/2006/relationships/image" Target="../media/image5.jpg"/><Relationship Id="rId6" Type="http://schemas.openxmlformats.org/officeDocument/2006/relationships/image" Target="../media/image2.jpg"/><Relationship Id="rId7"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71" name="Shape 71"/>
        <p:cNvGrpSpPr/>
        <p:nvPr/>
      </p:nvGrpSpPr>
      <p:grpSpPr>
        <a:xfrm>
          <a:off x="0" y="0"/>
          <a:ext cx="0" cy="0"/>
          <a:chOff x="0" y="0"/>
          <a:chExt cx="0" cy="0"/>
        </a:xfrm>
      </p:grpSpPr>
      <p:sp>
        <p:nvSpPr>
          <p:cNvPr id="72" name="Google Shape;72;p13"/>
          <p:cNvSpPr txBox="1"/>
          <p:nvPr>
            <p:ph idx="1" type="subTitle"/>
          </p:nvPr>
        </p:nvSpPr>
        <p:spPr>
          <a:xfrm>
            <a:off x="306950" y="1963900"/>
            <a:ext cx="8732100" cy="432900"/>
          </a:xfrm>
          <a:prstGeom prst="rect">
            <a:avLst/>
          </a:prstGeom>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lang="it" sz="2500">
                <a:solidFill>
                  <a:srgbClr val="041CAA"/>
                </a:solidFill>
                <a:latin typeface="Roboto Medium"/>
                <a:ea typeface="Roboto Medium"/>
                <a:cs typeface="Roboto Medium"/>
                <a:sym typeface="Roboto Medium"/>
              </a:rPr>
              <a:t>A university forum to share information and personal notes!</a:t>
            </a:r>
            <a:endParaRPr sz="2500">
              <a:solidFill>
                <a:srgbClr val="041CAA"/>
              </a:solidFill>
              <a:latin typeface="Roboto Medium"/>
              <a:ea typeface="Roboto Medium"/>
              <a:cs typeface="Roboto Medium"/>
              <a:sym typeface="Roboto Medium"/>
            </a:endParaRPr>
          </a:p>
        </p:txBody>
      </p:sp>
      <p:pic>
        <p:nvPicPr>
          <p:cNvPr id="73" name="Google Shape;73;p13"/>
          <p:cNvPicPr preferRelativeResize="0"/>
          <p:nvPr/>
        </p:nvPicPr>
        <p:blipFill>
          <a:blip r:embed="rId3">
            <a:alphaModFix/>
          </a:blip>
          <a:stretch>
            <a:fillRect/>
          </a:stretch>
        </p:blipFill>
        <p:spPr>
          <a:xfrm>
            <a:off x="0" y="3856975"/>
            <a:ext cx="933601" cy="933601"/>
          </a:xfrm>
          <a:prstGeom prst="rect">
            <a:avLst/>
          </a:prstGeom>
          <a:noFill/>
          <a:ln>
            <a:noFill/>
          </a:ln>
        </p:spPr>
      </p:pic>
      <p:sp>
        <p:nvSpPr>
          <p:cNvPr id="74" name="Google Shape;74;p13"/>
          <p:cNvSpPr txBox="1"/>
          <p:nvPr/>
        </p:nvSpPr>
        <p:spPr>
          <a:xfrm>
            <a:off x="933600" y="3956100"/>
            <a:ext cx="3593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rgbClr val="041CAA"/>
                </a:solidFill>
                <a:latin typeface="Roboto"/>
                <a:ea typeface="Roboto"/>
                <a:cs typeface="Roboto"/>
                <a:sym typeface="Roboto"/>
              </a:rPr>
              <a:t>Aniello Genovese 0124002145</a:t>
            </a:r>
            <a:endParaRPr b="1">
              <a:solidFill>
                <a:srgbClr val="041CAA"/>
              </a:solidFill>
              <a:latin typeface="Roboto"/>
              <a:ea typeface="Roboto"/>
              <a:cs typeface="Roboto"/>
              <a:sym typeface="Roboto"/>
            </a:endParaRPr>
          </a:p>
          <a:p>
            <a:pPr indent="0" lvl="0" marL="0" rtl="0" algn="l">
              <a:spcBef>
                <a:spcPts val="0"/>
              </a:spcBef>
              <a:spcAft>
                <a:spcPts val="0"/>
              </a:spcAft>
              <a:buNone/>
            </a:pPr>
            <a:r>
              <a:rPr b="1" lang="it">
                <a:solidFill>
                  <a:srgbClr val="041CAA"/>
                </a:solidFill>
                <a:latin typeface="Roboto"/>
                <a:ea typeface="Roboto"/>
                <a:cs typeface="Roboto"/>
                <a:sym typeface="Roboto"/>
              </a:rPr>
              <a:t>Crescenzo Esposito 0124002375</a:t>
            </a:r>
            <a:endParaRPr b="1">
              <a:solidFill>
                <a:srgbClr val="041CAA"/>
              </a:solidFill>
              <a:latin typeface="Roboto"/>
              <a:ea typeface="Roboto"/>
              <a:cs typeface="Roboto"/>
              <a:sym typeface="Roboto"/>
            </a:endParaRPr>
          </a:p>
          <a:p>
            <a:pPr indent="0" lvl="0" marL="0" rtl="0" algn="l">
              <a:spcBef>
                <a:spcPts val="0"/>
              </a:spcBef>
              <a:spcAft>
                <a:spcPts val="0"/>
              </a:spcAft>
              <a:buNone/>
            </a:pPr>
            <a:r>
              <a:rPr b="1" lang="it">
                <a:solidFill>
                  <a:srgbClr val="041CAA"/>
                </a:solidFill>
                <a:latin typeface="Roboto"/>
                <a:ea typeface="Roboto"/>
                <a:cs typeface="Roboto"/>
                <a:sym typeface="Roboto"/>
              </a:rPr>
              <a:t>Riccardo Aiello 0124002251</a:t>
            </a:r>
            <a:endParaRPr b="1">
              <a:solidFill>
                <a:srgbClr val="041CAA"/>
              </a:solidFill>
              <a:latin typeface="Roboto"/>
              <a:ea typeface="Roboto"/>
              <a:cs typeface="Roboto"/>
              <a:sym typeface="Roboto"/>
            </a:endParaRPr>
          </a:p>
        </p:txBody>
      </p:sp>
      <p:sp>
        <p:nvSpPr>
          <p:cNvPr id="75" name="Google Shape;75;p13"/>
          <p:cNvSpPr txBox="1"/>
          <p:nvPr/>
        </p:nvSpPr>
        <p:spPr>
          <a:xfrm>
            <a:off x="3115650" y="2708338"/>
            <a:ext cx="4027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000">
                <a:solidFill>
                  <a:srgbClr val="041CAA"/>
                </a:solidFill>
                <a:latin typeface="Roboto Medium"/>
                <a:ea typeface="Roboto Medium"/>
                <a:cs typeface="Roboto Medium"/>
                <a:sym typeface="Roboto Medium"/>
              </a:rPr>
              <a:t>Prof. Raffaele Montella</a:t>
            </a:r>
            <a:endParaRPr sz="2000">
              <a:solidFill>
                <a:srgbClr val="041CAA"/>
              </a:solidFill>
              <a:latin typeface="Roboto Medium"/>
              <a:ea typeface="Roboto Medium"/>
              <a:cs typeface="Roboto Medium"/>
              <a:sym typeface="Roboto Medium"/>
            </a:endParaRPr>
          </a:p>
        </p:txBody>
      </p:sp>
      <p:pic>
        <p:nvPicPr>
          <p:cNvPr id="76" name="Google Shape;76;p13"/>
          <p:cNvPicPr preferRelativeResize="0"/>
          <p:nvPr/>
        </p:nvPicPr>
        <p:blipFill>
          <a:blip r:embed="rId4">
            <a:alphaModFix/>
          </a:blip>
          <a:stretch>
            <a:fillRect/>
          </a:stretch>
        </p:blipFill>
        <p:spPr>
          <a:xfrm>
            <a:off x="6046925" y="3086175"/>
            <a:ext cx="2485629" cy="1436137"/>
          </a:xfrm>
          <a:prstGeom prst="rect">
            <a:avLst/>
          </a:prstGeom>
          <a:noFill/>
          <a:ln>
            <a:noFill/>
          </a:ln>
        </p:spPr>
      </p:pic>
      <p:pic>
        <p:nvPicPr>
          <p:cNvPr id="77" name="Google Shape;77;p13"/>
          <p:cNvPicPr preferRelativeResize="0"/>
          <p:nvPr/>
        </p:nvPicPr>
        <p:blipFill>
          <a:blip r:embed="rId5">
            <a:alphaModFix/>
          </a:blip>
          <a:stretch>
            <a:fillRect/>
          </a:stretch>
        </p:blipFill>
        <p:spPr>
          <a:xfrm>
            <a:off x="441724" y="-190450"/>
            <a:ext cx="8154301" cy="2325225"/>
          </a:xfrm>
          <a:prstGeom prst="rect">
            <a:avLst/>
          </a:prstGeom>
          <a:noFill/>
          <a:ln>
            <a:noFill/>
          </a:ln>
        </p:spPr>
      </p:pic>
      <p:sp>
        <p:nvSpPr>
          <p:cNvPr id="78" name="Google Shape;78;p13"/>
          <p:cNvSpPr txBox="1"/>
          <p:nvPr/>
        </p:nvSpPr>
        <p:spPr>
          <a:xfrm>
            <a:off x="3216650" y="3148425"/>
            <a:ext cx="2912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000">
                <a:solidFill>
                  <a:srgbClr val="041CAA"/>
                </a:solidFill>
                <a:latin typeface="Roboto"/>
                <a:ea typeface="Roboto"/>
                <a:cs typeface="Roboto"/>
                <a:sym typeface="Roboto"/>
              </a:rPr>
              <a:t>     A.Y </a:t>
            </a:r>
            <a:r>
              <a:rPr lang="it" sz="2000">
                <a:solidFill>
                  <a:srgbClr val="041CAA"/>
                </a:solidFill>
                <a:latin typeface="Roboto Medium"/>
                <a:ea typeface="Roboto Medium"/>
                <a:cs typeface="Roboto Medium"/>
                <a:sym typeface="Roboto Medium"/>
              </a:rPr>
              <a:t>2022</a:t>
            </a:r>
            <a:r>
              <a:rPr lang="it" sz="2000">
                <a:solidFill>
                  <a:srgbClr val="041CAA"/>
                </a:solidFill>
                <a:latin typeface="Roboto"/>
                <a:ea typeface="Roboto"/>
                <a:cs typeface="Roboto"/>
                <a:sym typeface="Roboto"/>
              </a:rPr>
              <a:t>/2023</a:t>
            </a:r>
            <a:endParaRPr sz="2000">
              <a:solidFill>
                <a:srgbClr val="041CAA"/>
              </a:solidFill>
              <a:latin typeface="Roboto"/>
              <a:ea typeface="Roboto"/>
              <a:cs typeface="Roboto"/>
              <a:sym typeface="Roboto"/>
            </a:endParaRPr>
          </a:p>
        </p:txBody>
      </p:sp>
      <p:sp>
        <p:nvSpPr>
          <p:cNvPr id="79" name="Google Shape;79;p13"/>
          <p:cNvSpPr txBox="1"/>
          <p:nvPr/>
        </p:nvSpPr>
        <p:spPr>
          <a:xfrm>
            <a:off x="2434450" y="2274050"/>
            <a:ext cx="4581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it" sz="2200">
                <a:solidFill>
                  <a:srgbClr val="041CAA"/>
                </a:solidFill>
                <a:latin typeface="Roboto Medium"/>
                <a:ea typeface="Roboto Medium"/>
                <a:cs typeface="Roboto Medium"/>
                <a:sym typeface="Roboto Medium"/>
              </a:rPr>
              <a:t>Web technologies project 6 cfu</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46" name="Shape 146"/>
        <p:cNvGrpSpPr/>
        <p:nvPr/>
      </p:nvGrpSpPr>
      <p:grpSpPr>
        <a:xfrm>
          <a:off x="0" y="0"/>
          <a:ext cx="0" cy="0"/>
          <a:chOff x="0" y="0"/>
          <a:chExt cx="0" cy="0"/>
        </a:xfrm>
      </p:grpSpPr>
      <p:sp>
        <p:nvSpPr>
          <p:cNvPr id="147" name="Google Shape;147;p22"/>
          <p:cNvSpPr txBox="1"/>
          <p:nvPr>
            <p:ph type="ctrTitle"/>
          </p:nvPr>
        </p:nvSpPr>
        <p:spPr>
          <a:xfrm>
            <a:off x="38700" y="236375"/>
            <a:ext cx="9066600" cy="92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sz="5000">
                <a:solidFill>
                  <a:srgbClr val="041CAA"/>
                </a:solidFill>
                <a:latin typeface="Roboto"/>
                <a:ea typeface="Roboto"/>
                <a:cs typeface="Roboto"/>
                <a:sym typeface="Roboto"/>
              </a:rPr>
              <a:t>                    </a:t>
            </a:r>
            <a:r>
              <a:rPr lang="it" sz="5555">
                <a:solidFill>
                  <a:srgbClr val="041CAA"/>
                </a:solidFill>
                <a:latin typeface="Roboto"/>
                <a:ea typeface="Roboto"/>
                <a:cs typeface="Roboto"/>
                <a:sym typeface="Roboto"/>
              </a:rPr>
              <a:t>Developers</a:t>
            </a:r>
            <a:endParaRPr sz="3077">
              <a:solidFill>
                <a:srgbClr val="041CAA"/>
              </a:solidFill>
              <a:latin typeface="Roboto"/>
              <a:ea typeface="Roboto"/>
              <a:cs typeface="Roboto"/>
              <a:sym typeface="Roboto"/>
            </a:endParaRPr>
          </a:p>
        </p:txBody>
      </p:sp>
      <p:sp>
        <p:nvSpPr>
          <p:cNvPr id="148" name="Google Shape;148;p22"/>
          <p:cNvSpPr txBox="1"/>
          <p:nvPr/>
        </p:nvSpPr>
        <p:spPr>
          <a:xfrm>
            <a:off x="149725" y="2867500"/>
            <a:ext cx="8684700" cy="923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rPr lang="it" sz="1600">
                <a:solidFill>
                  <a:srgbClr val="041CAA"/>
                </a:solidFill>
                <a:latin typeface="Lato"/>
                <a:ea typeface="Lato"/>
                <a:cs typeface="Lato"/>
                <a:sym typeface="Lato"/>
              </a:rPr>
              <a:t>Aniello Genovese                                                 Crescenzo Esposito                                                 Riccardo Aiello</a:t>
            </a:r>
            <a:endParaRPr sz="1600">
              <a:solidFill>
                <a:srgbClr val="041CAA"/>
              </a:solidFill>
              <a:latin typeface="Lato"/>
              <a:ea typeface="Lato"/>
              <a:cs typeface="Lato"/>
              <a:sym typeface="Lato"/>
            </a:endParaRPr>
          </a:p>
          <a:p>
            <a:pPr indent="0" lvl="0" marL="0" rtl="0" algn="l">
              <a:spcBef>
                <a:spcPts val="0"/>
              </a:spcBef>
              <a:spcAft>
                <a:spcPts val="0"/>
              </a:spcAft>
              <a:buNone/>
            </a:pPr>
            <a:r>
              <a:rPr lang="it" sz="1600">
                <a:solidFill>
                  <a:srgbClr val="041CAA"/>
                </a:solidFill>
                <a:latin typeface="Lato"/>
                <a:ea typeface="Lato"/>
                <a:cs typeface="Lato"/>
                <a:sym typeface="Lato"/>
              </a:rPr>
              <a:t>    0124002145                                                              0124002375                                                          0124002251</a:t>
            </a:r>
            <a:endParaRPr sz="1600">
              <a:solidFill>
                <a:srgbClr val="041CAA"/>
              </a:solidFill>
              <a:latin typeface="Lato"/>
              <a:ea typeface="Lato"/>
              <a:cs typeface="Lato"/>
              <a:sym typeface="Lato"/>
            </a:endParaRPr>
          </a:p>
        </p:txBody>
      </p:sp>
      <p:pic>
        <p:nvPicPr>
          <p:cNvPr id="149" name="Google Shape;149;p22"/>
          <p:cNvPicPr preferRelativeResize="0"/>
          <p:nvPr/>
        </p:nvPicPr>
        <p:blipFill rotWithShape="1">
          <a:blip r:embed="rId3">
            <a:alphaModFix/>
          </a:blip>
          <a:srcRect b="6560" l="0" r="0" t="-6560"/>
          <a:stretch/>
        </p:blipFill>
        <p:spPr>
          <a:xfrm>
            <a:off x="6897825" y="4216925"/>
            <a:ext cx="1936599" cy="552225"/>
          </a:xfrm>
          <a:prstGeom prst="rect">
            <a:avLst/>
          </a:prstGeom>
          <a:noFill/>
          <a:ln>
            <a:noFill/>
          </a:ln>
        </p:spPr>
      </p:pic>
      <p:pic>
        <p:nvPicPr>
          <p:cNvPr id="150" name="Google Shape;150;p22"/>
          <p:cNvPicPr preferRelativeResize="0"/>
          <p:nvPr/>
        </p:nvPicPr>
        <p:blipFill>
          <a:blip r:embed="rId4">
            <a:alphaModFix/>
          </a:blip>
          <a:stretch>
            <a:fillRect/>
          </a:stretch>
        </p:blipFill>
        <p:spPr>
          <a:xfrm>
            <a:off x="7151400" y="1453750"/>
            <a:ext cx="1742925" cy="1742925"/>
          </a:xfrm>
          <a:prstGeom prst="rect">
            <a:avLst/>
          </a:prstGeom>
          <a:noFill/>
          <a:ln>
            <a:noFill/>
          </a:ln>
        </p:spPr>
      </p:pic>
      <p:pic>
        <p:nvPicPr>
          <p:cNvPr id="151" name="Google Shape;151;p22"/>
          <p:cNvPicPr preferRelativeResize="0"/>
          <p:nvPr/>
        </p:nvPicPr>
        <p:blipFill>
          <a:blip r:embed="rId5">
            <a:alphaModFix/>
          </a:blip>
          <a:stretch>
            <a:fillRect/>
          </a:stretch>
        </p:blipFill>
        <p:spPr>
          <a:xfrm>
            <a:off x="285250" y="1203400"/>
            <a:ext cx="1494924" cy="1993277"/>
          </a:xfrm>
          <a:prstGeom prst="rect">
            <a:avLst/>
          </a:prstGeom>
          <a:noFill/>
          <a:ln>
            <a:noFill/>
          </a:ln>
        </p:spPr>
      </p:pic>
      <p:pic>
        <p:nvPicPr>
          <p:cNvPr id="152" name="Google Shape;152;p22"/>
          <p:cNvPicPr preferRelativeResize="0"/>
          <p:nvPr/>
        </p:nvPicPr>
        <p:blipFill>
          <a:blip r:embed="rId6">
            <a:alphaModFix/>
          </a:blip>
          <a:stretch>
            <a:fillRect/>
          </a:stretch>
        </p:blipFill>
        <p:spPr>
          <a:xfrm>
            <a:off x="3660625" y="1295700"/>
            <a:ext cx="1900974" cy="1900974"/>
          </a:xfrm>
          <a:prstGeom prst="rect">
            <a:avLst/>
          </a:prstGeom>
          <a:noFill/>
          <a:ln>
            <a:noFill/>
          </a:ln>
        </p:spPr>
      </p:pic>
      <p:pic>
        <p:nvPicPr>
          <p:cNvPr id="153" name="Google Shape;153;p22"/>
          <p:cNvPicPr preferRelativeResize="0"/>
          <p:nvPr/>
        </p:nvPicPr>
        <p:blipFill>
          <a:blip r:embed="rId7">
            <a:alphaModFix/>
          </a:blip>
          <a:stretch>
            <a:fillRect/>
          </a:stretch>
        </p:blipFill>
        <p:spPr>
          <a:xfrm>
            <a:off x="149725" y="3904325"/>
            <a:ext cx="933601" cy="933601"/>
          </a:xfrm>
          <a:prstGeom prst="rect">
            <a:avLst/>
          </a:prstGeom>
          <a:noFill/>
          <a:ln>
            <a:noFill/>
          </a:ln>
        </p:spPr>
      </p:pic>
      <p:sp>
        <p:nvSpPr>
          <p:cNvPr id="154" name="Google Shape;154;p22"/>
          <p:cNvSpPr txBox="1"/>
          <p:nvPr/>
        </p:nvSpPr>
        <p:spPr>
          <a:xfrm>
            <a:off x="1083325" y="4032575"/>
            <a:ext cx="1936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600">
                <a:solidFill>
                  <a:srgbClr val="041CAA"/>
                </a:solidFill>
                <a:latin typeface="Roboto Medium"/>
                <a:ea typeface="Roboto Medium"/>
                <a:cs typeface="Roboto Medium"/>
                <a:sym typeface="Roboto Medium"/>
              </a:rPr>
              <a:t>The project github can be found here!</a:t>
            </a:r>
            <a:endParaRPr sz="1600">
              <a:solidFill>
                <a:srgbClr val="041CAA"/>
              </a:solidFill>
              <a:latin typeface="Roboto Medium"/>
              <a:ea typeface="Roboto Medium"/>
              <a:cs typeface="Roboto Medium"/>
              <a:sym typeface="Robot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83" name="Shape 83"/>
        <p:cNvGrpSpPr/>
        <p:nvPr/>
      </p:nvGrpSpPr>
      <p:grpSpPr>
        <a:xfrm>
          <a:off x="0" y="0"/>
          <a:ext cx="0" cy="0"/>
          <a:chOff x="0" y="0"/>
          <a:chExt cx="0" cy="0"/>
        </a:xfrm>
      </p:grpSpPr>
      <p:sp>
        <p:nvSpPr>
          <p:cNvPr id="84" name="Google Shape;84;p14"/>
          <p:cNvSpPr txBox="1"/>
          <p:nvPr>
            <p:ph type="ctrTitle"/>
          </p:nvPr>
        </p:nvSpPr>
        <p:spPr>
          <a:xfrm>
            <a:off x="1406250" y="247075"/>
            <a:ext cx="6331500" cy="19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5000">
                <a:solidFill>
                  <a:srgbClr val="041CAA"/>
                </a:solidFill>
              </a:rPr>
              <a:t>                </a:t>
            </a:r>
            <a:r>
              <a:rPr b="0" lang="it" sz="5000">
                <a:solidFill>
                  <a:srgbClr val="041CAA"/>
                </a:solidFill>
                <a:latin typeface="Roboto Medium"/>
                <a:ea typeface="Roboto Medium"/>
                <a:cs typeface="Roboto Medium"/>
                <a:sym typeface="Roboto Medium"/>
              </a:rPr>
              <a:t>IDEA</a:t>
            </a:r>
            <a:endParaRPr b="0" sz="5000">
              <a:solidFill>
                <a:srgbClr val="041CAA"/>
              </a:solidFill>
              <a:latin typeface="Roboto Medium"/>
              <a:ea typeface="Roboto Medium"/>
              <a:cs typeface="Roboto Medium"/>
              <a:sym typeface="Roboto Medium"/>
            </a:endParaRPr>
          </a:p>
        </p:txBody>
      </p:sp>
      <p:sp>
        <p:nvSpPr>
          <p:cNvPr id="85" name="Google Shape;85;p14"/>
          <p:cNvSpPr txBox="1"/>
          <p:nvPr/>
        </p:nvSpPr>
        <p:spPr>
          <a:xfrm>
            <a:off x="57450" y="1250300"/>
            <a:ext cx="90291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41CAA"/>
              </a:buClr>
              <a:buSzPts val="1600"/>
              <a:buFont typeface="Roboto Medium"/>
              <a:buChar char="●"/>
            </a:pPr>
            <a:r>
              <a:rPr lang="it" sz="1600">
                <a:solidFill>
                  <a:srgbClr val="041CAA"/>
                </a:solidFill>
                <a:latin typeface="Roboto Medium"/>
                <a:ea typeface="Roboto Medium"/>
                <a:cs typeface="Roboto Medium"/>
                <a:sym typeface="Roboto Medium"/>
              </a:rPr>
              <a:t>ParthenoAnswer is a forum accessible to all students enrolled at Parthenope, so that posts or communications can be created according to year, subject and comment on posts, all according to the category chosen. Categories can also include communications, sharing notes and more</a:t>
            </a:r>
            <a:endParaRPr sz="1600">
              <a:solidFill>
                <a:srgbClr val="041CAA"/>
              </a:solidFill>
              <a:latin typeface="Roboto Medium"/>
              <a:ea typeface="Roboto Medium"/>
              <a:cs typeface="Roboto Medium"/>
              <a:sym typeface="Roboto Medium"/>
            </a:endParaRPr>
          </a:p>
          <a:p>
            <a:pPr indent="0" lvl="0" marL="45720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0" lvl="0" marL="45720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Char char="●"/>
            </a:pPr>
            <a:r>
              <a:rPr lang="it" sz="1600">
                <a:solidFill>
                  <a:srgbClr val="041CAA"/>
                </a:solidFill>
                <a:latin typeface="Roboto Medium"/>
                <a:ea typeface="Roboto Medium"/>
                <a:cs typeface="Roboto Medium"/>
                <a:sym typeface="Roboto Medium"/>
              </a:rPr>
              <a:t>In addition, everything will be managed by the representatives (ADMINs) who can in turn choose other admins who, like the representative, will be able to these categories, but will also be able to add sub-categories, post and delete posts, comments or obsolete categories but will not be able to delete things created by the representatives. Users will be able to post according to the subject matter of their chosen category and comment on a post made by a different user.  </a:t>
            </a:r>
            <a:endParaRPr sz="1600">
              <a:solidFill>
                <a:srgbClr val="041CAA"/>
              </a:solidFill>
              <a:latin typeface="Roboto Medium"/>
              <a:ea typeface="Roboto Medium"/>
              <a:cs typeface="Roboto Medium"/>
              <a:sym typeface="Roboto Medium"/>
            </a:endParaRPr>
          </a:p>
        </p:txBody>
      </p:sp>
      <p:pic>
        <p:nvPicPr>
          <p:cNvPr id="86" name="Google Shape;86;p14"/>
          <p:cNvPicPr preferRelativeResize="0"/>
          <p:nvPr/>
        </p:nvPicPr>
        <p:blipFill rotWithShape="1">
          <a:blip r:embed="rId3">
            <a:alphaModFix/>
          </a:blip>
          <a:srcRect b="6560" l="0" r="0" t="-6560"/>
          <a:stretch/>
        </p:blipFill>
        <p:spPr>
          <a:xfrm>
            <a:off x="6897825" y="4216925"/>
            <a:ext cx="1936599" cy="552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90" name="Shape 90"/>
        <p:cNvGrpSpPr/>
        <p:nvPr/>
      </p:nvGrpSpPr>
      <p:grpSpPr>
        <a:xfrm>
          <a:off x="0" y="0"/>
          <a:ext cx="0" cy="0"/>
          <a:chOff x="0" y="0"/>
          <a:chExt cx="0" cy="0"/>
        </a:xfrm>
      </p:grpSpPr>
      <p:sp>
        <p:nvSpPr>
          <p:cNvPr id="91" name="Google Shape;91;p15"/>
          <p:cNvSpPr txBox="1"/>
          <p:nvPr>
            <p:ph type="ctrTitle"/>
          </p:nvPr>
        </p:nvSpPr>
        <p:spPr>
          <a:xfrm>
            <a:off x="3700" y="134750"/>
            <a:ext cx="9066600" cy="92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it" sz="5000">
                <a:solidFill>
                  <a:srgbClr val="041CAA"/>
                </a:solidFill>
                <a:latin typeface="Roboto Medium"/>
                <a:ea typeface="Roboto Medium"/>
                <a:cs typeface="Roboto Medium"/>
                <a:sym typeface="Roboto Medium"/>
              </a:rPr>
              <a:t>        </a:t>
            </a:r>
            <a:r>
              <a:rPr b="0" lang="it" sz="4300">
                <a:solidFill>
                  <a:srgbClr val="041CAA"/>
                </a:solidFill>
                <a:latin typeface="Roboto Medium"/>
                <a:ea typeface="Roboto Medium"/>
                <a:cs typeface="Roboto Medium"/>
                <a:sym typeface="Roboto Medium"/>
              </a:rPr>
              <a:t>    </a:t>
            </a:r>
            <a:r>
              <a:rPr b="0" lang="it" sz="3300">
                <a:solidFill>
                  <a:srgbClr val="041CAA"/>
                </a:solidFill>
                <a:latin typeface="Roboto Medium"/>
                <a:ea typeface="Roboto Medium"/>
                <a:cs typeface="Roboto Medium"/>
                <a:sym typeface="Roboto Medium"/>
              </a:rPr>
              <a:t>Languages and methodologies used</a:t>
            </a:r>
            <a:endParaRPr b="0" sz="2300">
              <a:solidFill>
                <a:srgbClr val="041CAA"/>
              </a:solidFill>
              <a:latin typeface="Roboto Medium"/>
              <a:ea typeface="Roboto Medium"/>
              <a:cs typeface="Roboto Medium"/>
              <a:sym typeface="Roboto Medium"/>
            </a:endParaRPr>
          </a:p>
        </p:txBody>
      </p:sp>
      <p:sp>
        <p:nvSpPr>
          <p:cNvPr id="92" name="Google Shape;92;p15"/>
          <p:cNvSpPr txBox="1"/>
          <p:nvPr/>
        </p:nvSpPr>
        <p:spPr>
          <a:xfrm>
            <a:off x="149725" y="1018225"/>
            <a:ext cx="8684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600">
                <a:solidFill>
                  <a:srgbClr val="041CAA"/>
                </a:solidFill>
                <a:latin typeface="Roboto Medium"/>
                <a:ea typeface="Roboto Medium"/>
                <a:cs typeface="Roboto Medium"/>
                <a:sym typeface="Roboto Medium"/>
              </a:rPr>
              <a:t>The </a:t>
            </a:r>
            <a:r>
              <a:rPr lang="it" sz="1600">
                <a:solidFill>
                  <a:srgbClr val="041CAA"/>
                </a:solidFill>
                <a:latin typeface="Roboto Medium"/>
                <a:ea typeface="Roboto Medium"/>
                <a:cs typeface="Roboto Medium"/>
                <a:sym typeface="Roboto Medium"/>
              </a:rPr>
              <a:t>languages</a:t>
            </a:r>
            <a:r>
              <a:rPr lang="it" sz="1600">
                <a:solidFill>
                  <a:srgbClr val="041CAA"/>
                </a:solidFill>
                <a:latin typeface="Roboto Medium"/>
                <a:ea typeface="Roboto Medium"/>
                <a:cs typeface="Roboto Medium"/>
                <a:sym typeface="Roboto Medium"/>
              </a:rPr>
              <a:t> that have been used in this project are:</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Char char="●"/>
            </a:pPr>
            <a:r>
              <a:rPr lang="it" sz="1600">
                <a:solidFill>
                  <a:srgbClr val="FF0000"/>
                </a:solidFill>
                <a:latin typeface="Roboto Medium"/>
                <a:ea typeface="Roboto Medium"/>
                <a:cs typeface="Roboto Medium"/>
                <a:sym typeface="Roboto Medium"/>
              </a:rPr>
              <a:t>HTML</a:t>
            </a:r>
            <a:r>
              <a:rPr lang="it" sz="1600">
                <a:solidFill>
                  <a:srgbClr val="041CAA"/>
                </a:solidFill>
                <a:latin typeface="Roboto Medium"/>
                <a:ea typeface="Roboto Medium"/>
                <a:cs typeface="Roboto Medium"/>
                <a:sym typeface="Roboto Medium"/>
              </a:rPr>
              <a:t>; </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Char char="●"/>
            </a:pPr>
            <a:r>
              <a:rPr lang="it" sz="1600">
                <a:solidFill>
                  <a:srgbClr val="FF0000"/>
                </a:solidFill>
                <a:latin typeface="Roboto Medium"/>
                <a:ea typeface="Roboto Medium"/>
                <a:cs typeface="Roboto Medium"/>
                <a:sym typeface="Roboto Medium"/>
              </a:rPr>
              <a:t>CSS</a:t>
            </a:r>
            <a:r>
              <a:rPr lang="it" sz="1600">
                <a:solidFill>
                  <a:srgbClr val="041CAA"/>
                </a:solidFill>
                <a:latin typeface="Roboto Medium"/>
                <a:ea typeface="Roboto Medium"/>
                <a:cs typeface="Roboto Medium"/>
                <a:sym typeface="Roboto Medium"/>
              </a:rPr>
              <a:t>;</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Char char="●"/>
            </a:pPr>
            <a:r>
              <a:rPr lang="it" sz="1600">
                <a:solidFill>
                  <a:srgbClr val="FF0000"/>
                </a:solidFill>
                <a:latin typeface="Roboto Medium"/>
                <a:ea typeface="Roboto Medium"/>
                <a:cs typeface="Roboto Medium"/>
                <a:sym typeface="Roboto Medium"/>
              </a:rPr>
              <a:t>JAVASCRIPT</a:t>
            </a:r>
            <a:r>
              <a:rPr lang="it" sz="1600">
                <a:solidFill>
                  <a:srgbClr val="041CAA"/>
                </a:solidFill>
                <a:latin typeface="Roboto Medium"/>
                <a:ea typeface="Roboto Medium"/>
                <a:cs typeface="Roboto Medium"/>
                <a:sym typeface="Roboto Medium"/>
              </a:rPr>
              <a:t>;</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Char char="●"/>
            </a:pPr>
            <a:r>
              <a:rPr lang="it" sz="1600">
                <a:solidFill>
                  <a:srgbClr val="FF0000"/>
                </a:solidFill>
                <a:latin typeface="Roboto Medium"/>
                <a:ea typeface="Roboto Medium"/>
                <a:cs typeface="Roboto Medium"/>
                <a:sym typeface="Roboto Medium"/>
              </a:rPr>
              <a:t>PYTHON</a:t>
            </a:r>
            <a:r>
              <a:rPr lang="it" sz="1600">
                <a:solidFill>
                  <a:srgbClr val="041CAA"/>
                </a:solidFill>
                <a:latin typeface="Roboto Medium"/>
                <a:ea typeface="Roboto Medium"/>
                <a:cs typeface="Roboto Medium"/>
                <a:sym typeface="Roboto Medium"/>
              </a:rPr>
              <a:t>;</a:t>
            </a:r>
            <a:endParaRPr sz="16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600">
              <a:solidFill>
                <a:srgbClr val="041CAA"/>
              </a:solidFill>
              <a:latin typeface="Lato"/>
              <a:ea typeface="Lato"/>
              <a:cs typeface="Lato"/>
              <a:sym typeface="Lato"/>
            </a:endParaRPr>
          </a:p>
        </p:txBody>
      </p:sp>
      <p:sp>
        <p:nvSpPr>
          <p:cNvPr id="93" name="Google Shape;93;p15"/>
          <p:cNvSpPr txBox="1"/>
          <p:nvPr/>
        </p:nvSpPr>
        <p:spPr>
          <a:xfrm>
            <a:off x="19950" y="2583175"/>
            <a:ext cx="9104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600">
                <a:solidFill>
                  <a:srgbClr val="041CAA"/>
                </a:solidFill>
                <a:latin typeface="Roboto Medium"/>
                <a:ea typeface="Roboto Medium"/>
                <a:cs typeface="Roboto Medium"/>
                <a:sym typeface="Roboto Medium"/>
              </a:rPr>
              <a:t>While we can find particular techniques and methodologies that characterise our code such as:</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Char char="●"/>
            </a:pPr>
            <a:r>
              <a:rPr lang="it" sz="1600">
                <a:solidFill>
                  <a:srgbClr val="FF0000"/>
                </a:solidFill>
                <a:latin typeface="Roboto Medium"/>
                <a:ea typeface="Roboto Medium"/>
                <a:cs typeface="Roboto Medium"/>
                <a:sym typeface="Roboto Medium"/>
              </a:rPr>
              <a:t>API</a:t>
            </a:r>
            <a:r>
              <a:rPr lang="it" sz="1600">
                <a:solidFill>
                  <a:srgbClr val="041CAA"/>
                </a:solidFill>
                <a:latin typeface="Roboto Medium"/>
                <a:ea typeface="Roboto Medium"/>
                <a:cs typeface="Roboto Medium"/>
                <a:sym typeface="Roboto Medium"/>
              </a:rPr>
              <a:t> </a:t>
            </a:r>
            <a:r>
              <a:rPr lang="it" sz="1600">
                <a:solidFill>
                  <a:srgbClr val="FF0000"/>
                </a:solidFill>
                <a:latin typeface="Roboto Medium"/>
                <a:ea typeface="Roboto Medium"/>
                <a:cs typeface="Roboto Medium"/>
                <a:sym typeface="Roboto Medium"/>
              </a:rPr>
              <a:t>Parthenope</a:t>
            </a:r>
            <a:r>
              <a:rPr lang="it" sz="1600">
                <a:solidFill>
                  <a:srgbClr val="041CAA"/>
                </a:solidFill>
                <a:latin typeface="Roboto Medium"/>
                <a:ea typeface="Roboto Medium"/>
                <a:cs typeface="Roboto Medium"/>
                <a:sym typeface="Roboto Medium"/>
              </a:rPr>
              <a:t> to allow access only to Parthenope members and personal information;</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Char char="●"/>
            </a:pPr>
            <a:r>
              <a:rPr lang="it" sz="1600">
                <a:solidFill>
                  <a:srgbClr val="FF0000"/>
                </a:solidFill>
                <a:latin typeface="Roboto Medium"/>
                <a:ea typeface="Roboto Medium"/>
                <a:cs typeface="Roboto Medium"/>
                <a:sym typeface="Roboto Medium"/>
              </a:rPr>
              <a:t>FLASK </a:t>
            </a:r>
            <a:r>
              <a:rPr lang="it" sz="1600">
                <a:solidFill>
                  <a:srgbClr val="041CAA"/>
                </a:solidFill>
                <a:latin typeface="Roboto Medium"/>
                <a:ea typeface="Roboto Medium"/>
                <a:cs typeface="Roboto Medium"/>
                <a:sym typeface="Roboto Medium"/>
              </a:rPr>
              <a:t>to connect to the database and keep users connected;</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Char char="●"/>
            </a:pPr>
            <a:r>
              <a:rPr lang="it" sz="1600">
                <a:solidFill>
                  <a:srgbClr val="FF0000"/>
                </a:solidFill>
                <a:latin typeface="Roboto Medium"/>
                <a:ea typeface="Roboto Medium"/>
                <a:cs typeface="Roboto Medium"/>
                <a:sym typeface="Roboto Medium"/>
              </a:rPr>
              <a:t>MongoDB </a:t>
            </a:r>
            <a:r>
              <a:rPr lang="it" sz="1600">
                <a:solidFill>
                  <a:srgbClr val="041CAA"/>
                </a:solidFill>
                <a:latin typeface="Roboto Medium"/>
                <a:ea typeface="Roboto Medium"/>
                <a:cs typeface="Roboto Medium"/>
                <a:sym typeface="Roboto Medium"/>
              </a:rPr>
              <a:t>where we created the database to hold the data entered by users;</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Char char="●"/>
            </a:pPr>
            <a:r>
              <a:rPr lang="it" sz="1600">
                <a:solidFill>
                  <a:srgbClr val="FF0000"/>
                </a:solidFill>
                <a:latin typeface="Roboto Medium"/>
                <a:ea typeface="Roboto Medium"/>
                <a:cs typeface="Roboto Medium"/>
                <a:sym typeface="Roboto Medium"/>
              </a:rPr>
              <a:t>AJAX </a:t>
            </a:r>
            <a:r>
              <a:rPr lang="it" sz="1600">
                <a:solidFill>
                  <a:srgbClr val="041CAA"/>
                </a:solidFill>
                <a:latin typeface="Roboto Medium"/>
                <a:ea typeface="Roboto Medium"/>
                <a:cs typeface="Roboto Medium"/>
                <a:sym typeface="Roboto Medium"/>
              </a:rPr>
              <a:t>for greater speed and speed with the generation of tables;</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Char char="●"/>
            </a:pPr>
            <a:r>
              <a:rPr lang="it" sz="1600">
                <a:solidFill>
                  <a:srgbClr val="FF0000"/>
                </a:solidFill>
                <a:latin typeface="Roboto Medium"/>
                <a:ea typeface="Roboto Medium"/>
                <a:cs typeface="Roboto Medium"/>
                <a:sym typeface="Roboto Medium"/>
              </a:rPr>
              <a:t>Bootstrap </a:t>
            </a:r>
            <a:r>
              <a:rPr lang="it" sz="1600">
                <a:solidFill>
                  <a:srgbClr val="041CAA"/>
                </a:solidFill>
                <a:latin typeface="Roboto Medium"/>
                <a:ea typeface="Roboto Medium"/>
                <a:cs typeface="Roboto Medium"/>
                <a:sym typeface="Roboto Medium"/>
              </a:rPr>
              <a:t>for the frontend part.</a:t>
            </a:r>
            <a:endParaRPr sz="16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600">
              <a:solidFill>
                <a:srgbClr val="041CAA"/>
              </a:solidFill>
              <a:latin typeface="Roboto Medium"/>
              <a:ea typeface="Roboto Medium"/>
              <a:cs typeface="Roboto Medium"/>
              <a:sym typeface="Roboto Medium"/>
            </a:endParaRPr>
          </a:p>
        </p:txBody>
      </p:sp>
      <p:pic>
        <p:nvPicPr>
          <p:cNvPr id="94" name="Google Shape;94;p15"/>
          <p:cNvPicPr preferRelativeResize="0"/>
          <p:nvPr/>
        </p:nvPicPr>
        <p:blipFill rotWithShape="1">
          <a:blip r:embed="rId3">
            <a:alphaModFix/>
          </a:blip>
          <a:srcRect b="6560" l="0" r="0" t="-6560"/>
          <a:stretch/>
        </p:blipFill>
        <p:spPr>
          <a:xfrm>
            <a:off x="6897825" y="4216925"/>
            <a:ext cx="1936599" cy="552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98" name="Shape 98"/>
        <p:cNvGrpSpPr/>
        <p:nvPr/>
      </p:nvGrpSpPr>
      <p:grpSpPr>
        <a:xfrm>
          <a:off x="0" y="0"/>
          <a:ext cx="0" cy="0"/>
          <a:chOff x="0" y="0"/>
          <a:chExt cx="0" cy="0"/>
        </a:xfrm>
      </p:grpSpPr>
      <p:sp>
        <p:nvSpPr>
          <p:cNvPr id="99" name="Google Shape;99;p16"/>
          <p:cNvSpPr txBox="1"/>
          <p:nvPr>
            <p:ph type="ctrTitle"/>
          </p:nvPr>
        </p:nvSpPr>
        <p:spPr>
          <a:xfrm>
            <a:off x="3700" y="134750"/>
            <a:ext cx="9066600" cy="92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sz="5000">
                <a:solidFill>
                  <a:srgbClr val="041CAA"/>
                </a:solidFill>
                <a:latin typeface="Roboto"/>
                <a:ea typeface="Roboto"/>
                <a:cs typeface="Roboto"/>
                <a:sym typeface="Roboto"/>
              </a:rPr>
              <a:t>         </a:t>
            </a:r>
            <a:r>
              <a:rPr lang="it" sz="4300">
                <a:solidFill>
                  <a:srgbClr val="041CAA"/>
                </a:solidFill>
                <a:latin typeface="Roboto"/>
                <a:ea typeface="Roboto"/>
                <a:cs typeface="Roboto"/>
                <a:sym typeface="Roboto"/>
              </a:rPr>
              <a:t>              </a:t>
            </a:r>
            <a:r>
              <a:rPr lang="it" sz="3300">
                <a:solidFill>
                  <a:srgbClr val="041CAA"/>
                </a:solidFill>
                <a:latin typeface="Roboto"/>
                <a:ea typeface="Roboto"/>
                <a:cs typeface="Roboto"/>
                <a:sym typeface="Roboto"/>
              </a:rPr>
              <a:t>USER SIGN-IN</a:t>
            </a:r>
            <a:endParaRPr sz="2300">
              <a:solidFill>
                <a:srgbClr val="041CAA"/>
              </a:solidFill>
              <a:latin typeface="Roboto"/>
              <a:ea typeface="Roboto"/>
              <a:cs typeface="Roboto"/>
              <a:sym typeface="Roboto"/>
            </a:endParaRPr>
          </a:p>
        </p:txBody>
      </p:sp>
      <p:sp>
        <p:nvSpPr>
          <p:cNvPr id="100" name="Google Shape;100;p16"/>
          <p:cNvSpPr txBox="1"/>
          <p:nvPr/>
        </p:nvSpPr>
        <p:spPr>
          <a:xfrm>
            <a:off x="149725" y="2867500"/>
            <a:ext cx="8684700" cy="677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600">
              <a:solidFill>
                <a:srgbClr val="041CAA"/>
              </a:solidFill>
              <a:latin typeface="Lato"/>
              <a:ea typeface="Lato"/>
              <a:cs typeface="Lato"/>
              <a:sym typeface="Lato"/>
            </a:endParaRPr>
          </a:p>
        </p:txBody>
      </p:sp>
      <p:sp>
        <p:nvSpPr>
          <p:cNvPr id="101" name="Google Shape;101;p16"/>
          <p:cNvSpPr txBox="1"/>
          <p:nvPr/>
        </p:nvSpPr>
        <p:spPr>
          <a:xfrm>
            <a:off x="-15050" y="1480100"/>
            <a:ext cx="9104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Char char="●"/>
            </a:pPr>
            <a:r>
              <a:rPr lang="it" sz="1600">
                <a:solidFill>
                  <a:srgbClr val="041CAA"/>
                </a:solidFill>
                <a:latin typeface="Roboto Medium"/>
                <a:ea typeface="Roboto Medium"/>
                <a:cs typeface="Roboto Medium"/>
                <a:sym typeface="Roboto Medium"/>
              </a:rPr>
              <a:t>The Parthenope API was used to sign-in</a:t>
            </a:r>
            <a:endParaRPr sz="16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Char char="●"/>
            </a:pPr>
            <a:r>
              <a:rPr lang="it" sz="1600">
                <a:solidFill>
                  <a:srgbClr val="041CAA"/>
                </a:solidFill>
                <a:latin typeface="Roboto Medium"/>
                <a:ea typeface="Roboto Medium"/>
                <a:cs typeface="Roboto Medium"/>
                <a:sym typeface="Roboto Medium"/>
              </a:rPr>
              <a:t>There will be no registration format, but simply log in with the esse3 cineca tax code and password</a:t>
            </a:r>
            <a:endParaRPr sz="16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Char char="●"/>
            </a:pPr>
            <a:r>
              <a:rPr lang="it" sz="1600">
                <a:solidFill>
                  <a:srgbClr val="041CAA"/>
                </a:solidFill>
                <a:latin typeface="Roboto Medium"/>
                <a:ea typeface="Roboto Medium"/>
                <a:cs typeface="Roboto Medium"/>
                <a:sym typeface="Roboto Medium"/>
              </a:rPr>
              <a:t>If you forgot to log in, however, there will be a sort of home guest that will only let you click on categories but you won't be able to click on subcategories to see posts, users and comments</a:t>
            </a:r>
            <a:endParaRPr sz="1600">
              <a:solidFill>
                <a:srgbClr val="041CAA"/>
              </a:solidFill>
              <a:latin typeface="Roboto Medium"/>
              <a:ea typeface="Roboto Medium"/>
              <a:cs typeface="Roboto Medium"/>
              <a:sym typeface="Roboto Medium"/>
            </a:endParaRPr>
          </a:p>
        </p:txBody>
      </p:sp>
      <p:pic>
        <p:nvPicPr>
          <p:cNvPr id="102" name="Google Shape;102;p16"/>
          <p:cNvPicPr preferRelativeResize="0"/>
          <p:nvPr/>
        </p:nvPicPr>
        <p:blipFill rotWithShape="1">
          <a:blip r:embed="rId3">
            <a:alphaModFix/>
          </a:blip>
          <a:srcRect b="6560" l="0" r="0" t="-6560"/>
          <a:stretch/>
        </p:blipFill>
        <p:spPr>
          <a:xfrm>
            <a:off x="6897825" y="4216925"/>
            <a:ext cx="1936599" cy="552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06" name="Shape 106"/>
        <p:cNvGrpSpPr/>
        <p:nvPr/>
      </p:nvGrpSpPr>
      <p:grpSpPr>
        <a:xfrm>
          <a:off x="0" y="0"/>
          <a:ext cx="0" cy="0"/>
          <a:chOff x="0" y="0"/>
          <a:chExt cx="0" cy="0"/>
        </a:xfrm>
      </p:grpSpPr>
      <p:sp>
        <p:nvSpPr>
          <p:cNvPr id="107" name="Google Shape;107;p17"/>
          <p:cNvSpPr txBox="1"/>
          <p:nvPr>
            <p:ph type="ctrTitle"/>
          </p:nvPr>
        </p:nvSpPr>
        <p:spPr>
          <a:xfrm>
            <a:off x="-198450" y="127275"/>
            <a:ext cx="9066600" cy="92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sz="5000">
                <a:solidFill>
                  <a:srgbClr val="041CAA"/>
                </a:solidFill>
                <a:latin typeface="Roboto"/>
                <a:ea typeface="Roboto"/>
                <a:cs typeface="Roboto"/>
                <a:sym typeface="Roboto"/>
              </a:rPr>
              <a:t>         </a:t>
            </a:r>
            <a:r>
              <a:rPr lang="it" sz="4300">
                <a:solidFill>
                  <a:srgbClr val="041CAA"/>
                </a:solidFill>
                <a:latin typeface="Roboto"/>
                <a:ea typeface="Roboto"/>
                <a:cs typeface="Roboto"/>
                <a:sym typeface="Roboto"/>
              </a:rPr>
              <a:t>       </a:t>
            </a:r>
            <a:r>
              <a:rPr lang="it" sz="4300">
                <a:solidFill>
                  <a:srgbClr val="041CAA"/>
                </a:solidFill>
                <a:latin typeface="Roboto"/>
                <a:ea typeface="Roboto"/>
                <a:cs typeface="Roboto"/>
                <a:sym typeface="Roboto"/>
              </a:rPr>
              <a:t>  </a:t>
            </a:r>
            <a:r>
              <a:rPr lang="it" sz="4522">
                <a:solidFill>
                  <a:srgbClr val="041CAA"/>
                </a:solidFill>
                <a:latin typeface="Roboto"/>
                <a:ea typeface="Roboto"/>
                <a:cs typeface="Roboto"/>
                <a:sym typeface="Roboto"/>
              </a:rPr>
              <a:t> </a:t>
            </a:r>
            <a:r>
              <a:rPr lang="it" sz="3522">
                <a:solidFill>
                  <a:srgbClr val="041CAA"/>
                </a:solidFill>
                <a:latin typeface="Roboto"/>
                <a:ea typeface="Roboto"/>
                <a:cs typeface="Roboto"/>
                <a:sym typeface="Roboto"/>
              </a:rPr>
              <a:t>Creation of Categories</a:t>
            </a:r>
            <a:endParaRPr sz="2522">
              <a:solidFill>
                <a:srgbClr val="041CAA"/>
              </a:solidFill>
              <a:latin typeface="Roboto"/>
              <a:ea typeface="Roboto"/>
              <a:cs typeface="Roboto"/>
              <a:sym typeface="Roboto"/>
            </a:endParaRPr>
          </a:p>
        </p:txBody>
      </p:sp>
      <p:sp>
        <p:nvSpPr>
          <p:cNvPr id="108" name="Google Shape;108;p17"/>
          <p:cNvSpPr txBox="1"/>
          <p:nvPr/>
        </p:nvSpPr>
        <p:spPr>
          <a:xfrm>
            <a:off x="149725" y="2867500"/>
            <a:ext cx="8684700" cy="677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600">
              <a:solidFill>
                <a:srgbClr val="041CAA"/>
              </a:solidFill>
              <a:latin typeface="Lato"/>
              <a:ea typeface="Lato"/>
              <a:cs typeface="Lato"/>
              <a:sym typeface="Lato"/>
            </a:endParaRPr>
          </a:p>
        </p:txBody>
      </p:sp>
      <p:sp>
        <p:nvSpPr>
          <p:cNvPr id="109" name="Google Shape;109;p17"/>
          <p:cNvSpPr txBox="1"/>
          <p:nvPr/>
        </p:nvSpPr>
        <p:spPr>
          <a:xfrm>
            <a:off x="19950" y="1143350"/>
            <a:ext cx="91041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41CAA"/>
              </a:buClr>
              <a:buSzPts val="1600"/>
              <a:buFont typeface="Roboto Medium"/>
              <a:buChar char="●"/>
            </a:pPr>
            <a:r>
              <a:rPr lang="it" sz="1600">
                <a:solidFill>
                  <a:srgbClr val="041CAA"/>
                </a:solidFill>
                <a:latin typeface="Roboto Medium"/>
                <a:ea typeface="Roboto Medium"/>
                <a:cs typeface="Roboto Medium"/>
                <a:sym typeface="Roboto Medium"/>
              </a:rPr>
              <a:t>For the creation of categories, you must be a representative or an admin</a:t>
            </a:r>
            <a:endParaRPr sz="16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Char char="●"/>
            </a:pPr>
            <a:r>
              <a:rPr lang="it" sz="1600">
                <a:solidFill>
                  <a:srgbClr val="041CAA"/>
                </a:solidFill>
                <a:latin typeface="Roboto Medium"/>
                <a:ea typeface="Roboto Medium"/>
                <a:cs typeface="Roboto Medium"/>
                <a:sym typeface="Roboto Medium"/>
              </a:rPr>
              <a:t>You can create a category by adding the category name and description</a:t>
            </a:r>
            <a:endParaRPr sz="16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Char char="●"/>
            </a:pPr>
            <a:r>
              <a:rPr lang="it" sz="1600">
                <a:solidFill>
                  <a:srgbClr val="041CAA"/>
                </a:solidFill>
                <a:latin typeface="Roboto Medium"/>
                <a:ea typeface="Roboto Medium"/>
                <a:cs typeface="Roboto Medium"/>
                <a:sym typeface="Roboto Medium"/>
              </a:rPr>
              <a:t>The category will be created, where if you click on the name you will see the sub-categories in turn.</a:t>
            </a:r>
            <a:endParaRPr sz="1600">
              <a:solidFill>
                <a:srgbClr val="041CAA"/>
              </a:solidFill>
              <a:latin typeface="Roboto Medium"/>
              <a:ea typeface="Roboto Medium"/>
              <a:cs typeface="Roboto Medium"/>
              <a:sym typeface="Roboto Medium"/>
            </a:endParaRPr>
          </a:p>
          <a:p>
            <a:pPr indent="0" lvl="0" marL="45720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Char char="●"/>
            </a:pPr>
            <a:r>
              <a:rPr lang="it" sz="1600">
                <a:solidFill>
                  <a:srgbClr val="041CAA"/>
                </a:solidFill>
                <a:latin typeface="Roboto Medium"/>
                <a:ea typeface="Roboto Medium"/>
                <a:cs typeface="Roboto Medium"/>
                <a:sym typeface="Roboto Medium"/>
              </a:rPr>
              <a:t>Next to the category name, you will also see the last post that was published with its belonging subcategory. By clicking on it, you can go directly to the post </a:t>
            </a:r>
            <a:endParaRPr sz="1600">
              <a:solidFill>
                <a:srgbClr val="041CAA"/>
              </a:solidFill>
              <a:latin typeface="Roboto Medium"/>
              <a:ea typeface="Roboto Medium"/>
              <a:cs typeface="Roboto Medium"/>
              <a:sym typeface="Roboto Medium"/>
            </a:endParaRPr>
          </a:p>
          <a:p>
            <a:pPr indent="0" lvl="0" marL="45720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Char char="●"/>
            </a:pPr>
            <a:r>
              <a:rPr lang="it" sz="1600">
                <a:solidFill>
                  <a:srgbClr val="041CAA"/>
                </a:solidFill>
                <a:latin typeface="Roboto Medium"/>
                <a:ea typeface="Roboto Medium"/>
                <a:cs typeface="Roboto Medium"/>
                <a:sym typeface="Roboto Medium"/>
              </a:rPr>
              <a:t>If there are no posts, a 'No posts yet' message will be displayed</a:t>
            </a:r>
            <a:endParaRPr sz="1600">
              <a:solidFill>
                <a:srgbClr val="041CAA"/>
              </a:solidFill>
              <a:latin typeface="Roboto Medium"/>
              <a:ea typeface="Roboto Medium"/>
              <a:cs typeface="Roboto Medium"/>
              <a:sym typeface="Roboto Medium"/>
            </a:endParaRPr>
          </a:p>
        </p:txBody>
      </p:sp>
      <p:pic>
        <p:nvPicPr>
          <p:cNvPr id="110" name="Google Shape;110;p17"/>
          <p:cNvPicPr preferRelativeResize="0"/>
          <p:nvPr/>
        </p:nvPicPr>
        <p:blipFill rotWithShape="1">
          <a:blip r:embed="rId3">
            <a:alphaModFix/>
          </a:blip>
          <a:srcRect b="6560" l="0" r="0" t="-6560"/>
          <a:stretch/>
        </p:blipFill>
        <p:spPr>
          <a:xfrm>
            <a:off x="6897825" y="4216925"/>
            <a:ext cx="1936599" cy="552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14" name="Shape 114"/>
        <p:cNvGrpSpPr/>
        <p:nvPr/>
      </p:nvGrpSpPr>
      <p:grpSpPr>
        <a:xfrm>
          <a:off x="0" y="0"/>
          <a:ext cx="0" cy="0"/>
          <a:chOff x="0" y="0"/>
          <a:chExt cx="0" cy="0"/>
        </a:xfrm>
      </p:grpSpPr>
      <p:sp>
        <p:nvSpPr>
          <p:cNvPr id="115" name="Google Shape;115;p18"/>
          <p:cNvSpPr txBox="1"/>
          <p:nvPr>
            <p:ph type="ctrTitle"/>
          </p:nvPr>
        </p:nvSpPr>
        <p:spPr>
          <a:xfrm>
            <a:off x="-198450" y="127275"/>
            <a:ext cx="9066600" cy="92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sz="5000">
                <a:solidFill>
                  <a:srgbClr val="041CAA"/>
                </a:solidFill>
                <a:latin typeface="Roboto"/>
                <a:ea typeface="Roboto"/>
                <a:cs typeface="Roboto"/>
                <a:sym typeface="Roboto"/>
              </a:rPr>
              <a:t>         </a:t>
            </a:r>
            <a:r>
              <a:rPr lang="it" sz="4300">
                <a:solidFill>
                  <a:srgbClr val="041CAA"/>
                </a:solidFill>
                <a:latin typeface="Roboto"/>
                <a:ea typeface="Roboto"/>
                <a:cs typeface="Roboto"/>
                <a:sym typeface="Roboto"/>
              </a:rPr>
              <a:t>      </a:t>
            </a:r>
            <a:r>
              <a:rPr lang="it" sz="3522">
                <a:solidFill>
                  <a:srgbClr val="041CAA"/>
                </a:solidFill>
                <a:latin typeface="Roboto"/>
                <a:ea typeface="Roboto"/>
                <a:cs typeface="Roboto"/>
                <a:sym typeface="Roboto"/>
              </a:rPr>
              <a:t>Creation of Subcategories</a:t>
            </a:r>
            <a:endParaRPr sz="2522">
              <a:solidFill>
                <a:srgbClr val="041CAA"/>
              </a:solidFill>
              <a:latin typeface="Roboto"/>
              <a:ea typeface="Roboto"/>
              <a:cs typeface="Roboto"/>
              <a:sym typeface="Roboto"/>
            </a:endParaRPr>
          </a:p>
        </p:txBody>
      </p:sp>
      <p:sp>
        <p:nvSpPr>
          <p:cNvPr id="116" name="Google Shape;116;p18"/>
          <p:cNvSpPr txBox="1"/>
          <p:nvPr/>
        </p:nvSpPr>
        <p:spPr>
          <a:xfrm>
            <a:off x="149725" y="2867500"/>
            <a:ext cx="8684700" cy="677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600">
              <a:solidFill>
                <a:srgbClr val="041CAA"/>
              </a:solidFill>
              <a:latin typeface="Lato"/>
              <a:ea typeface="Lato"/>
              <a:cs typeface="Lato"/>
              <a:sym typeface="Lato"/>
            </a:endParaRPr>
          </a:p>
        </p:txBody>
      </p:sp>
      <p:sp>
        <p:nvSpPr>
          <p:cNvPr id="117" name="Google Shape;117;p18"/>
          <p:cNvSpPr txBox="1"/>
          <p:nvPr/>
        </p:nvSpPr>
        <p:spPr>
          <a:xfrm>
            <a:off x="19950" y="1375475"/>
            <a:ext cx="91440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041CAA"/>
              </a:buClr>
              <a:buSzPts val="1800"/>
              <a:buFont typeface="Roboto Medium"/>
              <a:buChar char="●"/>
            </a:pPr>
            <a:r>
              <a:rPr lang="it" sz="1800">
                <a:solidFill>
                  <a:srgbClr val="041CAA"/>
                </a:solidFill>
                <a:latin typeface="Roboto Medium"/>
                <a:ea typeface="Roboto Medium"/>
                <a:cs typeface="Roboto Medium"/>
                <a:sym typeface="Roboto Medium"/>
              </a:rPr>
              <a:t>For the creation of subcategories, you must be a representative or an admin</a:t>
            </a:r>
            <a:endParaRPr sz="1800">
              <a:solidFill>
                <a:srgbClr val="041CAA"/>
              </a:solidFill>
              <a:latin typeface="Roboto Medium"/>
              <a:ea typeface="Roboto Medium"/>
              <a:cs typeface="Roboto Medium"/>
              <a:sym typeface="Roboto Medium"/>
            </a:endParaRPr>
          </a:p>
          <a:p>
            <a:pPr indent="0" lvl="0" marL="457200" rtl="0" algn="l">
              <a:spcBef>
                <a:spcPts val="0"/>
              </a:spcBef>
              <a:spcAft>
                <a:spcPts val="0"/>
              </a:spcAft>
              <a:buNone/>
            </a:pPr>
            <a:r>
              <a:t/>
            </a:r>
            <a:endParaRPr sz="1800">
              <a:solidFill>
                <a:srgbClr val="041CAA"/>
              </a:solidFill>
              <a:latin typeface="Roboto Medium"/>
              <a:ea typeface="Roboto Medium"/>
              <a:cs typeface="Roboto Medium"/>
              <a:sym typeface="Roboto Medium"/>
            </a:endParaRPr>
          </a:p>
          <a:p>
            <a:pPr indent="-342900" lvl="0" marL="457200" rtl="0" algn="l">
              <a:spcBef>
                <a:spcPts val="0"/>
              </a:spcBef>
              <a:spcAft>
                <a:spcPts val="0"/>
              </a:spcAft>
              <a:buClr>
                <a:srgbClr val="041CAA"/>
              </a:buClr>
              <a:buSzPts val="1800"/>
              <a:buFont typeface="Roboto Medium"/>
              <a:buChar char="●"/>
            </a:pPr>
            <a:r>
              <a:rPr lang="it" sz="1800">
                <a:solidFill>
                  <a:srgbClr val="041CAA"/>
                </a:solidFill>
                <a:latin typeface="Roboto Medium"/>
                <a:ea typeface="Roboto Medium"/>
                <a:cs typeface="Roboto Medium"/>
                <a:sym typeface="Roboto Medium"/>
              </a:rPr>
              <a:t>To create the sub-category, simply click on add sub-category and you will be taken to a screen where you simply add the sub-category name and press add</a:t>
            </a:r>
            <a:endParaRPr sz="18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800">
              <a:solidFill>
                <a:srgbClr val="041CAA"/>
              </a:solidFill>
              <a:latin typeface="Roboto Medium"/>
              <a:ea typeface="Roboto Medium"/>
              <a:cs typeface="Roboto Medium"/>
              <a:sym typeface="Roboto Medium"/>
            </a:endParaRPr>
          </a:p>
          <a:p>
            <a:pPr indent="-342900" lvl="0" marL="457200" rtl="0" algn="l">
              <a:spcBef>
                <a:spcPts val="0"/>
              </a:spcBef>
              <a:spcAft>
                <a:spcPts val="0"/>
              </a:spcAft>
              <a:buClr>
                <a:srgbClr val="041CAA"/>
              </a:buClr>
              <a:buSzPts val="1800"/>
              <a:buFont typeface="Roboto Medium"/>
              <a:buChar char="●"/>
            </a:pPr>
            <a:r>
              <a:rPr lang="it" sz="1800">
                <a:solidFill>
                  <a:srgbClr val="041CAA"/>
                </a:solidFill>
                <a:latin typeface="Roboto Medium"/>
                <a:ea typeface="Roboto Medium"/>
                <a:cs typeface="Roboto Medium"/>
                <a:sym typeface="Roboto Medium"/>
              </a:rPr>
              <a:t>Once the subcategory has been created, you will be able to view the subcategory and, of course, the last post created in that subcategory.</a:t>
            </a:r>
            <a:endParaRPr sz="18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800">
              <a:solidFill>
                <a:srgbClr val="041CAA"/>
              </a:solidFill>
              <a:latin typeface="Roboto Medium"/>
              <a:ea typeface="Roboto Medium"/>
              <a:cs typeface="Roboto Medium"/>
              <a:sym typeface="Roboto Medium"/>
            </a:endParaRPr>
          </a:p>
          <a:p>
            <a:pPr indent="-342900" lvl="0" marL="457200" rtl="0" algn="l">
              <a:spcBef>
                <a:spcPts val="0"/>
              </a:spcBef>
              <a:spcAft>
                <a:spcPts val="0"/>
              </a:spcAft>
              <a:buClr>
                <a:srgbClr val="041CAA"/>
              </a:buClr>
              <a:buSzPts val="1800"/>
              <a:buFont typeface="Roboto Medium"/>
              <a:buChar char="●"/>
            </a:pPr>
            <a:r>
              <a:rPr lang="it" sz="1800">
                <a:solidFill>
                  <a:srgbClr val="041CAA"/>
                </a:solidFill>
                <a:latin typeface="Roboto Medium"/>
                <a:ea typeface="Roboto Medium"/>
                <a:cs typeface="Roboto Medium"/>
                <a:sym typeface="Roboto Medium"/>
              </a:rPr>
              <a:t>You can also click on the sub-category name to view all the posts created</a:t>
            </a:r>
            <a:endParaRPr sz="1800">
              <a:solidFill>
                <a:srgbClr val="041CAA"/>
              </a:solidFill>
              <a:latin typeface="Roboto Medium"/>
              <a:ea typeface="Roboto Medium"/>
              <a:cs typeface="Roboto Medium"/>
              <a:sym typeface="Roboto Medium"/>
            </a:endParaRPr>
          </a:p>
        </p:txBody>
      </p:sp>
      <p:pic>
        <p:nvPicPr>
          <p:cNvPr id="118" name="Google Shape;118;p18"/>
          <p:cNvPicPr preferRelativeResize="0"/>
          <p:nvPr/>
        </p:nvPicPr>
        <p:blipFill rotWithShape="1">
          <a:blip r:embed="rId3">
            <a:alphaModFix/>
          </a:blip>
          <a:srcRect b="6560" l="0" r="0" t="-6560"/>
          <a:stretch/>
        </p:blipFill>
        <p:spPr>
          <a:xfrm>
            <a:off x="6897825" y="4216925"/>
            <a:ext cx="1936599" cy="552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22" name="Shape 122"/>
        <p:cNvGrpSpPr/>
        <p:nvPr/>
      </p:nvGrpSpPr>
      <p:grpSpPr>
        <a:xfrm>
          <a:off x="0" y="0"/>
          <a:ext cx="0" cy="0"/>
          <a:chOff x="0" y="0"/>
          <a:chExt cx="0" cy="0"/>
        </a:xfrm>
      </p:grpSpPr>
      <p:sp>
        <p:nvSpPr>
          <p:cNvPr id="123" name="Google Shape;123;p19"/>
          <p:cNvSpPr txBox="1"/>
          <p:nvPr>
            <p:ph type="ctrTitle"/>
          </p:nvPr>
        </p:nvSpPr>
        <p:spPr>
          <a:xfrm>
            <a:off x="-198450" y="127275"/>
            <a:ext cx="9066600" cy="92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sz="5000">
                <a:solidFill>
                  <a:srgbClr val="041CAA"/>
                </a:solidFill>
                <a:latin typeface="Roboto"/>
                <a:ea typeface="Roboto"/>
                <a:cs typeface="Roboto"/>
                <a:sym typeface="Roboto"/>
              </a:rPr>
              <a:t>         </a:t>
            </a:r>
            <a:r>
              <a:rPr lang="it" sz="4522">
                <a:solidFill>
                  <a:srgbClr val="041CAA"/>
                </a:solidFill>
                <a:latin typeface="Roboto"/>
                <a:ea typeface="Roboto"/>
                <a:cs typeface="Roboto"/>
                <a:sym typeface="Roboto"/>
              </a:rPr>
              <a:t>  </a:t>
            </a:r>
            <a:r>
              <a:rPr lang="it" sz="3522">
                <a:solidFill>
                  <a:srgbClr val="041CAA"/>
                </a:solidFill>
                <a:latin typeface="Roboto"/>
                <a:ea typeface="Roboto"/>
                <a:cs typeface="Roboto"/>
                <a:sym typeface="Roboto"/>
              </a:rPr>
              <a:t>Creating Posts and Comments</a:t>
            </a:r>
            <a:endParaRPr sz="3522">
              <a:solidFill>
                <a:srgbClr val="041CAA"/>
              </a:solidFill>
              <a:latin typeface="Roboto"/>
              <a:ea typeface="Roboto"/>
              <a:cs typeface="Roboto"/>
              <a:sym typeface="Roboto"/>
            </a:endParaRPr>
          </a:p>
          <a:p>
            <a:pPr indent="0" lvl="0" marL="0" rtl="0" algn="l">
              <a:spcBef>
                <a:spcPts val="0"/>
              </a:spcBef>
              <a:spcAft>
                <a:spcPts val="0"/>
              </a:spcAft>
              <a:buClr>
                <a:schemeClr val="dk2"/>
              </a:buClr>
              <a:buSzPct val="31230"/>
              <a:buFont typeface="Arial"/>
              <a:buNone/>
            </a:pPr>
            <a:r>
              <a:t/>
            </a:r>
            <a:endParaRPr sz="3522">
              <a:solidFill>
                <a:srgbClr val="041CAA"/>
              </a:solidFill>
              <a:latin typeface="Roboto"/>
              <a:ea typeface="Roboto"/>
              <a:cs typeface="Roboto"/>
              <a:sym typeface="Roboto"/>
            </a:endParaRPr>
          </a:p>
          <a:p>
            <a:pPr indent="0" lvl="0" marL="0" rtl="0" algn="l">
              <a:spcBef>
                <a:spcPts val="0"/>
              </a:spcBef>
              <a:spcAft>
                <a:spcPts val="0"/>
              </a:spcAft>
              <a:buNone/>
            </a:pPr>
            <a:r>
              <a:t/>
            </a:r>
            <a:endParaRPr sz="3522">
              <a:solidFill>
                <a:srgbClr val="041CAA"/>
              </a:solidFill>
              <a:latin typeface="Roboto"/>
              <a:ea typeface="Roboto"/>
              <a:cs typeface="Roboto"/>
              <a:sym typeface="Roboto"/>
            </a:endParaRPr>
          </a:p>
        </p:txBody>
      </p:sp>
      <p:sp>
        <p:nvSpPr>
          <p:cNvPr id="124" name="Google Shape;124;p19"/>
          <p:cNvSpPr txBox="1"/>
          <p:nvPr/>
        </p:nvSpPr>
        <p:spPr>
          <a:xfrm>
            <a:off x="149725" y="2867500"/>
            <a:ext cx="8684700" cy="677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600">
              <a:solidFill>
                <a:srgbClr val="041CAA"/>
              </a:solidFill>
              <a:latin typeface="Lato"/>
              <a:ea typeface="Lato"/>
              <a:cs typeface="Lato"/>
              <a:sym typeface="Lato"/>
            </a:endParaRPr>
          </a:p>
        </p:txBody>
      </p:sp>
      <p:sp>
        <p:nvSpPr>
          <p:cNvPr id="125" name="Google Shape;125;p19"/>
          <p:cNvSpPr txBox="1"/>
          <p:nvPr/>
        </p:nvSpPr>
        <p:spPr>
          <a:xfrm>
            <a:off x="19950" y="1251250"/>
            <a:ext cx="9104100" cy="3909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041CAA"/>
              </a:buClr>
              <a:buSzPts val="1800"/>
              <a:buFont typeface="Roboto Medium"/>
              <a:buChar char="●"/>
            </a:pPr>
            <a:r>
              <a:rPr lang="it" sz="1800">
                <a:solidFill>
                  <a:srgbClr val="041CAA"/>
                </a:solidFill>
                <a:latin typeface="Roboto Medium"/>
                <a:ea typeface="Roboto Medium"/>
                <a:cs typeface="Roboto Medium"/>
                <a:sym typeface="Roboto Medium"/>
              </a:rPr>
              <a:t>All users will be able to create a post</a:t>
            </a:r>
            <a:endParaRPr sz="18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800">
              <a:solidFill>
                <a:srgbClr val="041CAA"/>
              </a:solidFill>
              <a:latin typeface="Roboto Medium"/>
              <a:ea typeface="Roboto Medium"/>
              <a:cs typeface="Roboto Medium"/>
              <a:sym typeface="Roboto Medium"/>
            </a:endParaRPr>
          </a:p>
          <a:p>
            <a:pPr indent="-342900" lvl="0" marL="457200" rtl="0" algn="l">
              <a:spcBef>
                <a:spcPts val="0"/>
              </a:spcBef>
              <a:spcAft>
                <a:spcPts val="0"/>
              </a:spcAft>
              <a:buClr>
                <a:srgbClr val="041CAA"/>
              </a:buClr>
              <a:buSzPts val="1800"/>
              <a:buFont typeface="Roboto Medium"/>
              <a:buChar char="●"/>
            </a:pPr>
            <a:r>
              <a:rPr lang="it" sz="1800">
                <a:solidFill>
                  <a:srgbClr val="041CAA"/>
                </a:solidFill>
                <a:latin typeface="Roboto Medium"/>
                <a:ea typeface="Roboto Medium"/>
                <a:cs typeface="Roboto Medium"/>
                <a:sym typeface="Roboto Medium"/>
              </a:rPr>
              <a:t>After creating it, it will be placed within the sub-category with the title of the post, who created it and when</a:t>
            </a:r>
            <a:endParaRPr sz="18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8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Char char="●"/>
            </a:pPr>
            <a:r>
              <a:rPr lang="it" sz="1800">
                <a:solidFill>
                  <a:srgbClr val="041CAA"/>
                </a:solidFill>
                <a:latin typeface="Roboto Medium"/>
                <a:ea typeface="Roboto Medium"/>
                <a:cs typeface="Roboto Medium"/>
                <a:sym typeface="Roboto Medium"/>
              </a:rPr>
              <a:t>If you click on the post you are interested in, you can also comment on it by giving answers or asking further questions </a:t>
            </a:r>
            <a:endParaRPr sz="1800">
              <a:solidFill>
                <a:srgbClr val="041CAA"/>
              </a:solidFill>
              <a:latin typeface="Roboto Medium"/>
              <a:ea typeface="Roboto Medium"/>
              <a:cs typeface="Roboto Medium"/>
              <a:sym typeface="Roboto Medium"/>
            </a:endParaRPr>
          </a:p>
          <a:p>
            <a:pPr indent="0" lvl="0" marL="457200" rtl="0" algn="l">
              <a:spcBef>
                <a:spcPts val="0"/>
              </a:spcBef>
              <a:spcAft>
                <a:spcPts val="0"/>
              </a:spcAft>
              <a:buNone/>
            </a:pPr>
            <a:r>
              <a:t/>
            </a:r>
            <a:endParaRPr sz="18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Char char="●"/>
            </a:pPr>
            <a:r>
              <a:rPr lang="it" sz="1800">
                <a:solidFill>
                  <a:srgbClr val="041CAA"/>
                </a:solidFill>
                <a:latin typeface="Roboto Medium"/>
                <a:ea typeface="Roboto Medium"/>
                <a:cs typeface="Roboto Medium"/>
                <a:sym typeface="Roboto Medium"/>
              </a:rPr>
              <a:t>You will be able to see the author of the comment and when it was created</a:t>
            </a:r>
            <a:endParaRPr sz="1600">
              <a:solidFill>
                <a:srgbClr val="041CAA"/>
              </a:solidFill>
              <a:latin typeface="Roboto Medium"/>
              <a:ea typeface="Roboto Medium"/>
              <a:cs typeface="Roboto Medium"/>
              <a:sym typeface="Roboto Medium"/>
            </a:endParaRPr>
          </a:p>
          <a:p>
            <a:pPr indent="0" lvl="0" marL="45720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0" lvl="0" marL="45720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600">
              <a:solidFill>
                <a:srgbClr val="041CAA"/>
              </a:solidFill>
              <a:latin typeface="Roboto Medium"/>
              <a:ea typeface="Roboto Medium"/>
              <a:cs typeface="Roboto Medium"/>
              <a:sym typeface="Roboto Medium"/>
            </a:endParaRPr>
          </a:p>
        </p:txBody>
      </p:sp>
      <p:pic>
        <p:nvPicPr>
          <p:cNvPr id="126" name="Google Shape;126;p19"/>
          <p:cNvPicPr preferRelativeResize="0"/>
          <p:nvPr/>
        </p:nvPicPr>
        <p:blipFill rotWithShape="1">
          <a:blip r:embed="rId3">
            <a:alphaModFix/>
          </a:blip>
          <a:srcRect b="6560" l="0" r="0" t="-6560"/>
          <a:stretch/>
        </p:blipFill>
        <p:spPr>
          <a:xfrm>
            <a:off x="6897825" y="4216925"/>
            <a:ext cx="1936599" cy="55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30" name="Shape 130"/>
        <p:cNvGrpSpPr/>
        <p:nvPr/>
      </p:nvGrpSpPr>
      <p:grpSpPr>
        <a:xfrm>
          <a:off x="0" y="0"/>
          <a:ext cx="0" cy="0"/>
          <a:chOff x="0" y="0"/>
          <a:chExt cx="0" cy="0"/>
        </a:xfrm>
      </p:grpSpPr>
      <p:sp>
        <p:nvSpPr>
          <p:cNvPr id="131" name="Google Shape;131;p20"/>
          <p:cNvSpPr txBox="1"/>
          <p:nvPr>
            <p:ph type="ctrTitle"/>
          </p:nvPr>
        </p:nvSpPr>
        <p:spPr>
          <a:xfrm>
            <a:off x="-198450" y="127275"/>
            <a:ext cx="9066600" cy="92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sz="5000">
                <a:solidFill>
                  <a:srgbClr val="041CAA"/>
                </a:solidFill>
                <a:latin typeface="Roboto"/>
                <a:ea typeface="Roboto"/>
                <a:cs typeface="Roboto"/>
                <a:sym typeface="Roboto"/>
              </a:rPr>
              <a:t>         </a:t>
            </a:r>
            <a:r>
              <a:rPr lang="it" sz="4522">
                <a:solidFill>
                  <a:srgbClr val="041CAA"/>
                </a:solidFill>
                <a:latin typeface="Roboto"/>
                <a:ea typeface="Roboto"/>
                <a:cs typeface="Roboto"/>
                <a:sym typeface="Roboto"/>
              </a:rPr>
              <a:t>   </a:t>
            </a:r>
            <a:r>
              <a:rPr lang="it" sz="3522">
                <a:solidFill>
                  <a:srgbClr val="041CAA"/>
                </a:solidFill>
                <a:latin typeface="Roboto"/>
                <a:ea typeface="Roboto"/>
                <a:cs typeface="Roboto"/>
                <a:sym typeface="Roboto"/>
              </a:rPr>
              <a:t>Search and other small curiosities!</a:t>
            </a:r>
            <a:endParaRPr sz="2522">
              <a:solidFill>
                <a:srgbClr val="041CAA"/>
              </a:solidFill>
              <a:latin typeface="Roboto"/>
              <a:ea typeface="Roboto"/>
              <a:cs typeface="Roboto"/>
              <a:sym typeface="Roboto"/>
            </a:endParaRPr>
          </a:p>
        </p:txBody>
      </p:sp>
      <p:sp>
        <p:nvSpPr>
          <p:cNvPr id="132" name="Google Shape;132;p20"/>
          <p:cNvSpPr txBox="1"/>
          <p:nvPr/>
        </p:nvSpPr>
        <p:spPr>
          <a:xfrm>
            <a:off x="149725" y="2867500"/>
            <a:ext cx="8684700" cy="677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600">
              <a:solidFill>
                <a:srgbClr val="041CAA"/>
              </a:solidFill>
              <a:latin typeface="Lato"/>
              <a:ea typeface="Lato"/>
              <a:cs typeface="Lato"/>
              <a:sym typeface="Lato"/>
            </a:endParaRPr>
          </a:p>
        </p:txBody>
      </p:sp>
      <p:sp>
        <p:nvSpPr>
          <p:cNvPr id="133" name="Google Shape;133;p20"/>
          <p:cNvSpPr txBox="1"/>
          <p:nvPr/>
        </p:nvSpPr>
        <p:spPr>
          <a:xfrm>
            <a:off x="19950" y="1293125"/>
            <a:ext cx="9104100" cy="3940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041CAA"/>
              </a:buClr>
              <a:buSzPts val="1800"/>
              <a:buFont typeface="Roboto Medium"/>
              <a:buChar char="●"/>
            </a:pPr>
            <a:r>
              <a:rPr lang="it" sz="1800">
                <a:solidFill>
                  <a:srgbClr val="041CAA"/>
                </a:solidFill>
                <a:latin typeface="Roboto Medium"/>
                <a:ea typeface="Roboto Medium"/>
                <a:cs typeface="Roboto Medium"/>
                <a:sym typeface="Roboto Medium"/>
              </a:rPr>
              <a:t>To search for posts or users, you can use the search function. Please note that it is important to enter tropic for the topic and user for the user!</a:t>
            </a:r>
            <a:endParaRPr sz="18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800">
              <a:solidFill>
                <a:srgbClr val="041CAA"/>
              </a:solidFill>
              <a:latin typeface="Roboto Medium"/>
              <a:ea typeface="Roboto Medium"/>
              <a:cs typeface="Roboto Medium"/>
              <a:sym typeface="Roboto Medium"/>
            </a:endParaRPr>
          </a:p>
          <a:p>
            <a:pPr indent="0" lvl="0" marL="914400" rtl="0" algn="l">
              <a:spcBef>
                <a:spcPts val="0"/>
              </a:spcBef>
              <a:spcAft>
                <a:spcPts val="0"/>
              </a:spcAft>
              <a:buNone/>
            </a:pPr>
            <a:r>
              <a:t/>
            </a:r>
            <a:endParaRPr sz="1800">
              <a:solidFill>
                <a:srgbClr val="041CAA"/>
              </a:solidFill>
              <a:latin typeface="Roboto Medium"/>
              <a:ea typeface="Roboto Medium"/>
              <a:cs typeface="Roboto Medium"/>
              <a:sym typeface="Roboto Medium"/>
            </a:endParaRPr>
          </a:p>
          <a:p>
            <a:pPr indent="-342900" lvl="0" marL="457200" rtl="0" algn="l">
              <a:spcBef>
                <a:spcPts val="0"/>
              </a:spcBef>
              <a:spcAft>
                <a:spcPts val="0"/>
              </a:spcAft>
              <a:buClr>
                <a:srgbClr val="041CAA"/>
              </a:buClr>
              <a:buSzPts val="1800"/>
              <a:buFont typeface="Roboto Medium"/>
              <a:buChar char="●"/>
            </a:pPr>
            <a:r>
              <a:rPr lang="it" sz="1800">
                <a:solidFill>
                  <a:srgbClr val="041CAA"/>
                </a:solidFill>
                <a:latin typeface="Roboto Medium"/>
                <a:ea typeface="Roboto Medium"/>
                <a:cs typeface="Roboto Medium"/>
                <a:sym typeface="Roboto Medium"/>
              </a:rPr>
              <a:t>Other features you can find on the website are:</a:t>
            </a:r>
            <a:endParaRPr sz="1800">
              <a:solidFill>
                <a:srgbClr val="041CAA"/>
              </a:solidFill>
              <a:latin typeface="Roboto Medium"/>
              <a:ea typeface="Roboto Medium"/>
              <a:cs typeface="Roboto Medium"/>
              <a:sym typeface="Roboto Medium"/>
            </a:endParaRPr>
          </a:p>
          <a:p>
            <a:pPr indent="-342900" lvl="0" marL="457200" rtl="0" algn="l">
              <a:spcBef>
                <a:spcPts val="0"/>
              </a:spcBef>
              <a:spcAft>
                <a:spcPts val="0"/>
              </a:spcAft>
              <a:buClr>
                <a:srgbClr val="041CAA"/>
              </a:buClr>
              <a:buSzPts val="1800"/>
              <a:buFont typeface="Roboto Medium"/>
              <a:buAutoNum type="arabicPeriod"/>
            </a:pPr>
            <a:r>
              <a:rPr lang="it" sz="1800">
                <a:solidFill>
                  <a:srgbClr val="041CAA"/>
                </a:solidFill>
                <a:latin typeface="Roboto Medium"/>
                <a:ea typeface="Roboto Medium"/>
                <a:cs typeface="Roboto Medium"/>
                <a:sym typeface="Roboto Medium"/>
              </a:rPr>
              <a:t>The go back arrow; </a:t>
            </a:r>
            <a:endParaRPr sz="1800">
              <a:solidFill>
                <a:srgbClr val="041CAA"/>
              </a:solidFill>
              <a:latin typeface="Roboto Medium"/>
              <a:ea typeface="Roboto Medium"/>
              <a:cs typeface="Roboto Medium"/>
              <a:sym typeface="Roboto Medium"/>
            </a:endParaRPr>
          </a:p>
          <a:p>
            <a:pPr indent="-342900" lvl="0" marL="457200" rtl="0" algn="l">
              <a:spcBef>
                <a:spcPts val="0"/>
              </a:spcBef>
              <a:spcAft>
                <a:spcPts val="0"/>
              </a:spcAft>
              <a:buClr>
                <a:srgbClr val="041CAA"/>
              </a:buClr>
              <a:buSzPts val="1800"/>
              <a:buFont typeface="Roboto Medium"/>
              <a:buAutoNum type="arabicPeriod"/>
            </a:pPr>
            <a:r>
              <a:rPr lang="it" sz="1800">
                <a:solidFill>
                  <a:srgbClr val="041CAA"/>
                </a:solidFill>
                <a:latin typeface="Roboto Medium"/>
                <a:ea typeface="Roboto Medium"/>
                <a:cs typeface="Roboto Medium"/>
                <a:sym typeface="Roboto Medium"/>
              </a:rPr>
              <a:t>The sign-out, to be able to leave the site; </a:t>
            </a:r>
            <a:endParaRPr sz="1800">
              <a:solidFill>
                <a:srgbClr val="041CAA"/>
              </a:solidFill>
              <a:latin typeface="Roboto Medium"/>
              <a:ea typeface="Roboto Medium"/>
              <a:cs typeface="Roboto Medium"/>
              <a:sym typeface="Roboto Medium"/>
            </a:endParaRPr>
          </a:p>
          <a:p>
            <a:pPr indent="-342900" lvl="0" marL="457200" rtl="0" algn="l">
              <a:spcBef>
                <a:spcPts val="0"/>
              </a:spcBef>
              <a:spcAft>
                <a:spcPts val="0"/>
              </a:spcAft>
              <a:buClr>
                <a:srgbClr val="041CAA"/>
              </a:buClr>
              <a:buSzPts val="1800"/>
              <a:buFont typeface="Roboto Medium"/>
              <a:buAutoNum type="arabicPeriod"/>
            </a:pPr>
            <a:r>
              <a:rPr lang="it" sz="1800">
                <a:solidFill>
                  <a:srgbClr val="041CAA"/>
                </a:solidFill>
                <a:latin typeface="Roboto Medium"/>
                <a:ea typeface="Roboto Medium"/>
                <a:cs typeface="Roboto Medium"/>
                <a:sym typeface="Roboto Medium"/>
              </a:rPr>
              <a:t>The user's profile with the examinations he/she has taken;</a:t>
            </a:r>
            <a:endParaRPr sz="1800">
              <a:solidFill>
                <a:srgbClr val="041CAA"/>
              </a:solidFill>
              <a:latin typeface="Roboto Medium"/>
              <a:ea typeface="Roboto Medium"/>
              <a:cs typeface="Roboto Medium"/>
              <a:sym typeface="Roboto Medium"/>
            </a:endParaRPr>
          </a:p>
          <a:p>
            <a:pPr indent="-342900" lvl="0" marL="457200" rtl="0" algn="l">
              <a:spcBef>
                <a:spcPts val="0"/>
              </a:spcBef>
              <a:spcAft>
                <a:spcPts val="0"/>
              </a:spcAft>
              <a:buClr>
                <a:srgbClr val="041CAA"/>
              </a:buClr>
              <a:buSzPts val="1800"/>
              <a:buFont typeface="Roboto Medium"/>
              <a:buAutoNum type="arabicPeriod"/>
            </a:pPr>
            <a:r>
              <a:rPr lang="it" sz="1800">
                <a:solidFill>
                  <a:srgbClr val="041CAA"/>
                </a:solidFill>
                <a:latin typeface="Roboto Medium"/>
                <a:ea typeface="Roboto Medium"/>
                <a:cs typeface="Roboto Medium"/>
                <a:sym typeface="Roboto Medium"/>
              </a:rPr>
              <a:t>The two buttons showing recommended developers and contacts;</a:t>
            </a:r>
            <a:endParaRPr sz="1800">
              <a:solidFill>
                <a:srgbClr val="041CAA"/>
              </a:solidFill>
              <a:latin typeface="Roboto Medium"/>
              <a:ea typeface="Roboto Medium"/>
              <a:cs typeface="Roboto Medium"/>
              <a:sym typeface="Roboto Medium"/>
            </a:endParaRPr>
          </a:p>
          <a:p>
            <a:pPr indent="-342900" lvl="0" marL="457200" rtl="0" algn="l">
              <a:spcBef>
                <a:spcPts val="0"/>
              </a:spcBef>
              <a:spcAft>
                <a:spcPts val="0"/>
              </a:spcAft>
              <a:buClr>
                <a:srgbClr val="041CAA"/>
              </a:buClr>
              <a:buSzPts val="1800"/>
              <a:buFont typeface="Roboto Medium"/>
              <a:buAutoNum type="arabicPeriod"/>
            </a:pPr>
            <a:r>
              <a:rPr lang="it" sz="1800">
                <a:solidFill>
                  <a:srgbClr val="041CAA"/>
                </a:solidFill>
                <a:latin typeface="Roboto Medium"/>
                <a:ea typeface="Roboto Medium"/>
                <a:cs typeface="Roboto Medium"/>
                <a:sym typeface="Roboto Medium"/>
              </a:rPr>
              <a:t>If you click on the logo, you can go to the website's home page. </a:t>
            </a:r>
            <a:endParaRPr sz="18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0" lvl="0" marL="45720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600">
              <a:solidFill>
                <a:srgbClr val="041CAA"/>
              </a:solidFill>
              <a:latin typeface="Roboto Medium"/>
              <a:ea typeface="Roboto Medium"/>
              <a:cs typeface="Roboto Medium"/>
              <a:sym typeface="Roboto Medium"/>
            </a:endParaRPr>
          </a:p>
        </p:txBody>
      </p:sp>
      <p:pic>
        <p:nvPicPr>
          <p:cNvPr id="134" name="Google Shape;134;p20"/>
          <p:cNvPicPr preferRelativeResize="0"/>
          <p:nvPr/>
        </p:nvPicPr>
        <p:blipFill rotWithShape="1">
          <a:blip r:embed="rId3">
            <a:alphaModFix/>
          </a:blip>
          <a:srcRect b="6560" l="0" r="0" t="-6560"/>
          <a:stretch/>
        </p:blipFill>
        <p:spPr>
          <a:xfrm>
            <a:off x="6897825" y="4216925"/>
            <a:ext cx="1936599" cy="552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38" name="Shape 138"/>
        <p:cNvGrpSpPr/>
        <p:nvPr/>
      </p:nvGrpSpPr>
      <p:grpSpPr>
        <a:xfrm>
          <a:off x="0" y="0"/>
          <a:ext cx="0" cy="0"/>
          <a:chOff x="0" y="0"/>
          <a:chExt cx="0" cy="0"/>
        </a:xfrm>
      </p:grpSpPr>
      <p:sp>
        <p:nvSpPr>
          <p:cNvPr id="139" name="Google Shape;139;p21"/>
          <p:cNvSpPr txBox="1"/>
          <p:nvPr>
            <p:ph type="ctrTitle"/>
          </p:nvPr>
        </p:nvSpPr>
        <p:spPr>
          <a:xfrm>
            <a:off x="-182675" y="150950"/>
            <a:ext cx="9066600" cy="92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sz="5000">
                <a:solidFill>
                  <a:srgbClr val="041CAA"/>
                </a:solidFill>
                <a:latin typeface="Roboto"/>
                <a:ea typeface="Roboto"/>
                <a:cs typeface="Roboto"/>
                <a:sym typeface="Roboto"/>
              </a:rPr>
              <a:t>         </a:t>
            </a:r>
            <a:r>
              <a:rPr lang="it" sz="3300">
                <a:solidFill>
                  <a:srgbClr val="041CAA"/>
                </a:solidFill>
                <a:latin typeface="Roboto"/>
                <a:ea typeface="Roboto"/>
                <a:cs typeface="Roboto"/>
                <a:sym typeface="Roboto"/>
              </a:rPr>
              <a:t> Future implementations and conclusions</a:t>
            </a:r>
            <a:endParaRPr sz="2300">
              <a:solidFill>
                <a:srgbClr val="041CAA"/>
              </a:solidFill>
              <a:latin typeface="Roboto"/>
              <a:ea typeface="Roboto"/>
              <a:cs typeface="Roboto"/>
              <a:sym typeface="Roboto"/>
            </a:endParaRPr>
          </a:p>
        </p:txBody>
      </p:sp>
      <p:sp>
        <p:nvSpPr>
          <p:cNvPr id="140" name="Google Shape;140;p21"/>
          <p:cNvSpPr txBox="1"/>
          <p:nvPr/>
        </p:nvSpPr>
        <p:spPr>
          <a:xfrm>
            <a:off x="149725" y="2867500"/>
            <a:ext cx="8684700" cy="677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600">
              <a:solidFill>
                <a:srgbClr val="041CAA"/>
              </a:solidFill>
              <a:latin typeface="Lato"/>
              <a:ea typeface="Lato"/>
              <a:cs typeface="Lato"/>
              <a:sym typeface="Lato"/>
            </a:endParaRPr>
          </a:p>
        </p:txBody>
      </p:sp>
      <p:sp>
        <p:nvSpPr>
          <p:cNvPr id="141" name="Google Shape;141;p21"/>
          <p:cNvSpPr txBox="1"/>
          <p:nvPr/>
        </p:nvSpPr>
        <p:spPr>
          <a:xfrm>
            <a:off x="19950" y="1116900"/>
            <a:ext cx="9104100" cy="3848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41CAA"/>
              </a:buClr>
              <a:buSzPts val="1600"/>
              <a:buFont typeface="Roboto Medium"/>
              <a:buChar char="●"/>
            </a:pPr>
            <a:r>
              <a:rPr lang="it" sz="1600">
                <a:solidFill>
                  <a:srgbClr val="041CAA"/>
                </a:solidFill>
                <a:latin typeface="Roboto Medium"/>
                <a:ea typeface="Roboto Medium"/>
                <a:cs typeface="Roboto Medium"/>
                <a:sym typeface="Roboto Medium"/>
              </a:rPr>
              <a:t>But we don't want to stop there, in the future we plan to add more features or else:</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AutoNum type="arabicPeriod"/>
            </a:pPr>
            <a:r>
              <a:rPr lang="it" sz="1600">
                <a:solidFill>
                  <a:srgbClr val="041CAA"/>
                </a:solidFill>
                <a:latin typeface="Roboto Medium"/>
                <a:ea typeface="Roboto Medium"/>
                <a:cs typeface="Roboto Medium"/>
                <a:sym typeface="Roboto Medium"/>
              </a:rPr>
              <a:t>the sharing of images;</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AutoNum type="arabicPeriod"/>
            </a:pPr>
            <a:r>
              <a:rPr lang="it" sz="1600">
                <a:solidFill>
                  <a:srgbClr val="041CAA"/>
                </a:solidFill>
                <a:latin typeface="Roboto Medium"/>
                <a:ea typeface="Roboto Medium"/>
                <a:cs typeface="Roboto Medium"/>
                <a:sym typeface="Roboto Medium"/>
              </a:rPr>
              <a:t>the use of a chat between two persons; </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AutoNum type="arabicPeriod"/>
            </a:pPr>
            <a:r>
              <a:rPr lang="it" sz="1600">
                <a:solidFill>
                  <a:srgbClr val="041CAA"/>
                </a:solidFill>
                <a:latin typeface="Roboto Medium"/>
                <a:ea typeface="Roboto Medium"/>
                <a:cs typeface="Roboto Medium"/>
                <a:sym typeface="Roboto Medium"/>
              </a:rPr>
              <a:t>the deletion or updating of posts;</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AutoNum type="arabicPeriod"/>
            </a:pPr>
            <a:r>
              <a:rPr lang="it" sz="1600">
                <a:solidFill>
                  <a:srgbClr val="041CAA"/>
                </a:solidFill>
                <a:latin typeface="Roboto Medium"/>
                <a:ea typeface="Roboto Medium"/>
                <a:cs typeface="Roboto Medium"/>
                <a:sym typeface="Roboto Medium"/>
              </a:rPr>
              <a:t>useful information such as time or available appeals; </a:t>
            </a:r>
            <a:endParaRPr sz="1600">
              <a:solidFill>
                <a:srgbClr val="041CAA"/>
              </a:solidFill>
              <a:latin typeface="Roboto Medium"/>
              <a:ea typeface="Roboto Medium"/>
              <a:cs typeface="Roboto Medium"/>
              <a:sym typeface="Roboto Medium"/>
            </a:endParaRPr>
          </a:p>
          <a:p>
            <a:pPr indent="-330200" lvl="0" marL="457200" rtl="0" algn="l">
              <a:spcBef>
                <a:spcPts val="0"/>
              </a:spcBef>
              <a:spcAft>
                <a:spcPts val="0"/>
              </a:spcAft>
              <a:buClr>
                <a:srgbClr val="041CAA"/>
              </a:buClr>
              <a:buSzPts val="1600"/>
              <a:buFont typeface="Roboto Medium"/>
              <a:buAutoNum type="arabicPeriod"/>
            </a:pPr>
            <a:r>
              <a:rPr lang="it" sz="1600">
                <a:solidFill>
                  <a:srgbClr val="041CAA"/>
                </a:solidFill>
                <a:latin typeface="Roboto Medium"/>
                <a:ea typeface="Roboto Medium"/>
                <a:cs typeface="Roboto Medium"/>
                <a:sym typeface="Roboto Medium"/>
              </a:rPr>
              <a:t>notification of post replies (synchronisation).</a:t>
            </a:r>
            <a:endParaRPr sz="1600">
              <a:solidFill>
                <a:srgbClr val="041CAA"/>
              </a:solidFill>
              <a:latin typeface="Roboto Medium"/>
              <a:ea typeface="Roboto Medium"/>
              <a:cs typeface="Roboto Medium"/>
              <a:sym typeface="Roboto Medium"/>
            </a:endParaRPr>
          </a:p>
          <a:p>
            <a:pPr indent="0" lvl="0" marL="91440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rPr lang="it" sz="1600">
                <a:solidFill>
                  <a:srgbClr val="041CAA"/>
                </a:solidFill>
                <a:latin typeface="Roboto Medium"/>
                <a:ea typeface="Roboto Medium"/>
                <a:cs typeface="Roboto Medium"/>
                <a:sym typeface="Roboto Medium"/>
              </a:rPr>
              <a:t>Ours is a forum that aims to help students understand the information they need by resolving doubts or perplexities. We can say that ParthenoAnswer differs from other university sites because its purpose is to help students improve their university life after so many sacrifices due to the things that have happened in the world.</a:t>
            </a:r>
            <a:endParaRPr>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600">
              <a:solidFill>
                <a:srgbClr val="041CAA"/>
              </a:solidFill>
              <a:latin typeface="Roboto Medium"/>
              <a:ea typeface="Roboto Medium"/>
              <a:cs typeface="Roboto Medium"/>
              <a:sym typeface="Roboto Medium"/>
            </a:endParaRPr>
          </a:p>
          <a:p>
            <a:pPr indent="0" lvl="0" marL="0" rtl="0" algn="l">
              <a:spcBef>
                <a:spcPts val="0"/>
              </a:spcBef>
              <a:spcAft>
                <a:spcPts val="0"/>
              </a:spcAft>
              <a:buNone/>
            </a:pPr>
            <a:r>
              <a:t/>
            </a:r>
            <a:endParaRPr sz="1600">
              <a:solidFill>
                <a:srgbClr val="041CAA"/>
              </a:solidFill>
              <a:latin typeface="Roboto Medium"/>
              <a:ea typeface="Roboto Medium"/>
              <a:cs typeface="Roboto Medium"/>
              <a:sym typeface="Roboto Medium"/>
            </a:endParaRPr>
          </a:p>
        </p:txBody>
      </p:sp>
      <p:pic>
        <p:nvPicPr>
          <p:cNvPr id="142" name="Google Shape;142;p21"/>
          <p:cNvPicPr preferRelativeResize="0"/>
          <p:nvPr/>
        </p:nvPicPr>
        <p:blipFill rotWithShape="1">
          <a:blip r:embed="rId3">
            <a:alphaModFix/>
          </a:blip>
          <a:srcRect b="6560" l="0" r="0" t="-6560"/>
          <a:stretch/>
        </p:blipFill>
        <p:spPr>
          <a:xfrm>
            <a:off x="6897825" y="4216925"/>
            <a:ext cx="1936599" cy="552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