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wYsyicj5BoJ5bDTZ2+Gb8ehj/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3ffceea94_0_97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323ffceea94_0_97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323ffceea94_0_9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23ffceea94_0_1005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323ffceea94_0_1005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323ffceea94_0_10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3ffceea94_0_10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23ffceea94_0_97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323ffceea94_0_97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23ffceea94_0_97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323ffceea94_0_97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323ffceea94_0_9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23ffceea94_0_98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323ffceea94_0_981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323ffceea94_0_981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323ffceea94_0_9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23ffceea94_0_98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323ffceea94_0_9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23ffceea94_0_98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323ffceea94_0_98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323ffceea94_0_9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23ffceea94_0_99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323ffceea94_0_9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23ffceea94_0_99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23ffceea94_0_996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323ffceea94_0_996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323ffceea94_0_996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323ffceea94_0_99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23ffceea94_0_100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323ffceea94_0_10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3ffceea94_0_9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23ffceea94_0_96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323ffceea94_0_9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3" Type="http://schemas.openxmlformats.org/officeDocument/2006/relationships/image" Target="../media/image25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2.png"/><Relationship Id="rId10" Type="http://schemas.openxmlformats.org/officeDocument/2006/relationships/image" Target="../media/image9.png"/><Relationship Id="rId9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6.jp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" y="2126280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14842"/>
            <a:ext cx="23431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800" y="3951019"/>
            <a:ext cx="2485599" cy="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96475" y="3613425"/>
            <a:ext cx="1396188" cy="7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075" y="4398775"/>
            <a:ext cx="2402992" cy="240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8675" y="4542537"/>
            <a:ext cx="2287775" cy="22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00650" y="3951025"/>
            <a:ext cx="28765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1" name="Google Shape;1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endParaRPr/>
          </a:p>
        </p:txBody>
      </p:sp>
      <p:sp>
        <p:nvSpPr>
          <p:cNvPr id="183" name="Google Shape;183;p10"/>
          <p:cNvSpPr txBox="1"/>
          <p:nvPr/>
        </p:nvSpPr>
        <p:spPr>
          <a:xfrm>
            <a:off x="0" y="10854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4" name="Google Shape;184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5" name="Google Shape;18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600" y="4571661"/>
            <a:ext cx="1871073" cy="1491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200" y="4554853"/>
            <a:ext cx="1474750" cy="1524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3100" y="2840200"/>
            <a:ext cx="2501721" cy="84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200" y="4592582"/>
            <a:ext cx="2300073" cy="129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93350" y="4551741"/>
            <a:ext cx="1474739" cy="147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8300" y="2545430"/>
            <a:ext cx="2158600" cy="134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5000" y="2586100"/>
            <a:ext cx="1331148" cy="13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716325" y="2545425"/>
            <a:ext cx="2014326" cy="108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53426" y="2223201"/>
            <a:ext cx="2158600" cy="183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701675" y="4665600"/>
            <a:ext cx="3028972" cy="11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07" name="Google Shape;207;p12"/>
          <p:cNvSpPr txBox="1"/>
          <p:nvPr/>
        </p:nvSpPr>
        <p:spPr>
          <a:xfrm>
            <a:off x="922800" y="2558650"/>
            <a:ext cx="4467000" cy="3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2"/>
                </a:solidFill>
              </a:rPr>
              <a:t>Resultados obtenidos:</a:t>
            </a:r>
            <a:endParaRPr sz="24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CL" sz="1800">
                <a:solidFill>
                  <a:schemeClr val="dk2"/>
                </a:solidFill>
              </a:rPr>
              <a:t>Funciones clave desarrolladas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CL" sz="1800">
                <a:solidFill>
                  <a:schemeClr val="dk2"/>
                </a:solidFill>
              </a:rPr>
              <a:t>Acceso con sistema de roles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CL" sz="1800">
                <a:solidFill>
                  <a:schemeClr val="dk2"/>
                </a:solidFill>
              </a:rPr>
              <a:t>Base de datos asociada a las funciones de la aplicación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CL" sz="1800">
                <a:solidFill>
                  <a:schemeClr val="dk2"/>
                </a:solidFill>
              </a:rPr>
              <a:t>Alojamiento en host online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6517550" y="2558650"/>
            <a:ext cx="4467000" cy="3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2"/>
                </a:solidFill>
              </a:rPr>
              <a:t>Resultados de equipo:</a:t>
            </a:r>
            <a:endParaRPr sz="24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CL" sz="1800">
                <a:solidFill>
                  <a:schemeClr val="dk2"/>
                </a:solidFill>
              </a:rPr>
              <a:t>hay aspectos que se podrían haber desarrollado de mejor manera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CL" sz="1800">
                <a:solidFill>
                  <a:schemeClr val="dk2"/>
                </a:solidFill>
              </a:rPr>
              <a:t>Satisfacción positiva respecto al desarrollo general de la aplicación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CL" sz="1800">
                <a:solidFill>
                  <a:schemeClr val="dk2"/>
                </a:solidFill>
              </a:rPr>
              <a:t>Obtención de experiencia en un framework nuevo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CL" sz="1800">
                <a:solidFill>
                  <a:schemeClr val="dk2"/>
                </a:solidFill>
              </a:rPr>
              <a:t>Obtención de experiencia en entornos de trabajo reales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9" name="Google Shape;20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5500" y="929350"/>
            <a:ext cx="1423100" cy="14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4" name="Google Shape;2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 txBox="1"/>
          <p:nvPr/>
        </p:nvSpPr>
        <p:spPr>
          <a:xfrm>
            <a:off x="1" y="1176836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grpSp>
        <p:nvGrpSpPr>
          <p:cNvPr id="216" name="Google Shape;216;p13"/>
          <p:cNvGrpSpPr/>
          <p:nvPr/>
        </p:nvGrpSpPr>
        <p:grpSpPr>
          <a:xfrm>
            <a:off x="3921371" y="2130226"/>
            <a:ext cx="4349258" cy="4498909"/>
            <a:chOff x="2604900" y="605090"/>
            <a:chExt cx="3934200" cy="3933300"/>
          </a:xfrm>
        </p:grpSpPr>
        <p:sp>
          <p:nvSpPr>
            <p:cNvPr id="217" name="Google Shape;217;p13"/>
            <p:cNvSpPr/>
            <p:nvPr/>
          </p:nvSpPr>
          <p:spPr>
            <a:xfrm>
              <a:off x="2604900" y="605090"/>
              <a:ext cx="3934200" cy="3933300"/>
            </a:xfrm>
            <a:prstGeom prst="ellipse">
              <a:avLst/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 txBox="1"/>
            <p:nvPr/>
          </p:nvSpPr>
          <p:spPr>
            <a:xfrm>
              <a:off x="3608400" y="687876"/>
              <a:ext cx="1927200" cy="6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Cancelación proyecto original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" name="Google Shape;219;p13"/>
          <p:cNvGrpSpPr/>
          <p:nvPr/>
        </p:nvGrpSpPr>
        <p:grpSpPr>
          <a:xfrm>
            <a:off x="4315537" y="2945527"/>
            <a:ext cx="3560926" cy="3683608"/>
            <a:chOff x="2961450" y="1317890"/>
            <a:chExt cx="3221100" cy="3220500"/>
          </a:xfrm>
        </p:grpSpPr>
        <p:sp>
          <p:nvSpPr>
            <p:cNvPr id="220" name="Google Shape;220;p13"/>
            <p:cNvSpPr/>
            <p:nvPr/>
          </p:nvSpPr>
          <p:spPr>
            <a:xfrm>
              <a:off x="2961450" y="1317890"/>
              <a:ext cx="3221100" cy="3220500"/>
            </a:xfrm>
            <a:prstGeom prst="ellipse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 txBox="1"/>
            <p:nvPr/>
          </p:nvSpPr>
          <p:spPr>
            <a:xfrm>
              <a:off x="3783000" y="15572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Falta de experiencia en GitHub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" name="Google Shape;222;p13"/>
          <p:cNvGrpSpPr/>
          <p:nvPr/>
        </p:nvGrpSpPr>
        <p:grpSpPr>
          <a:xfrm>
            <a:off x="4802233" y="3951956"/>
            <a:ext cx="2587533" cy="2677178"/>
            <a:chOff x="3401700" y="2197790"/>
            <a:chExt cx="2340600" cy="2340600"/>
          </a:xfrm>
        </p:grpSpPr>
        <p:sp>
          <p:nvSpPr>
            <p:cNvPr id="223" name="Google Shape;223;p13"/>
            <p:cNvSpPr/>
            <p:nvPr/>
          </p:nvSpPr>
          <p:spPr>
            <a:xfrm>
              <a:off x="3401700" y="2197790"/>
              <a:ext cx="2340600" cy="2340600"/>
            </a:xfrm>
            <a:prstGeom prst="ellipse">
              <a:avLst/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 txBox="1"/>
            <p:nvPr/>
          </p:nvSpPr>
          <p:spPr>
            <a:xfrm>
              <a:off x="3833400" y="2483075"/>
              <a:ext cx="14772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Nula experiencia en Laravel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13"/>
          <p:cNvGrpSpPr/>
          <p:nvPr/>
        </p:nvGrpSpPr>
        <p:grpSpPr>
          <a:xfrm>
            <a:off x="5279643" y="4939513"/>
            <a:ext cx="1632713" cy="1689621"/>
            <a:chOff x="3833550" y="3061190"/>
            <a:chExt cx="1476900" cy="1477200"/>
          </a:xfrm>
        </p:grpSpPr>
        <p:sp>
          <p:nvSpPr>
            <p:cNvPr id="226" name="Google Shape;226;p13"/>
            <p:cNvSpPr/>
            <p:nvPr/>
          </p:nvSpPr>
          <p:spPr>
            <a:xfrm>
              <a:off x="3833550" y="3061190"/>
              <a:ext cx="1476900" cy="14772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 txBox="1"/>
            <p:nvPr/>
          </p:nvSpPr>
          <p:spPr>
            <a:xfrm>
              <a:off x="3957000" y="3499463"/>
              <a:ext cx="12300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Falta de tiempo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2" name="Google Shape;2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238327" y="3058616"/>
            <a:ext cx="360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2"/>
          <p:cNvSpPr/>
          <p:nvPr/>
        </p:nvSpPr>
        <p:spPr>
          <a:xfrm>
            <a:off x="4085651" y="908544"/>
            <a:ext cx="7633500" cy="1359600"/>
          </a:xfrm>
          <a:prstGeom prst="roundRect">
            <a:avLst>
              <a:gd fmla="val 10000" name="adj"/>
            </a:avLst>
          </a:prstGeom>
          <a:gradFill>
            <a:gsLst>
              <a:gs pos="0">
                <a:srgbClr val="6EA5DA"/>
              </a:gs>
              <a:gs pos="50000">
                <a:srgbClr val="529BDA"/>
              </a:gs>
              <a:gs pos="100000">
                <a:srgbClr val="4188C8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5791025" y="1044600"/>
            <a:ext cx="55920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Carlos Correa 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Jefe de proyecto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es-CL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Consultor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4">
            <a:alphaModFix/>
          </a:blip>
          <a:srcRect b="-4760" l="3250" r="-3250" t="4760"/>
          <a:stretch/>
        </p:blipFill>
        <p:spPr>
          <a:xfrm>
            <a:off x="4260138" y="5592075"/>
            <a:ext cx="1535075" cy="1047950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pic>
        <p:nvPicPr>
          <p:cNvPr id="73" name="Google Shape;7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0149" y="4089749"/>
            <a:ext cx="1458514" cy="1047950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pic>
        <p:nvPicPr>
          <p:cNvPr id="74" name="Google Shape;7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4738" y="2586950"/>
            <a:ext cx="1429340" cy="104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8425" y="1076913"/>
            <a:ext cx="1458525" cy="1022866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grpSp>
        <p:nvGrpSpPr>
          <p:cNvPr id="76" name="Google Shape;76;p2"/>
          <p:cNvGrpSpPr/>
          <p:nvPr/>
        </p:nvGrpSpPr>
        <p:grpSpPr>
          <a:xfrm>
            <a:off x="4085626" y="2438469"/>
            <a:ext cx="7633553" cy="4350605"/>
            <a:chOff x="0" y="0"/>
            <a:chExt cx="7633553" cy="4350605"/>
          </a:xfrm>
        </p:grpSpPr>
        <p:sp>
          <p:nvSpPr>
            <p:cNvPr id="77" name="Google Shape;77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 txBox="1"/>
            <p:nvPr/>
          </p:nvSpPr>
          <p:spPr>
            <a:xfrm>
              <a:off x="1662653" y="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Matías Mateluna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Documentación | Desarrollo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Sebastian Gonzalez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Team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| Documentación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2991005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 txBox="1"/>
            <p:nvPr/>
          </p:nvSpPr>
          <p:spPr>
            <a:xfrm>
              <a:off x="1662653" y="2991005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Sebastian Pardo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Team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| Documentación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3" name="Google Shape;83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2850" y="4069738"/>
            <a:ext cx="1453125" cy="10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75938" y="5535125"/>
            <a:ext cx="1426950" cy="10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44375" y="2551013"/>
            <a:ext cx="1458525" cy="10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2" name="Google Shape;92;p3"/>
          <p:cNvSpPr txBox="1"/>
          <p:nvPr/>
        </p:nvSpPr>
        <p:spPr>
          <a:xfrm>
            <a:off x="0" y="1130849"/>
            <a:ext cx="1219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3"/>
          <p:cNvSpPr/>
          <p:nvPr/>
        </p:nvSpPr>
        <p:spPr>
          <a:xfrm>
            <a:off x="714900" y="2169775"/>
            <a:ext cx="4348800" cy="4239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Problemas de gestión</a:t>
            </a:r>
            <a:r>
              <a:rPr lang="es-CL" sz="1100">
                <a:solidFill>
                  <a:schemeClr val="dk1"/>
                </a:solidFill>
              </a:rPr>
              <a:t>: Los procesos de administración de pedidos y manejo de libros se realizan de forma manual.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Inventario deficiente</a:t>
            </a:r>
            <a:r>
              <a:rPr lang="es-CL" sz="1100">
                <a:solidFill>
                  <a:schemeClr val="dk1"/>
                </a:solidFill>
              </a:rPr>
              <a:t>: Esto genera un inventario prácticamente inexistente.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Registros ineficientes</a:t>
            </a:r>
            <a:r>
              <a:rPr lang="es-CL" sz="1100">
                <a:solidFill>
                  <a:schemeClr val="dk1"/>
                </a:solidFill>
              </a:rPr>
              <a:t>: La manualidad aumenta la probabilidad de errores en los registros.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Falta de visibilidad</a:t>
            </a:r>
            <a:r>
              <a:rPr lang="es-CL" sz="1100">
                <a:solidFill>
                  <a:schemeClr val="dk1"/>
                </a:solidFill>
              </a:rPr>
              <a:t>: Carece de presencia en redes sociales e internet.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Limitación de alcance</a:t>
            </a:r>
            <a:r>
              <a:rPr lang="es-CL" sz="1100">
                <a:solidFill>
                  <a:schemeClr val="dk1"/>
                </a:solidFill>
              </a:rPr>
              <a:t>: Su conexión con la comunidad es limitada.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6912075" y="2177325"/>
            <a:ext cx="4348800" cy="43020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Propuesta principal</a:t>
            </a:r>
            <a:r>
              <a:rPr lang="es-CL" sz="1100">
                <a:solidFill>
                  <a:schemeClr val="dk1"/>
                </a:solidFill>
              </a:rPr>
              <a:t>: Desarrollo de un sistema de gestión digital para la Biblioteca Nuevo Horizonte.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Objetivo</a:t>
            </a:r>
            <a:r>
              <a:rPr lang="es-CL" sz="1100">
                <a:solidFill>
                  <a:schemeClr val="dk1"/>
                </a:solidFill>
              </a:rPr>
              <a:t>: Automatizar y optimizar la administración de libros, préstamos y usuarios.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Beneficios</a:t>
            </a:r>
            <a:r>
              <a:rPr lang="es-CL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Control eficiente del inventario y recursos disponibles.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Mejora en los registros.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Reducción de errores asociados a la gestión manual.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Funcionalidades destacadas</a:t>
            </a:r>
            <a:r>
              <a:rPr lang="es-CL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Reservar libros en línea.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Gestionar préstamos sin necesidad de una cuenta de usuario.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Proporcionar información clave como misión, visión, ubicación y horarios de atención.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5456903" y="3736258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558425" y="992900"/>
            <a:ext cx="430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4"/>
          <p:cNvSpPr txBox="1"/>
          <p:nvPr/>
        </p:nvSpPr>
        <p:spPr>
          <a:xfrm>
            <a:off x="614525" y="3629800"/>
            <a:ext cx="419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564700" y="1639400"/>
            <a:ext cx="11397000" cy="160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digital que optimice la gestión de la Biblioteca Nuevo Horizonte, promocione su carácter caritativo, facilite la gestión de libros y préstamos, y permita a los usuarios consultar libros, crear cuentas y solicitar préstamos, con o sin registro.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614525" y="4445750"/>
            <a:ext cx="11298900" cy="223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Desarrollar un sistema de gestión de libros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Desarrollar un sistema de gestión de préstamos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Desarrollar una funcionalidad de reserva de libros para usuarios registrados y no registrados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Diseñar una interfaz de usuario amigable y fácil de usar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Integrar un apartado informativo para dar a conocer la biblioteca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Implementar medidas de seguridad para la plataforma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5"/>
          <p:cNvSpPr txBox="1"/>
          <p:nvPr/>
        </p:nvSpPr>
        <p:spPr>
          <a:xfrm>
            <a:off x="248925" y="2519750"/>
            <a:ext cx="50370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 sz="2400"/>
              <a:t>Administración de libros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 sz="2400"/>
              <a:t>Administración de </a:t>
            </a:r>
            <a:r>
              <a:rPr lang="es-CL" sz="2400"/>
              <a:t>préstamos</a:t>
            </a:r>
            <a:r>
              <a:rPr lang="es-CL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 sz="2400"/>
              <a:t>Administración</a:t>
            </a:r>
            <a:r>
              <a:rPr lang="es-CL" sz="2400"/>
              <a:t> de cuentas de usuarios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 sz="2400"/>
              <a:t>Carga de datos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CL" sz="2400"/>
              <a:t>dashboards web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6458750" y="2560875"/>
            <a:ext cx="5641800" cy="24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Tiempo de desarrollo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Experiencia en framework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CL" sz="2400">
                <a:solidFill>
                  <a:schemeClr val="dk1"/>
                </a:solidFill>
              </a:rPr>
              <a:t>Implementación</a:t>
            </a:r>
            <a:r>
              <a:rPr lang="es-CL" sz="2400">
                <a:solidFill>
                  <a:schemeClr val="dk1"/>
                </a:solidFill>
              </a:rPr>
              <a:t> de funciones complejas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300" y="5552200"/>
            <a:ext cx="1182426" cy="118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8325" y="1105225"/>
            <a:ext cx="1088663" cy="108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136188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8" name="Google Shape;12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525" y="2528326"/>
            <a:ext cx="3280750" cy="32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/>
        </p:nvSpPr>
        <p:spPr>
          <a:xfrm>
            <a:off x="989150" y="3458925"/>
            <a:ext cx="2850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Reuniones 2/semana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1041850" y="4133875"/>
            <a:ext cx="18213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4 Sprints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1041850" y="4808825"/>
            <a:ext cx="2476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Sprint Planning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989150" y="5487975"/>
            <a:ext cx="30291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Sprint Retrospective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1076000" y="2768425"/>
            <a:ext cx="27639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1"/>
                </a:solidFill>
              </a:rPr>
              <a:t>Eventos Scrum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8253550" y="3394175"/>
            <a:ext cx="30291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Product Backlog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8253550" y="2768425"/>
            <a:ext cx="27639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solidFill>
                  <a:schemeClr val="dk1"/>
                </a:solidFill>
              </a:rPr>
              <a:t>Artefactos Scrum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445375" y="1834125"/>
            <a:ext cx="9459600" cy="548100"/>
          </a:xfrm>
          <a:prstGeom prst="trapezoid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>
                <a:solidFill>
                  <a:srgbClr val="F5F7FC"/>
                </a:solidFill>
              </a:rPr>
              <a:t>13 semanas</a:t>
            </a:r>
            <a:endParaRPr sz="2500">
              <a:solidFill>
                <a:srgbClr val="F5F7FC"/>
              </a:solidFill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2525" y="6075969"/>
            <a:ext cx="2485599" cy="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45025" y="5736960"/>
            <a:ext cx="1798098" cy="101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1" y="115565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7"/>
          <p:cNvSpPr/>
          <p:nvPr/>
        </p:nvSpPr>
        <p:spPr>
          <a:xfrm>
            <a:off x="729125" y="2282900"/>
            <a:ext cx="2883600" cy="524400"/>
          </a:xfrm>
          <a:prstGeom prst="chevron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Sprint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3340200" y="2282900"/>
            <a:ext cx="2883600" cy="5244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5961750" y="2282900"/>
            <a:ext cx="2883600" cy="524400"/>
          </a:xfrm>
          <a:prstGeom prst="chevron">
            <a:avLst>
              <a:gd fmla="val 50000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8579275" y="2282900"/>
            <a:ext cx="2883600" cy="524400"/>
          </a:xfrm>
          <a:prstGeom prst="chevron">
            <a:avLst>
              <a:gd fmla="val 50000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737200" y="3288050"/>
            <a:ext cx="26112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N.º de artefactos: 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Completados: 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de horas: 12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de horas: 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Máximo de horas: 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 de horas: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3340200" y="3288050"/>
            <a:ext cx="26853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N.º de artefactos: 18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Completados: 18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de horas: 102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de horas: 6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Máximo de horas: 10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 de horas: 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5961750" y="3288050"/>
            <a:ext cx="26853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N.º de artefactos: 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Completados: 8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Aplazado: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de horas: 63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de horas: 8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Máximo de horas: 12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 de horas: 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8579275" y="3288050"/>
            <a:ext cx="26853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N.º de artefactos: 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Completados: 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Cancelados: 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de horas: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Promedio de horas: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Máximo de horas: 37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 de horas: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9113175" y="2101700"/>
            <a:ext cx="1819800" cy="181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3 Semanas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6502100" y="2101700"/>
            <a:ext cx="1819800" cy="181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4 semanas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1259000" y="2101700"/>
            <a:ext cx="1819800" cy="181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2 Semanas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3882563" y="2101700"/>
            <a:ext cx="1819800" cy="1812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Calibri"/>
                <a:ea typeface="Calibri"/>
                <a:cs typeface="Calibri"/>
                <a:sym typeface="Calibri"/>
              </a:rPr>
              <a:t>4 Semanas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0" y="77780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7" name="Google Shape;16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325" y="1359825"/>
            <a:ext cx="7544300" cy="54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Biblioteca El Pimiento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0" y="10866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5" name="Google Shape;175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650" y="1733100"/>
            <a:ext cx="10192703" cy="51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