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324"/>
      </p:cViewPr>
      <p:guideLst>
        <p:guide orient="horz" pos="215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21402" y="5221357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bg1"/>
                </a:solidFill>
              </a:rPr>
              <a:t>파프리카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5E87B1-458A-413A-99CC-7A0F2DAFC1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60" y="1979360"/>
            <a:ext cx="2899278" cy="289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파트구성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83BA89-BCCC-4483-B9F6-9E168AF22D4B}"/>
              </a:ext>
            </a:extLst>
          </p:cNvPr>
          <p:cNvGrpSpPr/>
          <p:nvPr/>
        </p:nvGrpSpPr>
        <p:grpSpPr>
          <a:xfrm>
            <a:off x="4861123" y="1000301"/>
            <a:ext cx="2469754" cy="5204052"/>
            <a:chOff x="1504504" y="942734"/>
            <a:chExt cx="1879605" cy="3960541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FC9BE21-37D6-4270-AA0E-B86EE28F66F0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E9E3E9ED-8BB0-4CC0-B206-4F348C9D354A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Front Leader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UI </a:t>
              </a:r>
              <a:r>
                <a:rPr lang="ko-KR" altLang="en-US" sz="1200" dirty="0" err="1"/>
                <a:t>목업</a:t>
              </a:r>
              <a:endParaRPr lang="en-US" altLang="ko-KR" sz="1200" dirty="0"/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요구 명세서</a:t>
              </a:r>
              <a:endParaRPr lang="en-US" altLang="ko-KR" sz="1200" dirty="0"/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UI mapping</a:t>
              </a: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1BBB58E8-157A-44F1-B3C3-A3DCD081936B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오세현</a:t>
              </a:r>
            </a:p>
          </p:txBody>
        </p:sp>
        <p:sp>
          <p:nvSpPr>
            <p:cNvPr id="15" name="모서리가 둥근 직사각형 31">
              <a:extLst>
                <a:ext uri="{FF2B5EF4-FFF2-40B4-BE49-F238E27FC236}">
                  <a16:creationId xmlns:a16="http://schemas.microsoft.com/office/drawing/2014/main" id="{26DB5E3C-6ED9-4A61-8856-83F6F79A6104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PL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EF3E919-2FD0-495A-8990-99535CE2C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118" y="1284179"/>
              <a:ext cx="1166095" cy="1554793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A21FBB2-BCA7-4CFF-A2E7-9304EE906F8D}"/>
              </a:ext>
            </a:extLst>
          </p:cNvPr>
          <p:cNvGrpSpPr/>
          <p:nvPr/>
        </p:nvGrpSpPr>
        <p:grpSpPr>
          <a:xfrm>
            <a:off x="8461398" y="1000301"/>
            <a:ext cx="2469754" cy="5204052"/>
            <a:chOff x="1504504" y="942734"/>
            <a:chExt cx="1879605" cy="3960541"/>
          </a:xfrm>
        </p:grpSpPr>
        <p:sp>
          <p:nvSpPr>
            <p:cNvPr id="32" name="TextBox 10">
              <a:extLst>
                <a:ext uri="{FF2B5EF4-FFF2-40B4-BE49-F238E27FC236}">
                  <a16:creationId xmlns:a16="http://schemas.microsoft.com/office/drawing/2014/main" id="{EC28BF69-0862-4535-8A26-BE7018D7C7E5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33" name="TextBox 13">
              <a:extLst>
                <a:ext uri="{FF2B5EF4-FFF2-40B4-BE49-F238E27FC236}">
                  <a16:creationId xmlns:a16="http://schemas.microsoft.com/office/drawing/2014/main" id="{210001BC-2078-4458-9C7C-64D2582A40E4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Back Leader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ERD,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프로시저 제작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JAVA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연동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TextBox 27">
              <a:extLst>
                <a:ext uri="{FF2B5EF4-FFF2-40B4-BE49-F238E27FC236}">
                  <a16:creationId xmlns:a16="http://schemas.microsoft.com/office/drawing/2014/main" id="{AA14B832-FBB7-4500-A29B-0CC5C8F25785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 err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노상문</a:t>
              </a:r>
              <a:endParaRPr lang="ko-KR" altLang="en-US" sz="1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모서리가 둥근 직사각형 31">
              <a:extLst>
                <a:ext uri="{FF2B5EF4-FFF2-40B4-BE49-F238E27FC236}">
                  <a16:creationId xmlns:a16="http://schemas.microsoft.com/office/drawing/2014/main" id="{8C4CFC28-5585-479E-8478-2AA2FAEFF7DA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PL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A61C5A17-9E99-453E-BBF9-9D6096C3B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118" y="1284179"/>
              <a:ext cx="1166095" cy="1554793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8AAF477-F7D0-4DBD-BB08-B88048D97079}"/>
              </a:ext>
            </a:extLst>
          </p:cNvPr>
          <p:cNvGrpSpPr/>
          <p:nvPr/>
        </p:nvGrpSpPr>
        <p:grpSpPr>
          <a:xfrm>
            <a:off x="1377914" y="1000301"/>
            <a:ext cx="2469754" cy="5204052"/>
            <a:chOff x="1504504" y="942734"/>
            <a:chExt cx="1879605" cy="3960541"/>
          </a:xfrm>
        </p:grpSpPr>
        <p:sp>
          <p:nvSpPr>
            <p:cNvPr id="38" name="TextBox 10">
              <a:extLst>
                <a:ext uri="{FF2B5EF4-FFF2-40B4-BE49-F238E27FC236}">
                  <a16:creationId xmlns:a16="http://schemas.microsoft.com/office/drawing/2014/main" id="{72F70DBC-FBF3-478D-B52F-059FC0346152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39" name="TextBox 13">
              <a:extLst>
                <a:ext uri="{FF2B5EF4-FFF2-40B4-BE49-F238E27FC236}">
                  <a16:creationId xmlns:a16="http://schemas.microsoft.com/office/drawing/2014/main" id="{040DE3C7-1415-4504-A708-1A2BF8AAC764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 총괄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DB, ERD,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프로시저 제작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컨트롤러 코딩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id="{4B35A85C-DCAF-4E89-AF6E-2E7F64BEED3F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유성열</a:t>
              </a:r>
            </a:p>
          </p:txBody>
        </p:sp>
        <p:sp>
          <p:nvSpPr>
            <p:cNvPr id="41" name="모서리가 둥근 직사각형 31">
              <a:extLst>
                <a:ext uri="{FF2B5EF4-FFF2-40B4-BE49-F238E27FC236}">
                  <a16:creationId xmlns:a16="http://schemas.microsoft.com/office/drawing/2014/main" id="{0E96D1F5-711D-4479-8473-626D2278CD8E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PM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D423229-00C2-4FA1-B19D-C8E9FEC07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118" y="1284179"/>
              <a:ext cx="1166095" cy="15547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95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파트구성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83BA89-BCCC-4483-B9F6-9E168AF22D4B}"/>
              </a:ext>
            </a:extLst>
          </p:cNvPr>
          <p:cNvGrpSpPr/>
          <p:nvPr/>
        </p:nvGrpSpPr>
        <p:grpSpPr>
          <a:xfrm>
            <a:off x="3516208" y="971895"/>
            <a:ext cx="2469754" cy="5204052"/>
            <a:chOff x="1504504" y="942734"/>
            <a:chExt cx="1879605" cy="3960541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FC9BE21-37D6-4270-AA0E-B86EE28F66F0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E9E3E9ED-8BB0-4CC0-B206-4F348C9D354A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Back Crew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ERD,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프로시저 제작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1BBB58E8-157A-44F1-B3C3-A3DCD081936B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최진규</a:t>
              </a:r>
            </a:p>
          </p:txBody>
        </p:sp>
        <p:sp>
          <p:nvSpPr>
            <p:cNvPr id="15" name="모서리가 둥근 직사각형 31">
              <a:extLst>
                <a:ext uri="{FF2B5EF4-FFF2-40B4-BE49-F238E27FC236}">
                  <a16:creationId xmlns:a16="http://schemas.microsoft.com/office/drawing/2014/main" id="{26DB5E3C-6ED9-4A61-8856-83F6F79A6104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EF3E919-2FD0-495A-8990-99535CE2C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118" y="1284179"/>
              <a:ext cx="1166095" cy="1554793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A21FBB2-BCA7-4CFF-A2E7-9304EE906F8D}"/>
              </a:ext>
            </a:extLst>
          </p:cNvPr>
          <p:cNvGrpSpPr/>
          <p:nvPr/>
        </p:nvGrpSpPr>
        <p:grpSpPr>
          <a:xfrm>
            <a:off x="9239587" y="971895"/>
            <a:ext cx="2469754" cy="5204052"/>
            <a:chOff x="1504504" y="942734"/>
            <a:chExt cx="1879605" cy="3960541"/>
          </a:xfrm>
        </p:grpSpPr>
        <p:sp>
          <p:nvSpPr>
            <p:cNvPr id="32" name="TextBox 10">
              <a:extLst>
                <a:ext uri="{FF2B5EF4-FFF2-40B4-BE49-F238E27FC236}">
                  <a16:creationId xmlns:a16="http://schemas.microsoft.com/office/drawing/2014/main" id="{EC28BF69-0862-4535-8A26-BE7018D7C7E5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33" name="TextBox 13">
              <a:extLst>
                <a:ext uri="{FF2B5EF4-FFF2-40B4-BE49-F238E27FC236}">
                  <a16:creationId xmlns:a16="http://schemas.microsoft.com/office/drawing/2014/main" id="{210001BC-2078-4458-9C7C-64D2582A40E4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Front Crew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페이지 구현</a:t>
              </a:r>
            </a:p>
          </p:txBody>
        </p:sp>
        <p:sp>
          <p:nvSpPr>
            <p:cNvPr id="34" name="TextBox 27">
              <a:extLst>
                <a:ext uri="{FF2B5EF4-FFF2-40B4-BE49-F238E27FC236}">
                  <a16:creationId xmlns:a16="http://schemas.microsoft.com/office/drawing/2014/main" id="{AA14B832-FBB7-4500-A29B-0CC5C8F25785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박정호</a:t>
              </a:r>
            </a:p>
          </p:txBody>
        </p:sp>
        <p:sp>
          <p:nvSpPr>
            <p:cNvPr id="35" name="모서리가 둥근 직사각형 31">
              <a:extLst>
                <a:ext uri="{FF2B5EF4-FFF2-40B4-BE49-F238E27FC236}">
                  <a16:creationId xmlns:a16="http://schemas.microsoft.com/office/drawing/2014/main" id="{8C4CFC28-5585-479E-8478-2AA2FAEFF7DA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8AAF477-F7D0-4DBD-BB08-B88048D97079}"/>
              </a:ext>
            </a:extLst>
          </p:cNvPr>
          <p:cNvGrpSpPr/>
          <p:nvPr/>
        </p:nvGrpSpPr>
        <p:grpSpPr>
          <a:xfrm>
            <a:off x="632902" y="971895"/>
            <a:ext cx="2469754" cy="5204052"/>
            <a:chOff x="1504504" y="942734"/>
            <a:chExt cx="1879605" cy="3960541"/>
          </a:xfrm>
        </p:grpSpPr>
        <p:sp>
          <p:nvSpPr>
            <p:cNvPr id="38" name="TextBox 10">
              <a:extLst>
                <a:ext uri="{FF2B5EF4-FFF2-40B4-BE49-F238E27FC236}">
                  <a16:creationId xmlns:a16="http://schemas.microsoft.com/office/drawing/2014/main" id="{72F70DBC-FBF3-478D-B52F-059FC0346152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39" name="TextBox 13">
              <a:extLst>
                <a:ext uri="{FF2B5EF4-FFF2-40B4-BE49-F238E27FC236}">
                  <a16:creationId xmlns:a16="http://schemas.microsoft.com/office/drawing/2014/main" id="{040DE3C7-1415-4504-A708-1A2BF8AAC764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Back Crew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ERD, </a:t>
              </a: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프로시저 제작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요구 명세서</a:t>
              </a:r>
              <a:endPara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id="{4B35A85C-DCAF-4E89-AF6E-2E7F64BEED3F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 err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장해리</a:t>
              </a:r>
              <a:endParaRPr lang="ko-KR" altLang="en-US" sz="1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1" name="모서리가 둥근 직사각형 31">
              <a:extLst>
                <a:ext uri="{FF2B5EF4-FFF2-40B4-BE49-F238E27FC236}">
                  <a16:creationId xmlns:a16="http://schemas.microsoft.com/office/drawing/2014/main" id="{0E96D1F5-711D-4479-8473-626D2278CD8E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D423229-00C2-4FA1-B19D-C8E9FEC07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118" y="1284179"/>
              <a:ext cx="1166095" cy="1554793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4598219-D11E-4194-B4CA-89136C661192}"/>
              </a:ext>
            </a:extLst>
          </p:cNvPr>
          <p:cNvGrpSpPr/>
          <p:nvPr/>
        </p:nvGrpSpPr>
        <p:grpSpPr>
          <a:xfrm>
            <a:off x="6382955" y="971895"/>
            <a:ext cx="2469754" cy="5204052"/>
            <a:chOff x="1504504" y="942734"/>
            <a:chExt cx="1879605" cy="3960541"/>
          </a:xfrm>
        </p:grpSpPr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F886EF39-DB82-467E-8904-F96363722481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52DFB237-F955-45D3-91E3-CC822913AF02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Front Crew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페이지 구현</a:t>
              </a: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A3936087-6677-4C42-8683-0A53370F23B0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 err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강찬영</a:t>
              </a:r>
              <a:endParaRPr lang="ko-KR" altLang="en-US" sz="1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모서리가 둥근 직사각형 31">
              <a:extLst>
                <a:ext uri="{FF2B5EF4-FFF2-40B4-BE49-F238E27FC236}">
                  <a16:creationId xmlns:a16="http://schemas.microsoft.com/office/drawing/2014/main" id="{2B8B9971-652E-4A13-BBEE-F21ADE16FF34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0632773-69C0-4D7B-8ED8-667C1E8B8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118" y="1284179"/>
              <a:ext cx="1166095" cy="1554793"/>
            </a:xfrm>
            <a:prstGeom prst="rect">
              <a:avLst/>
            </a:prstGeom>
          </p:spPr>
        </p:pic>
      </p:grpSp>
      <p:pic>
        <p:nvPicPr>
          <p:cNvPr id="6" name="그림 5" descr="사람, 정장, 넥타이, 남자이(가) 표시된 사진&#10;&#10;자동 생성된 설명">
            <a:extLst>
              <a:ext uri="{FF2B5EF4-FFF2-40B4-BE49-F238E27FC236}">
                <a16:creationId xmlns:a16="http://schemas.microsoft.com/office/drawing/2014/main" id="{206146EB-90FB-40F6-9F25-0C12562E3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354" y="1490270"/>
            <a:ext cx="1532220" cy="20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2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769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5.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업무정의서 설명</a:t>
            </a:r>
          </a:p>
        </p:txBody>
      </p:sp>
    </p:spTree>
    <p:extLst>
      <p:ext uri="{BB962C8B-B14F-4D97-AF65-F5344CB8AC3E}">
        <p14:creationId xmlns:p14="http://schemas.microsoft.com/office/powerpoint/2010/main" val="68194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ja-JP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ja-JP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7329" y="234204"/>
            <a:ext cx="1005731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업무정의서 설명</a:t>
            </a:r>
            <a:r>
              <a:rPr lang="en-US" altLang="ko-KR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-</a:t>
            </a:r>
            <a:r>
              <a:rPr lang="ko-KR" altLang="en-US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기본 기능</a:t>
            </a:r>
            <a:r>
              <a:rPr lang="en-US" altLang="ko-KR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,</a:t>
            </a:r>
            <a:r>
              <a:rPr lang="ko-KR" altLang="en-US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 종합정보조회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64188"/>
              </p:ext>
            </p:extLst>
          </p:nvPr>
        </p:nvGraphicFramePr>
        <p:xfrm>
          <a:off x="397328" y="1043062"/>
          <a:ext cx="11433371" cy="5516026"/>
        </p:xfrm>
        <a:graphic>
          <a:graphicData uri="http://schemas.openxmlformats.org/drawingml/2006/table">
            <a:tbl>
              <a:tblPr/>
              <a:tblGrid>
                <a:gridCol w="574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0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4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5367"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대메뉴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서비스 메뉴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jspname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 흐름</a:t>
                      </a:r>
                      <a:b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Basic Flow)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대안흐름</a:t>
                      </a:r>
                      <a:b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Alternative Flow)</a:t>
                      </a:r>
                      <a:endParaRPr 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1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예외 흐름</a:t>
                      </a:r>
                      <a:b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Exception Flow)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화면 설계</a:t>
                      </a:r>
                      <a:endParaRPr lang="ko-KR" alt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9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effectLst/>
                          <a:latin typeface="맑은 고딕"/>
                          <a:ea typeface="맑은 고딕"/>
                        </a:rPr>
                        <a:t>웹</a:t>
                      </a:r>
                      <a:r>
                        <a:rPr lang="en-US" altLang="ko-KR" sz="1000" b="1" dirty="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 dirty="0">
                          <a:effectLst/>
                          <a:latin typeface="맑은 고딕"/>
                          <a:ea typeface="맑은 고딕"/>
                        </a:rPr>
                        <a:t>Web)</a:t>
                      </a:r>
                      <a:endParaRPr lang="en-US" sz="1000" b="1" dirty="0"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effectLst/>
                          <a:latin typeface="맑은 고딕"/>
                          <a:ea typeface="맑은 고딕"/>
                        </a:rPr>
                        <a:t>앱</a:t>
                      </a:r>
                      <a:r>
                        <a:rPr lang="en-US" altLang="ko-KR" sz="1000" b="1" dirty="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 dirty="0">
                          <a:effectLst/>
                          <a:latin typeface="맑은 고딕"/>
                          <a:ea typeface="맑은 고딕"/>
                        </a:rPr>
                        <a:t>Mobile)</a:t>
                      </a:r>
                      <a:endParaRPr lang="en-US" sz="1000" b="1" dirty="0"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917"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기본기능</a:t>
                      </a:r>
                      <a:endParaRPr lang="ko-KR" alt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b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pageContent</a:t>
                      </a:r>
                      <a:endParaRPr lang="en-US" sz="10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학번을 입력한다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비밀번호를 입력한다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 버튼을 누른다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로그인이 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8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 b="0">
                        <a:effectLst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학번을 잘못 입력한 경우 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 또는 비밀번호가 잘못되었습니다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.'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팝업창을 출력한다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비밀번호를 잘못 입력한 경우 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 또는 비밀번호가 잘못되었습니다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팝업창을 출력한다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8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학번란에 문자가 들어갈시 </a:t>
                      </a:r>
                      <a:r>
                        <a:rPr lang="en-US" altLang="ko-KR" sz="8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문자는 입력할 수 없습니다</a:t>
                      </a:r>
                      <a:r>
                        <a:rPr lang="en-US" altLang="ko-KR" sz="8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.' </a:t>
                      </a:r>
                      <a:r>
                        <a:rPr lang="ko-KR" altLang="en-US" sz="8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팝업창을 출력한다</a:t>
                      </a:r>
                      <a:r>
                        <a:rPr lang="en-US" altLang="ko-KR" sz="8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800" b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02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비밀번호찾기</a:t>
                      </a:r>
                      <a:endParaRPr lang="ko-KR" altLang="en-US" sz="10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학번을 입력한다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이름을 입력한다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이메일을 입력한다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'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 찾기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이메일로 본인의 비밀번호가 전송된다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8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 b="0" dirty="0">
                        <a:effectLst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학번을 잘못 입력한 경우 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입력된 내용에 해당되는 학생정보가 없습니다 다시확인해주세요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가 출력된다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비밀번호를 잘못 입력한 경우 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입력된 내용에 해당되는 학생정보가 없습니다 다시확인해주세요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가 출력된다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이메일을 잘못 입력한 경우 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입력된 내용에 해당되는 학생정보가 없습니다 다시확인해주세요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가 출력된다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8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학번란에 문자가 들어갈시 </a:t>
                      </a:r>
                      <a:r>
                        <a:rPr lang="en-US" altLang="ko-KR" sz="8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문자는 입력할 수 없습니다</a:t>
                      </a:r>
                      <a:r>
                        <a:rPr lang="en-US" altLang="ko-KR" sz="8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.' </a:t>
                      </a:r>
                      <a:r>
                        <a:rPr lang="ko-KR" altLang="en-US" sz="8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팝업창을 출력한다</a:t>
                      </a:r>
                      <a:r>
                        <a:rPr lang="en-US" altLang="ko-KR" sz="8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endParaRPr lang="ko-KR" altLang="en-US" sz="800" b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72">
                <a:tc rowSpan="5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endParaRPr lang="ko-KR" alt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신상정보조회</a:t>
                      </a:r>
                      <a:b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 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pageContent</a:t>
                      </a:r>
                      <a:endParaRPr lang="en-US" sz="10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800" b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메인탭에서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 창에서 신상정보를 조회한다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8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로그인한 학생의 학번으로 학생테이블 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</a:t>
                      </a:r>
                      <a:endParaRPr lang="en-US" altLang="ko-KR" sz="8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 b="0">
                        <a:effectLst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895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신상정보수정</a:t>
                      </a:r>
                      <a:b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 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pageContent</a:t>
                      </a: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800" b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메인탭에서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'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창의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기본정보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탭에서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수정하기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본인 탭의 영문성명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연락처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보호자 탭의 이름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연락처를 수정할 수 있게 바뀐다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정보를 수정하고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5. '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저장되었습니다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.'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팝업창이 출력된다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8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수정 버튼은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UI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에서 이벤트처리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확인 버튼은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UPDATE</a:t>
                      </a:r>
                      <a:endParaRPr lang="en-US" altLang="ko-KR" sz="8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수정된 내용이 없을 경우 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수정을 한후 수정버튼을 눌러주세요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가 출력된다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8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87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학적변동</a:t>
                      </a:r>
                      <a:endParaRPr lang="ko-KR" altLang="en-US" sz="10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800" b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메인탭에서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'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창에서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학적변동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탭을 누른다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입학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휴학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제적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졸업 정보 등을 조회한다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8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학적변동정보 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</a:t>
                      </a:r>
                      <a:b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School Register Record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 b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895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수강목록조회</a:t>
                      </a:r>
                      <a:endParaRPr lang="ko-KR" altLang="en-US" sz="10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메인탭에서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수강목록조회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컬럼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순번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년도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학기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교과목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학점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개설학과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대상학년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시간표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교수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이수구분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재수강여부</a:t>
                      </a:r>
                      <a:b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 탭에 이번 학기 수강과목정보를 조회한다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콤보박스로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연도와 학기를 누르면 해당학기 수강과목정보를 조회한다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800" b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콤보박스마다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</a:t>
                      </a:r>
                      <a:endParaRPr lang="en-US" altLang="ko-KR" sz="8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7208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수강성적조회</a:t>
                      </a:r>
                      <a:endParaRPr lang="ko-KR" altLang="en-US" sz="10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메인탭에서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수강성적조회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현재까지 수강한 강의들에 대한 정보와 학점을 조회된다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기본컬럼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학기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평점평균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백분위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신청학점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취득학점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,, F, </a:t>
                      </a:r>
                      <a:b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해당학기를 클릭하면 우측에 교과목별 성적 상세조회를 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컬럼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번호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과목코드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과목명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이수구분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학점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평점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등급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삭제여부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재이수여부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재이수학기</a:t>
                      </a:r>
                      <a:b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b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비고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성적 탭 최하단에는 이수구분별 취득학점 및 평점평균 탭이 있음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과목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학생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성적 테이블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join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</a:t>
                      </a:r>
                      <a:endParaRPr lang="en-US" altLang="ko-KR" sz="8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 dirty="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800" dirty="0">
                          <a:effectLst/>
                        </a:rPr>
                        <a:t>0</a:t>
                      </a: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ja-JP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ja-JP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671327"/>
              </p:ext>
            </p:extLst>
          </p:nvPr>
        </p:nvGraphicFramePr>
        <p:xfrm>
          <a:off x="397330" y="1102180"/>
          <a:ext cx="11391900" cy="5448687"/>
        </p:xfrm>
        <a:graphic>
          <a:graphicData uri="http://schemas.openxmlformats.org/drawingml/2006/table">
            <a:tbl>
              <a:tblPr firstRow="1" bandRow="1"/>
              <a:tblGrid>
                <a:gridCol w="583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6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4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8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8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5725"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대메뉴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서비스 메뉴</a:t>
                      </a:r>
                      <a:endParaRPr lang="en-US" altLang="ko-KR" sz="10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ctr" rtl="0">
                        <a:defRPr/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jspname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 흐름</a:t>
                      </a:r>
                      <a:b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Basic Flow)</a:t>
                      </a:r>
                      <a:endParaRPr 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대안흐름</a:t>
                      </a:r>
                      <a:b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Alternative Flow)</a:t>
                      </a:r>
                      <a:endParaRPr 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A1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예외 흐름</a:t>
                      </a:r>
                      <a:b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Exception Flow)</a:t>
                      </a:r>
                      <a:endParaRPr 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화면 설계</a:t>
                      </a:r>
                      <a:endParaRPr lang="ko-KR" alt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0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effectLst/>
                          <a:latin typeface="맑은 고딕"/>
                          <a:ea typeface="맑은 고딕"/>
                        </a:rPr>
                        <a:t>웹</a:t>
                      </a:r>
                      <a:r>
                        <a:rPr lang="en-US" altLang="ko-KR" sz="10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>
                          <a:effectLst/>
                          <a:latin typeface="맑은 고딕"/>
                          <a:ea typeface="맑은 고딕"/>
                        </a:rPr>
                        <a:t>Web)</a:t>
                      </a:r>
                      <a:endParaRPr lang="en-US" sz="1000" b="1"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effectLst/>
                          <a:latin typeface="맑은 고딕"/>
                          <a:ea typeface="맑은 고딕"/>
                        </a:rPr>
                        <a:t>앱</a:t>
                      </a:r>
                      <a:r>
                        <a:rPr lang="en-US" altLang="ko-KR" sz="10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>
                          <a:effectLst/>
                          <a:latin typeface="맑은 고딕"/>
                          <a:ea typeface="맑은 고딕"/>
                        </a:rPr>
                        <a:t>Mobile)</a:t>
                      </a:r>
                      <a:endParaRPr lang="en-US" sz="1000" b="1"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783"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강좌조회</a:t>
                      </a:r>
                      <a:endParaRPr lang="ko-KR" alt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개설강좌조회</a:t>
                      </a:r>
                      <a:endParaRPr lang="ko-KR" altLang="en-US" sz="10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800" b="0" i="0" dirty="0" err="1">
                          <a:effectLst/>
                          <a:latin typeface="맑은 고딕"/>
                          <a:ea typeface="맑은 고딕"/>
                        </a:rPr>
                        <a:t>메인탭의</a:t>
                      </a:r>
                      <a: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  <a:t>강좌조회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  <a:t>에서 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i="0" dirty="0" err="1">
                          <a:effectLst/>
                          <a:latin typeface="맑은 고딕"/>
                          <a:ea typeface="맑은 고딕"/>
                        </a:rPr>
                        <a:t>개설강좌조회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  <a:t>검색조건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800" b="0" i="0" dirty="0" err="1">
                          <a:effectLst/>
                          <a:latin typeface="맑은 고딕"/>
                          <a:ea typeface="맑은 고딕"/>
                        </a:rPr>
                        <a:t>개설년도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  <a:t>고정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), </a:t>
                      </a:r>
                      <a: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  <a:t>개설학기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  <a:t>고정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), </a:t>
                      </a:r>
                      <a: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  <a:t>대학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  <a:t>학부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  <a:t>학과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 err="1">
                          <a:effectLst/>
                          <a:latin typeface="맑은 고딕"/>
                          <a:ea typeface="맑은 고딕"/>
                        </a:rPr>
                        <a:t>개설학년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  <a:t>요일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800" b="0" i="0" strike="sngStrike" dirty="0">
                          <a:effectLst/>
                          <a:latin typeface="맑은 고딕"/>
                          <a:ea typeface="맑은 고딕"/>
                        </a:rPr>
                        <a:t>시간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  <a:t>과목명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  <a:t>텍스트필드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), </a:t>
                      </a:r>
                      <a: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  <a:t>이수구분</a:t>
                      </a:r>
                      <a:b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  <a:t>검색조건으로 개설강좌를 조회한다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  <a:t>조회결과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  <a:t>순번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  <a:t>과목코드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  <a:t>과목명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 err="1">
                          <a:effectLst/>
                          <a:latin typeface="맑은 고딕"/>
                          <a:ea typeface="맑은 고딕"/>
                        </a:rPr>
                        <a:t>이러닝여부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  <a:t>이수구분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  <a:t>학점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  <a:t>개설학과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 err="1">
                          <a:effectLst/>
                          <a:latin typeface="맑은 고딕"/>
                          <a:ea typeface="맑은 고딕"/>
                        </a:rPr>
                        <a:t>대상학년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effectLst/>
                          <a:latin typeface="맑은 고딕"/>
                          <a:ea typeface="맑은 고딕"/>
                        </a:rPr>
                        <a:t>시간표</a:t>
                      </a:r>
                      <a:r>
                        <a:rPr lang="en-US" altLang="ko-KR" sz="8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 err="1">
                          <a:effectLst/>
                          <a:latin typeface="맑은 고딕"/>
                          <a:ea typeface="맑은 고딕"/>
                        </a:rPr>
                        <a:t>교수명</a:t>
                      </a:r>
                      <a:endParaRPr lang="ko-KR" altLang="en-US" sz="800" b="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800" b="0">
                          <a:effectLst/>
                          <a:latin typeface="맑은 고딕"/>
                          <a:ea typeface="맑은 고딕"/>
                        </a:rPr>
                        <a:t>페이지 들어왔을시 자동 전체조회</a:t>
                      </a:r>
                      <a:endParaRPr lang="ko-KR" altLang="en-US" sz="800" b="0"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 b="0">
                        <a:effectLst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5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커리큘럼조회</a:t>
                      </a:r>
                      <a:endParaRPr lang="ko-KR" altLang="en-US" sz="10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메인탭의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강좌조회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에서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커리큘럼조회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컬럼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입학년도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콤보박스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소속과는 자동으로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해준다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컬럼에 학년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학기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과목코드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이수구분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교과목명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학점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비고가 조회된다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 b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 b="0">
                        <a:effectLst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6246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등록금</a:t>
                      </a:r>
                    </a:p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조회</a:t>
                      </a: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등록금납입</a:t>
                      </a:r>
                    </a:p>
                    <a:p>
                      <a:pPr algn="ctr" rtl="0">
                        <a:defRPr/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확인서</a:t>
                      </a:r>
                      <a:endParaRPr lang="ko-KR" altLang="en-US" sz="10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메인탭에서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등록금납입증명서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조회를 원하는 년도를 선택한다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조회버튼을 누른다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말린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pdf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가 다이얼로그 형식으로 출력된다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등록금 고지서가 조회된다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TUITION SELECT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800" b="0" dirty="0">
                        <a:effectLst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10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10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3547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시간표</a:t>
                      </a:r>
                    </a:p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시스템</a:t>
                      </a: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시간표조회</a:t>
                      </a:r>
                      <a:endParaRPr lang="ko-KR" altLang="en-US" sz="10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로그인을 하여 메인 프레임으로 이동한다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 프레임에 현재 학기의 시간표의 데이터가 출력된다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시간표 우측에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자유메모란이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존재한다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메모는 작성시 실시간으로 저장된다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시간표 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</a:t>
                      </a:r>
                      <a:endParaRPr lang="en-US" sz="8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불러올 데이터가 없는 경우 빈 시간표의 표만 출력된다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1000" dirty="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1000" dirty="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テキスト ボックス 3"/>
          <p:cNvSpPr txBox="1"/>
          <p:nvPr/>
        </p:nvSpPr>
        <p:spPr>
          <a:xfrm>
            <a:off x="397329" y="234204"/>
            <a:ext cx="749435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업무정의서 설명</a:t>
            </a:r>
            <a:r>
              <a:rPr lang="en-US" altLang="ko-KR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-</a:t>
            </a:r>
            <a:r>
              <a:rPr lang="ko-KR" altLang="en-US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강좌 조회 등</a:t>
            </a:r>
            <a:endParaRPr kumimoji="1" lang="ja-JP" altLang="en-US" sz="3600" b="1" i="0" u="none" strike="noStrike" kern="1200" cap="none" spc="600" normalizeH="0" baseline="0" dirty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32CDCAE-4822-4D87-B4C2-744CAF2D2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57900"/>
              </p:ext>
            </p:extLst>
          </p:nvPr>
        </p:nvGraphicFramePr>
        <p:xfrm>
          <a:off x="397329" y="1114889"/>
          <a:ext cx="11449050" cy="5325032"/>
        </p:xfrm>
        <a:graphic>
          <a:graphicData uri="http://schemas.openxmlformats.org/drawingml/2006/table">
            <a:tbl>
              <a:tblPr/>
              <a:tblGrid>
                <a:gridCol w="586437">
                  <a:extLst>
                    <a:ext uri="{9D8B030D-6E8A-4147-A177-3AD203B41FA5}">
                      <a16:colId xmlns:a16="http://schemas.microsoft.com/office/drawing/2014/main" val="3818420944"/>
                    </a:ext>
                  </a:extLst>
                </a:gridCol>
                <a:gridCol w="974388">
                  <a:extLst>
                    <a:ext uri="{9D8B030D-6E8A-4147-A177-3AD203B41FA5}">
                      <a16:colId xmlns:a16="http://schemas.microsoft.com/office/drawing/2014/main" val="1936910185"/>
                    </a:ext>
                  </a:extLst>
                </a:gridCol>
                <a:gridCol w="3956193">
                  <a:extLst>
                    <a:ext uri="{9D8B030D-6E8A-4147-A177-3AD203B41FA5}">
                      <a16:colId xmlns:a16="http://schemas.microsoft.com/office/drawing/2014/main" val="3921710474"/>
                    </a:ext>
                  </a:extLst>
                </a:gridCol>
                <a:gridCol w="1366848">
                  <a:extLst>
                    <a:ext uri="{9D8B030D-6E8A-4147-A177-3AD203B41FA5}">
                      <a16:colId xmlns:a16="http://schemas.microsoft.com/office/drawing/2014/main" val="2311162958"/>
                    </a:ext>
                  </a:extLst>
                </a:gridCol>
                <a:gridCol w="3662974">
                  <a:extLst>
                    <a:ext uri="{9D8B030D-6E8A-4147-A177-3AD203B41FA5}">
                      <a16:colId xmlns:a16="http://schemas.microsoft.com/office/drawing/2014/main" val="1641008803"/>
                    </a:ext>
                  </a:extLst>
                </a:gridCol>
                <a:gridCol w="451105">
                  <a:extLst>
                    <a:ext uri="{9D8B030D-6E8A-4147-A177-3AD203B41FA5}">
                      <a16:colId xmlns:a16="http://schemas.microsoft.com/office/drawing/2014/main" val="145185903"/>
                    </a:ext>
                  </a:extLst>
                </a:gridCol>
                <a:gridCol w="451105">
                  <a:extLst>
                    <a:ext uri="{9D8B030D-6E8A-4147-A177-3AD203B41FA5}">
                      <a16:colId xmlns:a16="http://schemas.microsoft.com/office/drawing/2014/main" val="3495298790"/>
                    </a:ext>
                  </a:extLst>
                </a:gridCol>
              </a:tblGrid>
              <a:tr h="15434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대메뉴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서비스 메뉴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jspname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기본 흐름</a:t>
                      </a:r>
                      <a:b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Basic Flow)</a:t>
                      </a: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대안흐름</a:t>
                      </a:r>
                      <a:b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Alternative Flow)</a:t>
                      </a: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1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예외 흐름</a:t>
                      </a:r>
                      <a:b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Exception Flow)</a:t>
                      </a: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 설계</a:t>
                      </a: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558679"/>
                  </a:ext>
                </a:extLst>
              </a:tr>
              <a:tr h="418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웹</a:t>
                      </a:r>
                      <a:r>
                        <a:rPr lang="en-US" altLang="ko-KR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Web)</a:t>
                      </a: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앱</a:t>
                      </a:r>
                      <a:r>
                        <a:rPr lang="en-US" altLang="ko-KR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10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Mobile)</a:t>
                      </a: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907128"/>
                  </a:ext>
                </a:extLst>
              </a:tr>
              <a:tr h="320266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 </a:t>
                      </a: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강좌조회</a:t>
                      </a: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현재 수강하고 있는 강좌가 대시보드 형식으로 조회된다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 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Course</a:t>
                      </a: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>
                        <a:effectLst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06758"/>
                  </a:ext>
                </a:extLst>
              </a:tr>
              <a:tr h="4670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강의조회</a:t>
                      </a: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조회된 강좌 리스트에서 강좌를 선택한다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강좌에 해당하는 강의가 출력이 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en-US" altLang="ko-KR" sz="8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 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Lecture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 통일</a:t>
                      </a:r>
                      <a:b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getLectureList()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강좌자료 다운로드도 같이</a:t>
                      </a: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>
                        <a:effectLst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422249"/>
                  </a:ext>
                </a:extLst>
              </a:tr>
              <a:tr h="760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강의시청</a:t>
                      </a: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원하는 강좌를 선택한다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강좌에 해당하는 강의목록이 출력이 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시청하고자하는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강의를 클릭한다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회차의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강의를 시청한다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800" b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getLectureDetail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()</a:t>
                      </a: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>
                        <a:effectLst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41559"/>
                  </a:ext>
                </a:extLst>
              </a:tr>
              <a:tr h="6139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강좌자료다운로드</a:t>
                      </a: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원하는 강좌를 선택한다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상단에 강의자료 링크를 클릭한다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파일이 다운된다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강좌자료 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SELECT</a:t>
                      </a: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 dirty="0">
                        <a:effectLst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269214"/>
                  </a:ext>
                </a:extLst>
              </a:tr>
              <a:tr h="907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</a:t>
                      </a: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제출을 원하는 강좌를 선택한다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강좌에 해당하는 강의목록이 출력이 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제출을 원하는 강의를 클릭한다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 버튼을 클릭하여 파일을 첨부하고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6. 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제출이 완료되었습니다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팝업창을 출력한다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제출의 경우 강의와 분리된 페이지로 있었으면 좋겠다는 의견</a:t>
                      </a:r>
                      <a:b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강의시청 페이지에서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INSERT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다시 제출 시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UPDATE</a:t>
                      </a: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 dirty="0">
                        <a:effectLst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52370"/>
                  </a:ext>
                </a:extLst>
              </a:tr>
              <a:tr h="907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</a:t>
                      </a: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 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응시를 원하는 강좌를 선택한다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 목록 최상단의 시험응시하기 버튼을 누른다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객관식 문제의 정답을 체크 박스로 체크한다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주관식 문제의 정답은 파일 첨부를 한다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응시가 완료되면 완료 버튼을 누른다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endParaRPr lang="ko-KR" altLang="en-US" sz="800" b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INSERT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파일첨부</a:t>
                      </a: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 기간이 </a:t>
                      </a:r>
                      <a:r>
                        <a:rPr lang="ko-KR" altLang="en-US" sz="800" b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아닐때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시험 응시 버튼을 </a:t>
                      </a:r>
                      <a:r>
                        <a:rPr lang="ko-KR" altLang="en-US" sz="800" b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누를시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'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 기간이 아닙니다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.'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라는 팝업을 출력한다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54518"/>
                  </a:ext>
                </a:extLst>
              </a:tr>
              <a:tr h="760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보내기</a:t>
                      </a:r>
                    </a:p>
                  </a:txBody>
                  <a:tcPr marL="12430" marR="12430" marT="8287" marB="8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 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보내기를 원하는 강좌를 선택한다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보내기를 원하는 강의를 클릭한다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 있는 피드백 버튼을 누른다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제목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내용을 작성하여 전송할 수 있다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INSERT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보낸 피드백에 대한 열람이 아직 없음</a:t>
                      </a:r>
                      <a:b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추후 고려</a:t>
                      </a: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 dirty="0">
                        <a:effectLst/>
                      </a:endParaRPr>
                    </a:p>
                  </a:txBody>
                  <a:tcPr marL="12430" marR="12430" marT="8287" marB="8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dirty="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dirty="0">
                        <a:effectLst/>
                      </a:endParaRPr>
                    </a:p>
                  </a:txBody>
                  <a:tcPr marL="12430" marR="12430" marT="8287" marB="828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6925"/>
                  </a:ext>
                </a:extLst>
              </a:tr>
            </a:tbl>
          </a:graphicData>
        </a:graphic>
      </p:graphicFrame>
      <p:sp>
        <p:nvSpPr>
          <p:cNvPr id="6" name="テキスト ボックス 3">
            <a:extLst>
              <a:ext uri="{FF2B5EF4-FFF2-40B4-BE49-F238E27FC236}">
                <a16:creationId xmlns:a16="http://schemas.microsoft.com/office/drawing/2014/main" id="{94353FD7-3512-4E78-A8D5-650351D0E774}"/>
              </a:ext>
            </a:extLst>
          </p:cNvPr>
          <p:cNvSpPr txBox="1"/>
          <p:nvPr/>
        </p:nvSpPr>
        <p:spPr>
          <a:xfrm>
            <a:off x="397329" y="234204"/>
            <a:ext cx="728917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업무정의서 설명</a:t>
            </a:r>
            <a:r>
              <a:rPr lang="en-US" altLang="ko-KR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-</a:t>
            </a:r>
            <a:r>
              <a:rPr lang="ko-KR" altLang="en-US" sz="3600" b="1" spc="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인터넷 강의</a:t>
            </a:r>
            <a:endParaRPr kumimoji="1" lang="ja-JP" altLang="en-US" sz="3600" b="1" i="0" u="none" strike="noStrike" kern="1200" cap="none" spc="600" normalizeH="0" baseline="0" dirty="0"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170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6.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941153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7.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트러블 슈팅</a:t>
            </a:r>
          </a:p>
        </p:txBody>
      </p:sp>
    </p:spTree>
    <p:extLst>
      <p:ext uri="{BB962C8B-B14F-4D97-AF65-F5344CB8AC3E}">
        <p14:creationId xmlns:p14="http://schemas.microsoft.com/office/powerpoint/2010/main" val="4109571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트러블 슈팅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0FB0B9-5187-4B35-9333-A4A543CFE384}"/>
              </a:ext>
            </a:extLst>
          </p:cNvPr>
          <p:cNvSpPr/>
          <p:nvPr/>
        </p:nvSpPr>
        <p:spPr>
          <a:xfrm>
            <a:off x="687898" y="1182848"/>
            <a:ext cx="10816206" cy="5214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트러블 슈팅 사진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380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8.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프로젝트 후기</a:t>
            </a:r>
          </a:p>
        </p:txBody>
      </p:sp>
    </p:spTree>
    <p:extLst>
      <p:ext uri="{BB962C8B-B14F-4D97-AF65-F5344CB8AC3E}">
        <p14:creationId xmlns:p14="http://schemas.microsoft.com/office/powerpoint/2010/main" val="3137172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1091184" y="1476084"/>
            <a:ext cx="3153646" cy="435175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1946284" y="383827"/>
            <a:ext cx="1172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spc="-150" dirty="0">
                <a:solidFill>
                  <a:schemeClr val="bg1"/>
                </a:solidFill>
              </a:rPr>
              <a:t>목차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6245681" y="0"/>
            <a:ext cx="5470069" cy="6636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ko-KR" altLang="en-US" sz="3600" b="1" spc="300" dirty="0">
                <a:solidFill>
                  <a:schemeClr val="bg1"/>
                </a:solidFill>
              </a:rPr>
              <a:t>프로젝트 소개</a:t>
            </a:r>
            <a:endParaRPr kumimoji="1"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spc="300" dirty="0">
                <a:solidFill>
                  <a:schemeClr val="bg1"/>
                </a:solidFill>
              </a:rPr>
              <a:t>공정표 소개</a:t>
            </a:r>
            <a:endParaRPr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spc="300" dirty="0">
                <a:solidFill>
                  <a:schemeClr val="bg1"/>
                </a:solidFill>
              </a:rPr>
              <a:t>적용기술 소개</a:t>
            </a:r>
            <a:endParaRPr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ko-KR" altLang="en-US" sz="3600" b="1" spc="300" dirty="0">
                <a:solidFill>
                  <a:schemeClr val="bg1"/>
                </a:solidFill>
              </a:rPr>
              <a:t>파트구성</a:t>
            </a:r>
            <a:endParaRPr kumimoji="1"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spc="300" dirty="0">
                <a:solidFill>
                  <a:schemeClr val="bg1"/>
                </a:solidFill>
              </a:rPr>
              <a:t>업무정의서 설명</a:t>
            </a:r>
            <a:endParaRPr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ko-KR" altLang="en-US" sz="3600" b="1" spc="300" dirty="0">
                <a:solidFill>
                  <a:schemeClr val="bg1"/>
                </a:solidFill>
              </a:rPr>
              <a:t>프로젝트 시연</a:t>
            </a:r>
            <a:endParaRPr kumimoji="1"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spc="300" dirty="0">
                <a:solidFill>
                  <a:schemeClr val="bg1"/>
                </a:solidFill>
              </a:rPr>
              <a:t>트러블 슈팅</a:t>
            </a:r>
            <a:endParaRPr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ko-KR" altLang="en-US" sz="3600" b="1" spc="300" dirty="0">
                <a:solidFill>
                  <a:schemeClr val="bg1"/>
                </a:solidFill>
              </a:rPr>
              <a:t>프로젝트 후기</a:t>
            </a:r>
            <a:endParaRPr kumimoji="1" lang="en-US" altLang="ko-KR" sz="36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94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프로젝트 후기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0FB0B9-5187-4B35-9333-A4A543CFE384}"/>
              </a:ext>
            </a:extLst>
          </p:cNvPr>
          <p:cNvSpPr/>
          <p:nvPr/>
        </p:nvSpPr>
        <p:spPr>
          <a:xfrm>
            <a:off x="687898" y="1182848"/>
            <a:ext cx="10816206" cy="5214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프로젝트 후기</a:t>
            </a:r>
          </a:p>
        </p:txBody>
      </p:sp>
    </p:spTree>
    <p:extLst>
      <p:ext uri="{BB962C8B-B14F-4D97-AF65-F5344CB8AC3E}">
        <p14:creationId xmlns:p14="http://schemas.microsoft.com/office/powerpoint/2010/main" val="1137956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5F7E1C-2A18-4226-96D4-19D8E1E236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04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1. </a:t>
            </a:r>
            <a:r>
              <a:rPr lang="ko-KR" altLang="en-US" sz="6000" b="1" dirty="0">
                <a:solidFill>
                  <a:schemeClr val="bg1"/>
                </a:solidFill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프로젝트 소개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5149897" y="1401084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선정이유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5149897" y="316153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Final </a:t>
            </a:r>
            <a:r>
              <a:rPr lang="en-US" altLang="ko-KR" b="1" dirty="0" err="1"/>
              <a:t>Porject</a:t>
            </a:r>
            <a:r>
              <a:rPr lang="en-US" altLang="ko-KR" b="1" dirty="0"/>
              <a:t> R? K?</a:t>
            </a:r>
          </a:p>
        </p:txBody>
      </p: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63B04C8E-67C0-44BA-BF0A-037E75358960}"/>
              </a:ext>
            </a:extLst>
          </p:cNvPr>
          <p:cNvSpPr txBox="1"/>
          <p:nvPr/>
        </p:nvSpPr>
        <p:spPr>
          <a:xfrm>
            <a:off x="5130279" y="4833193"/>
            <a:ext cx="2544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</a:rPr>
              <a:t>ERP</a:t>
            </a:r>
            <a:r>
              <a:rPr lang="ko-KR" alt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</a:rPr>
              <a:t>시스템구현</a:t>
            </a:r>
            <a:r>
              <a:rPr lang="en-US" altLang="ko-K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</a:rPr>
              <a:t>?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289E67-AC5D-4444-AC8D-E294630B7C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93" y="1664177"/>
            <a:ext cx="3602743" cy="36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32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2.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공정표 소개</a:t>
            </a:r>
          </a:p>
        </p:txBody>
      </p:sp>
    </p:spTree>
    <p:extLst>
      <p:ext uri="{BB962C8B-B14F-4D97-AF65-F5344CB8AC3E}">
        <p14:creationId xmlns:p14="http://schemas.microsoft.com/office/powerpoint/2010/main" val="930980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공정표 소개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0C76DF-E4D9-479D-99D6-D4CCC6F47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318750"/>
              </p:ext>
            </p:extLst>
          </p:nvPr>
        </p:nvGraphicFramePr>
        <p:xfrm>
          <a:off x="465364" y="971895"/>
          <a:ext cx="11536111" cy="5710904"/>
        </p:xfrm>
        <a:graphic>
          <a:graphicData uri="http://schemas.openxmlformats.org/drawingml/2006/table">
            <a:tbl>
              <a:tblPr/>
              <a:tblGrid>
                <a:gridCol w="432914">
                  <a:extLst>
                    <a:ext uri="{9D8B030D-6E8A-4147-A177-3AD203B41FA5}">
                      <a16:colId xmlns:a16="http://schemas.microsoft.com/office/drawing/2014/main" val="689631502"/>
                    </a:ext>
                  </a:extLst>
                </a:gridCol>
                <a:gridCol w="1318421">
                  <a:extLst>
                    <a:ext uri="{9D8B030D-6E8A-4147-A177-3AD203B41FA5}">
                      <a16:colId xmlns:a16="http://schemas.microsoft.com/office/drawing/2014/main" val="3853491149"/>
                    </a:ext>
                  </a:extLst>
                </a:gridCol>
                <a:gridCol w="472270">
                  <a:extLst>
                    <a:ext uri="{9D8B030D-6E8A-4147-A177-3AD203B41FA5}">
                      <a16:colId xmlns:a16="http://schemas.microsoft.com/office/drawing/2014/main" val="2946608466"/>
                    </a:ext>
                  </a:extLst>
                </a:gridCol>
                <a:gridCol w="560821">
                  <a:extLst>
                    <a:ext uri="{9D8B030D-6E8A-4147-A177-3AD203B41FA5}">
                      <a16:colId xmlns:a16="http://schemas.microsoft.com/office/drawing/2014/main" val="3253198735"/>
                    </a:ext>
                  </a:extLst>
                </a:gridCol>
                <a:gridCol w="585419">
                  <a:extLst>
                    <a:ext uri="{9D8B030D-6E8A-4147-A177-3AD203B41FA5}">
                      <a16:colId xmlns:a16="http://schemas.microsoft.com/office/drawing/2014/main" val="805204180"/>
                    </a:ext>
                  </a:extLst>
                </a:gridCol>
                <a:gridCol w="472270">
                  <a:extLst>
                    <a:ext uri="{9D8B030D-6E8A-4147-A177-3AD203B41FA5}">
                      <a16:colId xmlns:a16="http://schemas.microsoft.com/office/drawing/2014/main" val="144488352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64921386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742464013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803448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09922628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610982833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55516321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87692618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57936660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63806075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91471542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40370211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35465243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79840396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3429854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97788857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79657156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563258973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52451625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844377313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88726057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69540381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010533538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65874531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4074737058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32395766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43291301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96845702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57977543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77043508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015971326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15465429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51183635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402613661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53427386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0709401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95262551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67087140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21837366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561826568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33721369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735617467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708415973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740807731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8781388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473833367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44223401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26011716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796864588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34207253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07254785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99840747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680582817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25602108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666607331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06857434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55846400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15095161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721917056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27922124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41647573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4113113458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44612979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25737348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053059677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9420617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558035501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60093070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897930739"/>
                    </a:ext>
                  </a:extLst>
                </a:gridCol>
              </a:tblGrid>
              <a:tr h="11597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WBS </a:t>
                      </a: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번호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작업 제목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작업 소유자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시작일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마감일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기간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E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0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1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11447"/>
                  </a:ext>
                </a:extLst>
              </a:tr>
              <a:tr h="1159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12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13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14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22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23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24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12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13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14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22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23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24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77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692284"/>
                  </a:ext>
                </a:extLst>
              </a:tr>
              <a:tr h="1159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AF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AF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B1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B1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7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7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3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73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3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93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8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8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9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9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9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9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1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1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82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82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C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C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7E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7E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B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5B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C8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C8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8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D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D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D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17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17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6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0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A00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9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9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0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FF0000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77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27603"/>
                  </a:ext>
                </a:extLst>
              </a:tr>
              <a:tr h="145220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204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계획 및 요구사항분석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04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04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204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045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804A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11428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04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 dirty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주제 선정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4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4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25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04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27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45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4A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28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28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001786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1.1.1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요구사항정의서 작성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027893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1.1.2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요구사항명세서 작성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181343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공정표 작성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30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37825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1.3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개발환경구축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30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9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99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9A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9A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97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97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95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95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3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A3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1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A1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A4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A4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9F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9F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9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A9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F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5F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0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0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3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63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0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60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1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1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2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2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B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6B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8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8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B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6B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C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C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0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0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72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72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73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73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ACE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ACE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CE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ACE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AEE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AEE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82E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82E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82E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82E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1B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E1B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98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98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D0F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D0F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D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5D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4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4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2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2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66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66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60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60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7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7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7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87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41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41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F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5F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B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5B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F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5F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6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6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6D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6D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9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373678"/>
                  </a:ext>
                </a:extLst>
              </a:tr>
              <a:tr h="145220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설계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7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7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7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9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9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09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A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0A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차 발표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월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 전후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차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발표 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16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전후</a:t>
                      </a:r>
                      <a:endParaRPr lang="ko-KR" altLang="en-US" sz="800" b="0">
                        <a:solidFill>
                          <a:srgbClr val="000000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3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차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발표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23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전후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5153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UI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정의서</a:t>
                      </a:r>
                      <a:r>
                        <a:rPr lang="en-US" altLang="ko-KR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플로우차트</a:t>
                      </a:r>
                      <a:r>
                        <a:rPr lang="en-US" altLang="ko-KR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) 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작성</a:t>
                      </a:r>
                      <a:endParaRPr lang="ko-KR" altLang="en-US" sz="8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7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7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30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7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9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9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A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A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56F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56F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69F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69F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338427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2.2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ERD 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작성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DB 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설계</a:t>
                      </a:r>
                      <a:endParaRPr lang="ko-KR" altLang="en-US" sz="8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9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8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77F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A077F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EF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7EF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413918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2.3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클래스 설계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9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8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A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7C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A07C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E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7E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7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77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80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80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84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6084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84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A084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8E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408E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89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89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6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8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EC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5EC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3C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63C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3F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C3F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D3D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D3D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D9C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D9C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BC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BC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4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4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4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4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4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4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F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AF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AC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AC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C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AC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B9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B9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B5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B5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B7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B7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AB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AB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AF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AF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A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AA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AD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AD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B5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B5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2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B2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B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B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B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BB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BA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BA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BA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BA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BF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BF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C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BC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C6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C6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C4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C4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D0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D0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CB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CB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D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D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D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D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CA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862332"/>
                  </a:ext>
                </a:extLst>
              </a:tr>
              <a:tr h="145220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D3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개발</a:t>
                      </a:r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웹</a:t>
                      </a:r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C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D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D8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D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D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D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0D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0D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D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0E1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E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0E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294813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0D3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Back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End </a:t>
                      </a:r>
                      <a:r>
                        <a:rPr lang="ko-KR" alt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개발</a:t>
                      </a:r>
                      <a:r>
                        <a:rPr lang="en-US" altLang="ko-KR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POJO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800" b="0" dirty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C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0D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10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D8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0D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19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D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D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D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D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D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E1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E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677176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3.2.1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Back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End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이관작업</a:t>
                      </a:r>
                      <a:r>
                        <a:rPr lang="en-US" altLang="ko-KR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(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s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pring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)</a:t>
                      </a:r>
                      <a:endParaRPr lang="en-US" sz="800" b="0" dirty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29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639011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3.2.2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DML -&gt; </a:t>
                      </a:r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프로시저 이관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29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240073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3.3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Front-End 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개발</a:t>
                      </a:r>
                      <a:endParaRPr lang="ko-KR" altLang="en-US" sz="8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10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19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171399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3.3.1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Front-End 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이관작업</a:t>
                      </a:r>
                      <a:r>
                        <a:rPr lang="en-US" altLang="ko-KR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(</a:t>
                      </a:r>
                      <a:r>
                        <a:rPr 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React</a:t>
                      </a:r>
                      <a:r>
                        <a:rPr 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8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22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488069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3.4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추가 기능 구현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9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15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4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4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0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50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3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53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55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55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53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53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5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5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52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52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5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5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E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5E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E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5E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5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5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5D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5D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6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6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8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8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4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4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3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63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5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5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4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4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A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A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6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7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75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75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7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7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8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8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72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72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72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72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D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D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7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7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7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7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E4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E4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0D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0D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5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5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6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7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7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A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7A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B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B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0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80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7B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7B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D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7D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2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82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4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84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4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84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8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90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90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A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8A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8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8B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8B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868942"/>
                  </a:ext>
                </a:extLst>
              </a:tr>
              <a:tr h="145220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E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개발</a:t>
                      </a:r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앱</a:t>
                      </a:r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E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1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1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0B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1B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5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58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0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5D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79834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E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UI </a:t>
                      </a:r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화면 설계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E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1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29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1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0B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1B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5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58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5D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036492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4.2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앱 구현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14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893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88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3. </a:t>
            </a:r>
            <a:r>
              <a:rPr lang="ko-KR" altLang="en-US" sz="6000" b="1" dirty="0">
                <a:solidFill>
                  <a:prstClr val="white"/>
                </a:solidFill>
                <a:latin typeface="Arial"/>
              </a:rPr>
              <a:t>적용기술 소개</a:t>
            </a:r>
            <a:endParaRPr kumimoji="1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95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적용기술 소개</a:t>
            </a:r>
            <a:endParaRPr kumimoji="1" lang="ja-JP" altLang="en-US" sz="36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766F69C9-1A67-4AB7-9BAA-6EEA7176F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336" y="2218583"/>
            <a:ext cx="1233167" cy="118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8" descr="C:\Users\ksm506\Desktop\카드 이미지\ppt\eclipse-800x188.png">
            <a:extLst>
              <a:ext uri="{FF2B5EF4-FFF2-40B4-BE49-F238E27FC236}">
                <a16:creationId xmlns:a16="http://schemas.microsoft.com/office/drawing/2014/main" id="{8FE14D84-B6DD-4B8B-9311-834CC327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62" y="3659018"/>
            <a:ext cx="1658336" cy="38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ksm506\Desktop\카드 이미지\1_OLsrVuctE2DO924KoSkNLA.png">
            <a:extLst>
              <a:ext uri="{FF2B5EF4-FFF2-40B4-BE49-F238E27FC236}">
                <a16:creationId xmlns:a16="http://schemas.microsoft.com/office/drawing/2014/main" id="{11123159-EBFE-40CF-8674-8619EC797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8" y="5041794"/>
            <a:ext cx="979183" cy="108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ksm506\Desktop\카드 이미지\ppt\99A56B3A5A8BA16C0D.png">
            <a:extLst>
              <a:ext uri="{FF2B5EF4-FFF2-40B4-BE49-F238E27FC236}">
                <a16:creationId xmlns:a16="http://schemas.microsoft.com/office/drawing/2014/main" id="{AA1459FB-719A-47C1-A752-06E7B3FE2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366" y="4201433"/>
            <a:ext cx="1478948" cy="12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>
            <a:extLst>
              <a:ext uri="{FF2B5EF4-FFF2-40B4-BE49-F238E27FC236}">
                <a16:creationId xmlns:a16="http://schemas.microsoft.com/office/drawing/2014/main" id="{7F45086D-45E1-4C36-AFC4-6586D38AC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258" y="3141238"/>
            <a:ext cx="1119899" cy="11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C:\Users\ksm506\Desktop\카드 이미지\ppt\oracle-logo.jpg">
            <a:extLst>
              <a:ext uri="{FF2B5EF4-FFF2-40B4-BE49-F238E27FC236}">
                <a16:creationId xmlns:a16="http://schemas.microsoft.com/office/drawing/2014/main" id="{3A5E377D-FC3F-42FC-864F-AC5CA944F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036" y="2226833"/>
            <a:ext cx="895067" cy="89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ksm506\Desktop\카드 이미지\1200px-Java_programming_language_logo.svg.png">
            <a:extLst>
              <a:ext uri="{FF2B5EF4-FFF2-40B4-BE49-F238E27FC236}">
                <a16:creationId xmlns:a16="http://schemas.microsoft.com/office/drawing/2014/main" id="{46948BF0-DD4C-4680-A271-F8992EE4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050" y="3195433"/>
            <a:ext cx="666891" cy="121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ksm506\Desktop\카드 이미지\ppt\mybatis-superbird-small.png">
            <a:extLst>
              <a:ext uri="{FF2B5EF4-FFF2-40B4-BE49-F238E27FC236}">
                <a16:creationId xmlns:a16="http://schemas.microsoft.com/office/drawing/2014/main" id="{3E4EA6E6-A55E-494A-A304-65E58DE3D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250" y="5345612"/>
            <a:ext cx="1881814" cy="47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9" descr="C:\Users\ksm506\Desktop\카드 이미지\ppt\1280px-AJAX_logo_by_gengns.svg.png">
            <a:extLst>
              <a:ext uri="{FF2B5EF4-FFF2-40B4-BE49-F238E27FC236}">
                <a16:creationId xmlns:a16="http://schemas.microsoft.com/office/drawing/2014/main" id="{00436ADC-DDB8-429D-A0CF-BB9761E16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82" y="5187179"/>
            <a:ext cx="1361581" cy="65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6" descr="C:\Users\ksm506\Desktop\카드 이미지\ppt\1280px-JQuery-Logo.svg.png">
            <a:extLst>
              <a:ext uri="{FF2B5EF4-FFF2-40B4-BE49-F238E27FC236}">
                <a16:creationId xmlns:a16="http://schemas.microsoft.com/office/drawing/2014/main" id="{099AE7D5-32D6-4DD7-A7CB-4A6ADF34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099" y="4534917"/>
            <a:ext cx="1812264" cy="4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9">
            <a:extLst>
              <a:ext uri="{FF2B5EF4-FFF2-40B4-BE49-F238E27FC236}">
                <a16:creationId xmlns:a16="http://schemas.microsoft.com/office/drawing/2014/main" id="{B5B4B25D-CF82-442E-A641-2731A9F42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220" y="2208126"/>
            <a:ext cx="591818" cy="108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2">
            <a:extLst>
              <a:ext uri="{FF2B5EF4-FFF2-40B4-BE49-F238E27FC236}">
                <a16:creationId xmlns:a16="http://schemas.microsoft.com/office/drawing/2014/main" id="{E5DA8162-FB90-48A6-8DEE-BB1E86E81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308" y="2205704"/>
            <a:ext cx="643211" cy="109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3">
            <a:extLst>
              <a:ext uri="{FF2B5EF4-FFF2-40B4-BE49-F238E27FC236}">
                <a16:creationId xmlns:a16="http://schemas.microsoft.com/office/drawing/2014/main" id="{3CF423BB-8340-4A2B-8FE9-016F6D889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231" y="2193004"/>
            <a:ext cx="671245" cy="109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 descr="C:\Users\ksm506\Desktop\카드 이미지\ppt\Bootstrap-Logo.png">
            <a:extLst>
              <a:ext uri="{FF2B5EF4-FFF2-40B4-BE49-F238E27FC236}">
                <a16:creationId xmlns:a16="http://schemas.microsoft.com/office/drawing/2014/main" id="{650210AE-33DD-4C33-A121-4E4E7E316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435" y="4816735"/>
            <a:ext cx="1315351" cy="91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5" descr="C:\Users\ksm506\Desktop\카드 이미지\ppt\29540.png">
            <a:extLst>
              <a:ext uri="{FF2B5EF4-FFF2-40B4-BE49-F238E27FC236}">
                <a16:creationId xmlns:a16="http://schemas.microsoft.com/office/drawing/2014/main" id="{B30ACC97-EE8B-491B-8DF2-492493C7A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490" y="3478109"/>
            <a:ext cx="831800" cy="8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0" descr="C:\Users\ksm506\Desktop\카드 이미지\ppt\29611.png">
            <a:extLst>
              <a:ext uri="{FF2B5EF4-FFF2-40B4-BE49-F238E27FC236}">
                <a16:creationId xmlns:a16="http://schemas.microsoft.com/office/drawing/2014/main" id="{69EBA4EC-6C85-444F-B3F1-08F87EE5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944" y="3494222"/>
            <a:ext cx="815687" cy="81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1" descr="C:\Users\ksm506\Desktop\카드 이미지\ppt\a9326d72465217.5be8ae1c0a8a7.png">
            <a:extLst>
              <a:ext uri="{FF2B5EF4-FFF2-40B4-BE49-F238E27FC236}">
                <a16:creationId xmlns:a16="http://schemas.microsoft.com/office/drawing/2014/main" id="{BB732F73-EAAE-405F-B73A-4615FD4DA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11" y="1974742"/>
            <a:ext cx="1795168" cy="113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F3F9308-9304-49D5-B819-1DD2907D92F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074" y="2334887"/>
            <a:ext cx="1324326" cy="58961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F79DD76-08D9-4EDE-80B1-590CCA1B643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962" y="4540614"/>
            <a:ext cx="2428224" cy="64955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AC04E3-5711-4E34-A916-EF1A7551B516}"/>
              </a:ext>
            </a:extLst>
          </p:cNvPr>
          <p:cNvSpPr/>
          <p:nvPr/>
        </p:nvSpPr>
        <p:spPr>
          <a:xfrm>
            <a:off x="8571728" y="1439536"/>
            <a:ext cx="2796245" cy="428586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Back-End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0961683-5F8A-4B7B-85B7-0B3AF54A0258}"/>
              </a:ext>
            </a:extLst>
          </p:cNvPr>
          <p:cNvSpPr/>
          <p:nvPr/>
        </p:nvSpPr>
        <p:spPr>
          <a:xfrm>
            <a:off x="8572332" y="1991479"/>
            <a:ext cx="2796245" cy="4200098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15B3C1-EA37-4630-9330-0702C895D937}"/>
              </a:ext>
            </a:extLst>
          </p:cNvPr>
          <p:cNvSpPr/>
          <p:nvPr/>
        </p:nvSpPr>
        <p:spPr>
          <a:xfrm>
            <a:off x="839258" y="1439536"/>
            <a:ext cx="3904372" cy="428586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Tool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8FF09A-5EA4-4813-926D-9AB0E6138731}"/>
              </a:ext>
            </a:extLst>
          </p:cNvPr>
          <p:cNvSpPr/>
          <p:nvPr/>
        </p:nvSpPr>
        <p:spPr>
          <a:xfrm>
            <a:off x="839862" y="1991479"/>
            <a:ext cx="3904372" cy="4200098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379EB3C-BC0F-411F-A2A8-246B62913B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307282" y="3524830"/>
            <a:ext cx="897156" cy="8318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05AB093-AA23-48DC-8330-789DDCB3E4B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55865" y="3141238"/>
            <a:ext cx="1664373" cy="85684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7422E77-2404-42AC-A100-8846B39BE2E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11983" y="5070670"/>
            <a:ext cx="979183" cy="95120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084A44F-2E90-4534-9B1B-00A8239282B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55865" y="4082483"/>
            <a:ext cx="1953529" cy="99346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CA582B9-62E8-43C4-9105-38FAC2F0B650}"/>
              </a:ext>
            </a:extLst>
          </p:cNvPr>
          <p:cNvGrpSpPr/>
          <p:nvPr/>
        </p:nvGrpSpPr>
        <p:grpSpPr>
          <a:xfrm>
            <a:off x="5041323" y="1439536"/>
            <a:ext cx="3219604" cy="4742996"/>
            <a:chOff x="5041323" y="1439536"/>
            <a:chExt cx="3219604" cy="474299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5B4C665-0C36-4C78-B1E2-603D809B4A3C}"/>
                </a:ext>
              </a:extLst>
            </p:cNvPr>
            <p:cNvSpPr/>
            <p:nvPr/>
          </p:nvSpPr>
          <p:spPr>
            <a:xfrm>
              <a:off x="5054431" y="1439536"/>
              <a:ext cx="3206496" cy="428586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Front-End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3045CDA-2289-4E7C-910A-579759F7ED53}"/>
                </a:ext>
              </a:extLst>
            </p:cNvPr>
            <p:cNvSpPr/>
            <p:nvPr/>
          </p:nvSpPr>
          <p:spPr>
            <a:xfrm>
              <a:off x="5041323" y="1982434"/>
              <a:ext cx="3219604" cy="420009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759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2424418" y="1849332"/>
            <a:ext cx="8059285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3204594" y="2921168"/>
            <a:ext cx="609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4. </a:t>
            </a:r>
            <a:r>
              <a:rPr kumimoji="1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파트구성</a:t>
            </a:r>
          </a:p>
        </p:txBody>
      </p:sp>
    </p:spTree>
    <p:extLst>
      <p:ext uri="{BB962C8B-B14F-4D97-AF65-F5344CB8AC3E}">
        <p14:creationId xmlns:p14="http://schemas.microsoft.com/office/powerpoint/2010/main" val="348133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1858</Words>
  <Application>Microsoft Office PowerPoint</Application>
  <PresentationFormat>와이드스크린</PresentationFormat>
  <Paragraphs>412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Poppins</vt:lpstr>
      <vt:lpstr>맑은 고딕</vt:lpstr>
      <vt:lpstr>맑은 고딕</vt:lpstr>
      <vt:lpstr>배달의민족 주아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박정호</cp:lastModifiedBy>
  <cp:revision>55</cp:revision>
  <dcterms:created xsi:type="dcterms:W3CDTF">2018-12-07T00:32:38Z</dcterms:created>
  <dcterms:modified xsi:type="dcterms:W3CDTF">2021-06-29T13:33:29Z</dcterms:modified>
  <cp:version>1000.0000.01</cp:version>
</cp:coreProperties>
</file>