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3CD5B-695B-45F9-B839-5AE15FED6E24}" v="129" dt="2021-07-01T13:49:05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9326D-7CDA-4343-9B27-926EEE020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1AB7-3948-404A-A551-EAE4BB9E5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37C8F-7691-4D77-BC8F-E5D85F32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7859-8FB9-44AB-918A-60284DE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62818-F207-4FA6-963B-00724476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88F7-F0D6-4E86-9FF4-FA70AD3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9D54A-7DB8-49BC-9DE3-DE6F43AA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B07A8-C288-4FC7-A5B8-8AD4247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320-874C-4513-B477-CD8C76A0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244B5-721B-4FD5-97FA-CF25FBED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4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C192A-7BF4-4DB5-871A-F81F7FF37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255BC-F4F5-4550-B481-1BC70F247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BFA03-E545-4431-96BD-8242699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9EC88-A0B8-4527-A5C6-C8CA043C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E82D6-19F3-4451-AE0E-7455522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9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B3A8E-D628-4A90-90E8-4A25AF4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B7F7D-3384-4357-805A-9345207A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09070-6ACA-4EF1-AE06-55FE8755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91EBD-3A82-4736-A40D-0AC0AB9D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3D5CB-4F55-40DB-937C-09B6850C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86A6-78D7-4B3B-8C16-49B4E151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5B061-1EE6-463C-BF2C-A7551024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643B9-7DA3-4DFE-A802-68B698F7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EB20E-A6CA-4314-B792-B2A41C74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81BEC-464A-4BC2-BDCB-F4A18802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27B9A-1C45-4B1E-955C-FD072E9A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19750-73A3-4E2D-8D17-B3DD49A8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66410-8A3F-4F13-A07F-26E66B812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6A3-A9B9-45B0-BE10-BEF4CD2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C86A7-0728-4965-ABED-A0AC8DB8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0FE43-EA88-47FD-A601-777D638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6944A-F98C-44BF-8BC4-B05319A7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6B712-70A7-4D11-98EC-A63B5BC8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31560-F6DA-445B-A5F0-DADCBEB2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23BB6E-5CB6-4C2A-ACC1-A31CA993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2D4D0-A509-4F6F-B5CD-7ACF6B245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C2302-C5B1-4834-AEE0-BB5E28A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086A5-E28A-4AC3-9FD6-B8772CC3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9A63B-EFD1-4F86-86EF-92C28D7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1226F-B311-4D4D-B8AE-FA570D0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536DBF-00A7-4019-B276-A29BFEBD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2AED84-83F8-4CFF-BCE5-D0695D6A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A236C-7649-4F20-9D37-8036758F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86E7F-1A38-458F-A517-44F39341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248DB-B923-4B67-921D-F0CD15EB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EE826-11BE-47ED-B29E-BC66A22E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6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AB0CD-7F5D-464C-AB08-AFA06499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9C73D-2E88-4645-8EC3-FD28AC86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AA928-3C73-4C37-89C4-3F0303B1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6BA5-C10D-415A-9228-4A23EC61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06AF-7535-4A4F-92B2-A0B27380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2AF2E-7D7E-41BD-9E8B-1E1ED661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AF88B-734D-4E41-B66D-F0F10121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7ACCF-2637-4BBA-8B05-E18DEED46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21226-63AC-4054-9002-38BEF0251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72E33-0AA6-4A66-A7E4-51DB6675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E8535-3D00-45F7-8860-17904CF8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1AAE4-AEDA-45F8-9823-B729270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C72F92-0442-4ED4-AB99-EBA90171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FFF91-CA87-41FC-AF50-B0CCA03B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97126-9244-49E8-A2A6-4A0349B12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51BF-7804-422A-BF34-EBB45F85EA62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26FFF-BB90-493D-9B32-1B74D50D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B1FA6-A4B1-4E4D-941F-81C56371C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D30691-A992-4D9B-9674-E5BCC80B6459}"/>
              </a:ext>
            </a:extLst>
          </p:cNvPr>
          <p:cNvSpPr/>
          <p:nvPr/>
        </p:nvSpPr>
        <p:spPr>
          <a:xfrm>
            <a:off x="3099872" y="1476375"/>
            <a:ext cx="5982343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84D78D-6506-4763-AA82-2CD0A89E5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71" y="1627628"/>
            <a:ext cx="3602743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 구성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CCC090E-7DF5-4301-BC47-C190B0B59B08}"/>
              </a:ext>
            </a:extLst>
          </p:cNvPr>
          <p:cNvGrpSpPr/>
          <p:nvPr/>
        </p:nvGrpSpPr>
        <p:grpSpPr>
          <a:xfrm>
            <a:off x="4792860" y="1290238"/>
            <a:ext cx="2304592" cy="4856038"/>
            <a:chOff x="1504504" y="942734"/>
            <a:chExt cx="1879605" cy="3960541"/>
          </a:xfrm>
        </p:grpSpPr>
        <p:sp>
          <p:nvSpPr>
            <p:cNvPr id="72" name="TextBox 10">
              <a:extLst>
                <a:ext uri="{FF2B5EF4-FFF2-40B4-BE49-F238E27FC236}">
                  <a16:creationId xmlns:a16="http://schemas.microsoft.com/office/drawing/2014/main" id="{5FA3E062-360A-4DE6-ADD2-62EBA556B94F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5C6E569C-AABF-4711-B8A6-1F2B8053D09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Front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-bootstrap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UX</a:t>
              </a:r>
              <a:r>
                <a:rPr lang="ko-KR" altLang="en-US" sz="1000" dirty="0"/>
                <a:t> 설계 </a:t>
              </a:r>
              <a:r>
                <a:rPr lang="en-US" altLang="ko-KR" sz="1000" dirty="0"/>
                <a:t>–Js, </a:t>
              </a:r>
              <a:r>
                <a:rPr lang="en-US" altLang="ko-KR" sz="1000" dirty="0" err="1"/>
                <a:t>Jquery</a:t>
              </a:r>
              <a:r>
                <a:rPr lang="en-US" altLang="ko-KR" sz="1000" dirty="0"/>
                <a:t>, Ajax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설계 조립</a:t>
              </a:r>
            </a:p>
          </p:txBody>
        </p:sp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33EF5C17-DFC3-4212-80C1-F681495ED443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오세현</a:t>
              </a:r>
            </a:p>
          </p:txBody>
        </p:sp>
        <p:sp>
          <p:nvSpPr>
            <p:cNvPr id="75" name="모서리가 둥근 직사각형 31">
              <a:extLst>
                <a:ext uri="{FF2B5EF4-FFF2-40B4-BE49-F238E27FC236}">
                  <a16:creationId xmlns:a16="http://schemas.microsoft.com/office/drawing/2014/main" id="{BFDD9019-04AF-400B-B8B7-810F104E8CB3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405B00C-CBE1-487E-BDE3-7AF88BB53DB6}"/>
              </a:ext>
            </a:extLst>
          </p:cNvPr>
          <p:cNvGrpSpPr/>
          <p:nvPr/>
        </p:nvGrpSpPr>
        <p:grpSpPr>
          <a:xfrm>
            <a:off x="8152370" y="1290238"/>
            <a:ext cx="2304592" cy="4856038"/>
            <a:chOff x="1504504" y="942734"/>
            <a:chExt cx="1879605" cy="3960541"/>
          </a:xfrm>
        </p:grpSpPr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F43ECA9A-3255-4DB3-B2A4-07E0CDDFDD4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78" name="TextBox 13">
              <a:extLst>
                <a:ext uri="{FF2B5EF4-FFF2-40B4-BE49-F238E27FC236}">
                  <a16:creationId xmlns:a16="http://schemas.microsoft.com/office/drawing/2014/main" id="{1D217E90-B9A9-4E16-B953-E5911FCECE8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Reader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연동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</a:t>
              </a:r>
              <a:r>
                <a:rPr lang="en-US" altLang="ko-KR" sz="1200" dirty="0" err="1"/>
                <a:t>StudentInfo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TextBox 27">
              <a:extLst>
                <a:ext uri="{FF2B5EF4-FFF2-40B4-BE49-F238E27FC236}">
                  <a16:creationId xmlns:a16="http://schemas.microsoft.com/office/drawing/2014/main" id="{FB89743D-90DD-4063-BAB3-F47565504C1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노상문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모서리가 둥근 직사각형 31">
              <a:extLst>
                <a:ext uri="{FF2B5EF4-FFF2-40B4-BE49-F238E27FC236}">
                  <a16:creationId xmlns:a16="http://schemas.microsoft.com/office/drawing/2014/main" id="{5D96B699-37A4-4E28-92BF-354775F8F9A5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6ED3717-E60A-4E58-A0AD-94246EB632DC}"/>
              </a:ext>
            </a:extLst>
          </p:cNvPr>
          <p:cNvGrpSpPr/>
          <p:nvPr/>
        </p:nvGrpSpPr>
        <p:grpSpPr>
          <a:xfrm>
            <a:off x="1542586" y="1290238"/>
            <a:ext cx="2304592" cy="4856038"/>
            <a:chOff x="1504504" y="942734"/>
            <a:chExt cx="1879605" cy="3960541"/>
          </a:xfrm>
        </p:grpSpPr>
        <p:sp>
          <p:nvSpPr>
            <p:cNvPr id="82" name="TextBox 10">
              <a:extLst>
                <a:ext uri="{FF2B5EF4-FFF2-40B4-BE49-F238E27FC236}">
                  <a16:creationId xmlns:a16="http://schemas.microsoft.com/office/drawing/2014/main" id="{89D063EA-ED69-44D6-8F3E-3BEDBA90CAA3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83" name="TextBox 13">
              <a:extLst>
                <a:ext uri="{FF2B5EF4-FFF2-40B4-BE49-F238E27FC236}">
                  <a16:creationId xmlns:a16="http://schemas.microsoft.com/office/drawing/2014/main" id="{1154F58B-41C4-48CA-A3F6-1F8EC33DFDA6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총괄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DB, 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컨트롤러 코딩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id="{B43D728B-041E-49F7-891A-F04CC5BEBA5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유성열</a:t>
              </a:r>
            </a:p>
          </p:txBody>
        </p:sp>
        <p:sp>
          <p:nvSpPr>
            <p:cNvPr id="85" name="모서리가 둥근 직사각형 31">
              <a:extLst>
                <a:ext uri="{FF2B5EF4-FFF2-40B4-BE49-F238E27FC236}">
                  <a16:creationId xmlns:a16="http://schemas.microsoft.com/office/drawing/2014/main" id="{7D756031-6940-4B16-96EE-5E5F4786C8BC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PM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0CABDC0A-8D6C-48E6-8963-65A54070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45" y="1739486"/>
            <a:ext cx="1525072" cy="190634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C6C0BC7-FC2E-4770-ACAE-6EE61A33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789" y="1756899"/>
            <a:ext cx="1466891" cy="19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 구성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23554-34C5-4107-8BCF-1D821172F534}"/>
              </a:ext>
            </a:extLst>
          </p:cNvPr>
          <p:cNvGrpSpPr/>
          <p:nvPr/>
        </p:nvGrpSpPr>
        <p:grpSpPr>
          <a:xfrm>
            <a:off x="3568550" y="1250054"/>
            <a:ext cx="2445388" cy="5152710"/>
            <a:chOff x="1504504" y="942734"/>
            <a:chExt cx="1879605" cy="3960541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B5123B05-16A6-46B4-9F1B-2EA0A47770B7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C8191D67-8686-4D9F-BE18-7477D49A1083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CRUD-Course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</a:t>
              </a:r>
              <a:r>
                <a:rPr lang="en-US" altLang="ko-KR" sz="1200" dirty="0" err="1"/>
                <a:t>OnlineTest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5D939C55-BD12-46FF-A93B-F29EC4DB05F8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최진규</a:t>
              </a:r>
            </a:p>
          </p:txBody>
        </p:sp>
        <p:sp>
          <p:nvSpPr>
            <p:cNvPr id="8" name="모서리가 둥근 직사각형 31">
              <a:extLst>
                <a:ext uri="{FF2B5EF4-FFF2-40B4-BE49-F238E27FC236}">
                  <a16:creationId xmlns:a16="http://schemas.microsoft.com/office/drawing/2014/main" id="{19163417-21A1-42D0-864A-174C6C85B8C0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4A581C-658B-4224-B125-B52C6011C09E}"/>
              </a:ext>
            </a:extLst>
          </p:cNvPr>
          <p:cNvGrpSpPr/>
          <p:nvPr/>
        </p:nvGrpSpPr>
        <p:grpSpPr>
          <a:xfrm>
            <a:off x="9235463" y="1250054"/>
            <a:ext cx="2445388" cy="5152710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CC7DC2B-BF84-49F2-867E-8F7787809778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D2C73B5-3716-438C-ABA0-1A787F571AE3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-bootstrap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CRUD-Schedule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Ppt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46B630C2-E5D2-4653-8529-B048FB60E6C6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박정호</a:t>
              </a:r>
            </a:p>
          </p:txBody>
        </p:sp>
        <p:sp>
          <p:nvSpPr>
            <p:cNvPr id="13" name="모서리가 둥근 직사각형 31">
              <a:extLst>
                <a:ext uri="{FF2B5EF4-FFF2-40B4-BE49-F238E27FC236}">
                  <a16:creationId xmlns:a16="http://schemas.microsoft.com/office/drawing/2014/main" id="{6724A7AE-33F1-432C-A33F-96E9F5C24700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42DA28-30A1-4D23-A425-5BE4C44C30F1}"/>
              </a:ext>
            </a:extLst>
          </p:cNvPr>
          <p:cNvGrpSpPr/>
          <p:nvPr/>
        </p:nvGrpSpPr>
        <p:grpSpPr>
          <a:xfrm>
            <a:off x="713690" y="1250054"/>
            <a:ext cx="2445388" cy="5152710"/>
            <a:chOff x="1504504" y="942734"/>
            <a:chExt cx="1879605" cy="3960541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835C285E-99ED-435E-BAA3-8635AA47CD74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06034ACC-3B23-4E42-9330-5394EE460ADF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DB </a:t>
              </a:r>
              <a:r>
                <a:rPr lang="ko-KR" altLang="en-US" sz="1200" dirty="0"/>
                <a:t>페이지 연동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CRUD-Curriculum</a:t>
              </a:r>
            </a:p>
            <a:p>
              <a:pPr>
                <a:lnSpc>
                  <a:spcPct val="150000"/>
                </a:lnSpc>
                <a:buClr>
                  <a:schemeClr val="bg1"/>
                </a:buClr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4ADB81E3-5E51-42F5-97FC-AB0183FC34F3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장해리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모서리가 둥근 직사각형 31">
              <a:extLst>
                <a:ext uri="{FF2B5EF4-FFF2-40B4-BE49-F238E27FC236}">
                  <a16:creationId xmlns:a16="http://schemas.microsoft.com/office/drawing/2014/main" id="{BFAD8AC1-F7C0-439F-848D-26C2CCCDBE1F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3F81E1D-FC29-40C4-B8CB-6ED7BB97EB70}"/>
              </a:ext>
            </a:extLst>
          </p:cNvPr>
          <p:cNvGrpSpPr/>
          <p:nvPr/>
        </p:nvGrpSpPr>
        <p:grpSpPr>
          <a:xfrm>
            <a:off x="6407014" y="1250054"/>
            <a:ext cx="2445388" cy="5152710"/>
            <a:chOff x="1504504" y="942734"/>
            <a:chExt cx="1879605" cy="3960541"/>
          </a:xfrm>
        </p:grpSpPr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77B60AA4-9676-4E93-8040-B075F5A667BC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B1C52C84-357D-438E-8B3B-7AD4471DAB8D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-bootstrap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CRUD-Schedule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 프로젝트 발표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2B69A21-8DCF-4061-90A2-0266B9934BC7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강찬영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모서리가 둥근 직사각형 31">
              <a:extLst>
                <a:ext uri="{FF2B5EF4-FFF2-40B4-BE49-F238E27FC236}">
                  <a16:creationId xmlns:a16="http://schemas.microsoft.com/office/drawing/2014/main" id="{50255331-2C32-40AE-AAD4-B6EF486A7188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4" name="그림 23" descr="사람, 정장, 넥타이, 남자이(가) 표시된 사진&#10;&#10;자동 생성된 설명">
            <a:extLst>
              <a:ext uri="{FF2B5EF4-FFF2-40B4-BE49-F238E27FC236}">
                <a16:creationId xmlns:a16="http://schemas.microsoft.com/office/drawing/2014/main" id="{C8EE5567-E9F7-4EE5-8906-EA1AFB62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05" y="1763314"/>
            <a:ext cx="1517104" cy="2019940"/>
          </a:xfrm>
          <a:prstGeom prst="rect">
            <a:avLst/>
          </a:prstGeom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C863DA-BA54-4F34-AB76-8F188ED5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17" y="1719742"/>
            <a:ext cx="1553763" cy="19973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8475486-F979-4AF1-8DBF-2DEB127E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70" y="1734088"/>
            <a:ext cx="1517104" cy="20262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1CDF462-EFBE-4C54-BD5F-640FD4609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63" y="1744713"/>
            <a:ext cx="1695391" cy="20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2869869" y="3033836"/>
            <a:ext cx="6053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업무정의서 설명</a:t>
            </a:r>
          </a:p>
        </p:txBody>
      </p:sp>
    </p:spTree>
    <p:extLst>
      <p:ext uri="{BB962C8B-B14F-4D97-AF65-F5344CB8AC3E}">
        <p14:creationId xmlns:p14="http://schemas.microsoft.com/office/powerpoint/2010/main" val="146231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업무정의서 설명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9B1CFEF-35D1-46D0-9BD3-2205E6A0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24531"/>
              </p:ext>
            </p:extLst>
          </p:nvPr>
        </p:nvGraphicFramePr>
        <p:xfrm>
          <a:off x="441041" y="1182279"/>
          <a:ext cx="11309918" cy="5436801"/>
        </p:xfrm>
        <a:graphic>
          <a:graphicData uri="http://schemas.openxmlformats.org/drawingml/2006/table">
            <a:tbl>
              <a:tblPr/>
              <a:tblGrid>
                <a:gridCol w="61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5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806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6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10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1000" b="1" dirty="0"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10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1000" b="1" dirty="0"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2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b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로그인이 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effectLst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81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비밀번호찾기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이메일로 본인의 비밀번호가 전송된다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 dirty="0">
                        <a:effectLst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endParaRPr lang="ko-KR" altLang="en-US" sz="7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91">
                <a:tc rowSpan="5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신상정보조회</a:t>
                      </a:r>
                      <a:b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  <a:endParaRPr 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 창에서 신상정보를 조회한다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로그인한 학생의 학번으로 학생테이블 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7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effectLst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34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신상정보수정</a:t>
                      </a:r>
                      <a:b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창의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탭에서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수정하기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본인 탭의 영문성명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보호자 탭의 이름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연락처를 수정할 수 있게 바뀐다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정보를 수정하고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저장되었습니다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팝업창이 출력된다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 버튼은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이벤트처리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 버튼은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UPDATE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수정된 내용이 없을 경우 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수정을 한후 수정버튼을 눌러주세요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22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창에서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휴학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제적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졸업 정보 등을 조회한다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학적변동정보 </a:t>
                      </a:r>
                      <a: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b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School Register Record</a:t>
                      </a:r>
                      <a:endParaRPr lang="en-US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3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년도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대상학년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교수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재수강여부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탭에 이번 학기 수강과목정보를 조회한다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콤보박스로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연도와 학기를 누르면 해당학기 수강과목정보를 조회한다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콤보박스마다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현재까지 수강한 강의들에 대한 정보와 학점을 조회된다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기본컬럼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평점평균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백분위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신청학점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취득학점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,, F, 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해당학기를 클릭하면 우측에 교과목별 성적 상세조회를 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등급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삭제여부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재이수여부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재이수학기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탭 최하단에는 이수구분별 취득학점 및 평점평균 탭이 있음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테이블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join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dirty="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dirty="0">
                          <a:effectLst/>
                        </a:rPr>
                        <a:t>0</a:t>
                      </a: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업무정의서 설명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8F6F7E-5113-4E0C-A0EE-7E69E25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71352"/>
              </p:ext>
            </p:extLst>
          </p:nvPr>
        </p:nvGraphicFramePr>
        <p:xfrm>
          <a:off x="431614" y="1182279"/>
          <a:ext cx="11328771" cy="5515042"/>
        </p:xfrm>
        <a:graphic>
          <a:graphicData uri="http://schemas.openxmlformats.org/drawingml/2006/table">
            <a:tbl>
              <a:tblPr firstRow="1" bandRow="1"/>
              <a:tblGrid>
                <a:gridCol w="66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1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421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10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1000" b="1"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10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1000" b="1"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129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개설강좌조회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 err="1">
                          <a:effectLst/>
                          <a:latin typeface="맑은 고딕"/>
                          <a:ea typeface="맑은 고딕"/>
                        </a:rPr>
                        <a:t>메인탭의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 err="1">
                          <a:effectLst/>
                          <a:latin typeface="맑은 고딕"/>
                          <a:ea typeface="맑은 고딕"/>
                        </a:rPr>
                        <a:t>개설강좌조회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검색조건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900" b="0" i="0" dirty="0" err="1">
                          <a:effectLst/>
                          <a:latin typeface="맑은 고딕"/>
                          <a:ea typeface="맑은 고딕"/>
                        </a:rPr>
                        <a:t>개설년도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개설학기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대학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학부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학과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 err="1">
                          <a:effectLst/>
                          <a:latin typeface="맑은 고딕"/>
                          <a:ea typeface="맑은 고딕"/>
                        </a:rPr>
                        <a:t>개설학년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요일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900" b="0" i="0" strike="sngStrike" dirty="0">
                          <a:effectLst/>
                          <a:latin typeface="맑은 고딕"/>
                          <a:ea typeface="맑은 고딕"/>
                        </a:rPr>
                        <a:t>시간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텍스트필드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b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검색조건으로 개설강좌를 조회한다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조회결과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 err="1">
                          <a:effectLst/>
                          <a:latin typeface="맑은 고딕"/>
                          <a:ea typeface="맑은 고딕"/>
                        </a:rPr>
                        <a:t>이러닝여부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 err="1">
                          <a:effectLst/>
                          <a:latin typeface="맑은 고딕"/>
                          <a:ea typeface="맑은 고딕"/>
                        </a:rPr>
                        <a:t>대상학년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 err="1">
                          <a:effectLst/>
                          <a:latin typeface="맑은 고딕"/>
                          <a:ea typeface="맑은 고딕"/>
                        </a:rPr>
                        <a:t>교수명</a:t>
                      </a:r>
                      <a:endParaRPr lang="ko-KR" altLang="en-US" sz="900" b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900" b="0">
                          <a:effectLst/>
                          <a:latin typeface="맑은 고딕"/>
                          <a:ea typeface="맑은 고딕"/>
                        </a:rPr>
                        <a:t>페이지 들어왔을시 자동 전체조회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>
                        <a:effectLst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2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메인탭의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커리큘럼조회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입학년도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소속과는 자동으로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해준다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컬럼에 학년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교과목명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비고가 조회된다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>
                        <a:effectLst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89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확인서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등록금납입증명서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조회를 원하는 년도를 선택한다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조회버튼을 누른다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말린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pdf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다이얼로그 형식으로 출력된다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 고지서가 조회된다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TUITION SELECT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 dirty="0">
                        <a:effectLst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38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시스템</a:t>
                      </a: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로그인을 하여 메인 프레임으로 이동한다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프레임에 현재 학기의 시간표의 데이터가 출력된다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우측에 </a:t>
                      </a:r>
                      <a:r>
                        <a:rPr lang="ko-KR" altLang="en-US" sz="9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자유메모란이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존재한다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메모는 작성시 실시간으로 저장된다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불러올 데이터가 없는 경우 빈 시간표의 표만 출력된다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 dirty="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 dirty="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2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업무정의서 설명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B18186-DB1F-45CD-9CFA-2571705B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63887"/>
              </p:ext>
            </p:extLst>
          </p:nvPr>
        </p:nvGraphicFramePr>
        <p:xfrm>
          <a:off x="417027" y="1254706"/>
          <a:ext cx="11215651" cy="5188604"/>
        </p:xfrm>
        <a:graphic>
          <a:graphicData uri="http://schemas.openxmlformats.org/drawingml/2006/table">
            <a:tbl>
              <a:tblPr/>
              <a:tblGrid>
                <a:gridCol w="574482">
                  <a:extLst>
                    <a:ext uri="{9D8B030D-6E8A-4147-A177-3AD203B41FA5}">
                      <a16:colId xmlns:a16="http://schemas.microsoft.com/office/drawing/2014/main" val="3818420944"/>
                    </a:ext>
                  </a:extLst>
                </a:gridCol>
                <a:gridCol w="954525">
                  <a:extLst>
                    <a:ext uri="{9D8B030D-6E8A-4147-A177-3AD203B41FA5}">
                      <a16:colId xmlns:a16="http://schemas.microsoft.com/office/drawing/2014/main" val="1936910185"/>
                    </a:ext>
                  </a:extLst>
                </a:gridCol>
                <a:gridCol w="3875543">
                  <a:extLst>
                    <a:ext uri="{9D8B030D-6E8A-4147-A177-3AD203B41FA5}">
                      <a16:colId xmlns:a16="http://schemas.microsoft.com/office/drawing/2014/main" val="3921710474"/>
                    </a:ext>
                  </a:extLst>
                </a:gridCol>
                <a:gridCol w="1338984">
                  <a:extLst>
                    <a:ext uri="{9D8B030D-6E8A-4147-A177-3AD203B41FA5}">
                      <a16:colId xmlns:a16="http://schemas.microsoft.com/office/drawing/2014/main" val="2311162958"/>
                    </a:ext>
                  </a:extLst>
                </a:gridCol>
                <a:gridCol w="3588301">
                  <a:extLst>
                    <a:ext uri="{9D8B030D-6E8A-4147-A177-3AD203B41FA5}">
                      <a16:colId xmlns:a16="http://schemas.microsoft.com/office/drawing/2014/main" val="1641008803"/>
                    </a:ext>
                  </a:extLst>
                </a:gridCol>
                <a:gridCol w="441908">
                  <a:extLst>
                    <a:ext uri="{9D8B030D-6E8A-4147-A177-3AD203B41FA5}">
                      <a16:colId xmlns:a16="http://schemas.microsoft.com/office/drawing/2014/main" val="145185903"/>
                    </a:ext>
                  </a:extLst>
                </a:gridCol>
                <a:gridCol w="441908">
                  <a:extLst>
                    <a:ext uri="{9D8B030D-6E8A-4147-A177-3AD203B41FA5}">
                      <a16:colId xmlns:a16="http://schemas.microsoft.com/office/drawing/2014/main" val="3495298790"/>
                    </a:ext>
                  </a:extLst>
                </a:gridCol>
              </a:tblGrid>
              <a:tr h="2501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대메뉴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jspname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119565" marR="119565" marT="59783" marB="597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119565" marR="119565" marT="59783" marB="597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8679"/>
                  </a:ext>
                </a:extLst>
              </a:tr>
              <a:tr h="232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907128"/>
                  </a:ext>
                </a:extLst>
              </a:tr>
              <a:tr h="31373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 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현재 수강하고 있는 강좌가 대시보드 형식으로 조회된다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Course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06758"/>
                  </a:ext>
                </a:extLst>
              </a:tr>
              <a:tr h="457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강의조회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조회된 강좌 리스트에서 강좌를 선택한다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강좌에 해당하는 강의가 출력이 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Lecture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통일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getLectureList()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다운로드도 같이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422249"/>
                  </a:ext>
                </a:extLst>
              </a:tr>
              <a:tr h="745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시청하고자하는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클릭한다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회차의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시청한다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getLectureDetail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()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41559"/>
                  </a:ext>
                </a:extLst>
              </a:tr>
              <a:tr h="601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강좌자료다운로드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강의자료 링크를 클릭한다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파일이 다운된다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69214"/>
                  </a:ext>
                </a:extLst>
              </a:tr>
              <a:tr h="889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강좌를 선택한다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강의를 클릭한다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 버튼을 클릭하여 파일을 첨부하고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제출이 완료되었습니다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제출의 경우 강의와 분리된 페이지로 있었으면 좋겠다는 의견</a:t>
                      </a:r>
                      <a:b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 페이지에서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다시 제출 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UPDATE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2370"/>
                  </a:ext>
                </a:extLst>
              </a:tr>
              <a:tr h="889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응시를 원하는 강좌를 선택한다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목록 최상단의 시험응시하기 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객관식 문제의 정답을 체크 박스로 체크한다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주관식 문제의 정답은 파일 첨부를 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응시가 완료되면 완료 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파일첨부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아닐때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시험 응시 버튼을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누를시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아닙니다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팝업을 출력한다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4518"/>
                  </a:ext>
                </a:extLst>
              </a:tr>
              <a:tr h="745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강좌를 선택한다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강의를 클릭한다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 있는 피드백 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제목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내용을 작성하여 전송할 수 있다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피드백에 대한 열람이 아직 없음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추후 고려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5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216120" y="3033836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4895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562371" y="3033836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1831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유성열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A23DD-98F0-45FF-9CBC-13D872FEF0B8}"/>
              </a:ext>
            </a:extLst>
          </p:cNvPr>
          <p:cNvSpPr/>
          <p:nvPr/>
        </p:nvSpPr>
        <p:spPr>
          <a:xfrm>
            <a:off x="681085" y="1457099"/>
            <a:ext cx="10451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프로시저의 OUT 파라미터를 커서로 받았을 때, 바로 </a:t>
            </a:r>
            <a:r>
              <a:rPr lang="ko-KR" altLang="en-US" dirty="0" err="1"/>
              <a:t>List로</a:t>
            </a:r>
            <a:r>
              <a:rPr lang="ko-KR" altLang="en-US" dirty="0"/>
              <a:t> 들어가는 것이 아니라 파라미터로 넘긴 </a:t>
            </a:r>
            <a:r>
              <a:rPr lang="ko-KR" altLang="en-US" dirty="0" err="1"/>
              <a:t>Map에</a:t>
            </a:r>
            <a:r>
              <a:rPr lang="ko-KR" altLang="en-US" dirty="0"/>
              <a:t> </a:t>
            </a:r>
            <a:r>
              <a:rPr lang="ko-KR" altLang="en-US" dirty="0" err="1"/>
              <a:t>키값으로</a:t>
            </a:r>
            <a:r>
              <a:rPr lang="ko-KR" altLang="en-US" dirty="0"/>
              <a:t> 리스트가 </a:t>
            </a:r>
            <a:r>
              <a:rPr lang="ko-KR" altLang="en-US" dirty="0" err="1"/>
              <a:t>매핑되어</a:t>
            </a:r>
            <a:r>
              <a:rPr lang="ko-KR" altLang="en-US" dirty="0"/>
              <a:t>, </a:t>
            </a:r>
            <a:r>
              <a:rPr lang="ko-KR" altLang="en-US" dirty="0" err="1"/>
              <a:t>SqlSessionTemplate의</a:t>
            </a:r>
            <a:r>
              <a:rPr lang="ko-KR" altLang="en-US" dirty="0"/>
              <a:t> 리턴으로 </a:t>
            </a:r>
            <a:r>
              <a:rPr lang="ko-KR" altLang="en-US" dirty="0" err="1"/>
              <a:t>List를</a:t>
            </a:r>
            <a:r>
              <a:rPr lang="ko-KR" altLang="en-US" dirty="0"/>
              <a:t> 받지 않고 파라미터로 넘겼던 </a:t>
            </a:r>
            <a:r>
              <a:rPr lang="ko-KR" altLang="en-US" dirty="0" err="1"/>
              <a:t>Map의</a:t>
            </a:r>
            <a:r>
              <a:rPr lang="ko-KR" altLang="en-US" dirty="0"/>
              <a:t> 커서 </a:t>
            </a:r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ko-KR" altLang="en-US" dirty="0" err="1"/>
              <a:t>List에</a:t>
            </a:r>
            <a:r>
              <a:rPr lang="ko-KR" altLang="en-US" dirty="0"/>
              <a:t> 넘겨주면 된다는 것을 알게 되었다.</a:t>
            </a:r>
          </a:p>
        </p:txBody>
      </p:sp>
    </p:spTree>
    <p:extLst>
      <p:ext uri="{BB962C8B-B14F-4D97-AF65-F5344CB8AC3E}">
        <p14:creationId xmlns:p14="http://schemas.microsoft.com/office/powerpoint/2010/main" val="85797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오세현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2A0DD0-641F-4A89-A7F1-23BE4D55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9" y="1495652"/>
            <a:ext cx="4471169" cy="23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737EF27-4D2D-4261-90A5-F8F9BCFB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90" y="1495652"/>
            <a:ext cx="6445557" cy="21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5DF995-B940-49D1-AC81-4CB24BC0AE43}"/>
              </a:ext>
            </a:extLst>
          </p:cNvPr>
          <p:cNvSpPr/>
          <p:nvPr/>
        </p:nvSpPr>
        <p:spPr>
          <a:xfrm>
            <a:off x="499901" y="4382161"/>
            <a:ext cx="7939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수강목록조회에서 한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ko-KR" altLang="en-US" dirty="0" err="1"/>
              <a:t>클릭했을때</a:t>
            </a:r>
            <a:r>
              <a:rPr lang="ko-KR" altLang="en-US" dirty="0"/>
              <a:t> 교과목별 성적 상세 조회의 표에 데이터가 넘어가야 하는데 </a:t>
            </a:r>
            <a:r>
              <a:rPr lang="en-US" altLang="ko-KR" dirty="0"/>
              <a:t>ajax</a:t>
            </a:r>
            <a:r>
              <a:rPr lang="ko-KR" altLang="en-US" dirty="0"/>
              <a:t>로 페이지 </a:t>
            </a:r>
            <a:r>
              <a:rPr lang="en-US" altLang="ko-KR" dirty="0"/>
              <a:t>&lt;div id="content"&gt;</a:t>
            </a:r>
            <a:r>
              <a:rPr lang="ko-KR" altLang="en-US" dirty="0"/>
              <a:t>안의 내용만  </a:t>
            </a:r>
            <a:r>
              <a:rPr lang="ko-KR" altLang="en-US" dirty="0" err="1"/>
              <a:t>갈아끼는</a:t>
            </a:r>
            <a:r>
              <a:rPr lang="ko-KR" altLang="en-US" dirty="0"/>
              <a:t> 상태이다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00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178441" y="3033836"/>
            <a:ext cx="5436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87600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오세현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567573-5C2A-4663-BFF0-7173B28B43DF}"/>
              </a:ext>
            </a:extLst>
          </p:cNvPr>
          <p:cNvGrpSpPr/>
          <p:nvPr/>
        </p:nvGrpSpPr>
        <p:grpSpPr>
          <a:xfrm>
            <a:off x="1356338" y="1050651"/>
            <a:ext cx="8353272" cy="3720853"/>
            <a:chOff x="743594" y="1182279"/>
            <a:chExt cx="5952683" cy="265154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828D580-A593-41BE-BD35-57F872BAC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94" y="1182279"/>
              <a:ext cx="5952683" cy="1505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EB4FBF-42DB-4547-95D0-6D7E21234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94" y="2688017"/>
              <a:ext cx="5951162" cy="1145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4E8EE-C969-4BDE-AF17-3F05146825AE}"/>
              </a:ext>
            </a:extLst>
          </p:cNvPr>
          <p:cNvSpPr/>
          <p:nvPr/>
        </p:nvSpPr>
        <p:spPr>
          <a:xfrm>
            <a:off x="674297" y="4864231"/>
            <a:ext cx="10383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189 LINE </a:t>
            </a:r>
            <a:r>
              <a:rPr lang="ko-KR" altLang="en-US" dirty="0"/>
              <a:t>에서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(" URL "); </a:t>
            </a:r>
          </a:p>
          <a:p>
            <a:r>
              <a:rPr lang="en-US" altLang="ko-KR" dirty="0"/>
              <a:t>190 LINE </a:t>
            </a:r>
            <a:r>
              <a:rPr lang="ko-KR" altLang="en-US" dirty="0"/>
              <a:t>에서 </a:t>
            </a:r>
            <a:r>
              <a:rPr lang="en-US" altLang="ko-KR" dirty="0"/>
              <a:t>URL </a:t>
            </a:r>
            <a:r>
              <a:rPr lang="ko-KR" altLang="en-US" dirty="0"/>
              <a:t>로 </a:t>
            </a:r>
            <a:r>
              <a:rPr lang="en-US" altLang="ko-KR" dirty="0" err="1"/>
              <a:t>req.setAttribute</a:t>
            </a:r>
            <a:r>
              <a:rPr lang="en-US" altLang="ko-KR" dirty="0"/>
              <a:t>("KEY", VALUE);</a:t>
            </a:r>
          </a:p>
          <a:p>
            <a:r>
              <a:rPr lang="en-US" altLang="ko-KR" dirty="0"/>
              <a:t>10 LINE</a:t>
            </a:r>
            <a:r>
              <a:rPr lang="ko-KR" altLang="en-US" dirty="0"/>
              <a:t>에서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("KEY");</a:t>
            </a:r>
          </a:p>
          <a:p>
            <a:r>
              <a:rPr lang="ko-KR" altLang="en-US" dirty="0"/>
              <a:t>의 과정을 거쳐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Controller.java</a:t>
            </a:r>
            <a:r>
              <a:rPr lang="ko-KR" altLang="en-US" dirty="0"/>
              <a:t>에서 </a:t>
            </a:r>
            <a:r>
              <a:rPr lang="en-US" altLang="ko-KR" dirty="0" err="1"/>
              <a:t>jsp</a:t>
            </a:r>
            <a:r>
              <a:rPr lang="ko-KR" altLang="en-US" dirty="0"/>
              <a:t>로 가져오는 과정이 필요한데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ajax</a:t>
            </a:r>
            <a:r>
              <a:rPr lang="ko-KR" altLang="en-US" dirty="0"/>
              <a:t>를 이용해 </a:t>
            </a:r>
            <a:r>
              <a:rPr lang="en-US" altLang="ko-KR" dirty="0" err="1"/>
              <a:t>jsp</a:t>
            </a:r>
            <a:r>
              <a:rPr lang="ko-KR" altLang="en-US" dirty="0"/>
              <a:t>페이지를 새로 띄우는 것이 아닌</a:t>
            </a:r>
            <a:r>
              <a:rPr lang="en-US" altLang="ko-KR" dirty="0"/>
              <a:t>, </a:t>
            </a:r>
            <a:r>
              <a:rPr lang="ko-KR" altLang="en-US" dirty="0"/>
              <a:t>필요한부분만 불러오는 식이기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10 LINE</a:t>
            </a:r>
            <a:r>
              <a:rPr lang="ko-KR" altLang="en-US" dirty="0"/>
              <a:t>에서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("KEY");</a:t>
            </a:r>
            <a:r>
              <a:rPr lang="ko-KR" altLang="en-US" dirty="0"/>
              <a:t>가 수행되지 않는 문제가 생겼다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18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오세현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804716-EE10-4DDD-AEEE-16E0D81F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" y="1182279"/>
            <a:ext cx="6888114" cy="18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0E40C9-7639-4F40-AFA1-CFD2EBF3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3" y="3201366"/>
            <a:ext cx="5711597" cy="31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7B682D-2AF9-4F5B-91AA-3CA2D221E372}"/>
              </a:ext>
            </a:extLst>
          </p:cNvPr>
          <p:cNvSpPr/>
          <p:nvPr/>
        </p:nvSpPr>
        <p:spPr>
          <a:xfrm>
            <a:off x="7459087" y="1205061"/>
            <a:ext cx="4041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dispatcher</a:t>
            </a:r>
            <a:r>
              <a:rPr lang="ko-KR" altLang="en-US" dirty="0"/>
              <a:t>를 쓰는 것이 아닌 주소로 </a:t>
            </a:r>
            <a:r>
              <a:rPr lang="ko-KR" altLang="en-US" dirty="0" err="1"/>
              <a:t>접근했을때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을 </a:t>
            </a:r>
            <a:r>
              <a:rPr lang="en-US" altLang="ko-KR" dirty="0"/>
              <a:t>OUT </a:t>
            </a:r>
            <a:r>
              <a:rPr lang="ko-KR" altLang="en-US" dirty="0"/>
              <a:t>해주는 메서드를 </a:t>
            </a:r>
            <a:r>
              <a:rPr lang="ko-KR" altLang="en-US" dirty="0" err="1"/>
              <a:t>만들어줌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bootstrab-table.js </a:t>
            </a:r>
            <a:r>
              <a:rPr lang="ko-KR" altLang="en-US" dirty="0"/>
              <a:t>와 </a:t>
            </a:r>
            <a:r>
              <a:rPr lang="en-US" altLang="ko-KR" dirty="0"/>
              <a:t>jQuery</a:t>
            </a:r>
            <a:r>
              <a:rPr lang="ko-KR" altLang="en-US" dirty="0"/>
              <a:t>를 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77A587-AB6C-476A-8F85-7D5A95069B7D}"/>
              </a:ext>
            </a:extLst>
          </p:cNvPr>
          <p:cNvSpPr/>
          <p:nvPr/>
        </p:nvSpPr>
        <p:spPr>
          <a:xfrm>
            <a:off x="6376602" y="3219118"/>
            <a:ext cx="5322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하단 </a:t>
            </a:r>
            <a:r>
              <a:rPr lang="en-US" altLang="ko-KR" dirty="0"/>
              <a:t>&lt;script&gt; </a:t>
            </a:r>
            <a:r>
              <a:rPr lang="ko-KR" altLang="en-US" dirty="0"/>
              <a:t>부분에서 </a:t>
            </a:r>
            <a:r>
              <a:rPr lang="en-US" altLang="ko-KR" dirty="0"/>
              <a:t>json </a:t>
            </a:r>
            <a:r>
              <a:rPr lang="ko-KR" altLang="en-US" dirty="0"/>
              <a:t>데이터를 받아 </a:t>
            </a:r>
            <a:r>
              <a:rPr lang="en-US" altLang="ko-KR" dirty="0"/>
              <a:t>row</a:t>
            </a:r>
            <a:r>
              <a:rPr lang="ko-KR" altLang="en-US" dirty="0"/>
              <a:t>에 대한 </a:t>
            </a:r>
            <a:r>
              <a:rPr lang="en-US" altLang="ko-KR" dirty="0" err="1"/>
              <a:t>clickEvent</a:t>
            </a:r>
            <a:r>
              <a:rPr lang="ko-KR" altLang="en-US" dirty="0"/>
              <a:t>가 </a:t>
            </a:r>
            <a:r>
              <a:rPr lang="ko-KR" altLang="en-US" dirty="0" err="1"/>
              <a:t>일어날때</a:t>
            </a:r>
            <a:r>
              <a:rPr lang="ko-KR" altLang="en-US" dirty="0"/>
              <a:t> 수행하는 </a:t>
            </a:r>
            <a:r>
              <a:rPr lang="en-US" altLang="ko-KR" dirty="0"/>
              <a:t>function</a:t>
            </a:r>
            <a:r>
              <a:rPr lang="ko-KR" altLang="en-US" dirty="0"/>
              <a:t>을 만들어서 해결하였다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7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노상문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6000D5-0763-4717-AC08-CCCF3D55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91" y="1182279"/>
            <a:ext cx="8261609" cy="42930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9E5CA9-FDB0-4B11-99C7-1B6F9DA7E23F}"/>
              </a:ext>
            </a:extLst>
          </p:cNvPr>
          <p:cNvSpPr/>
          <p:nvPr/>
        </p:nvSpPr>
        <p:spPr>
          <a:xfrm>
            <a:off x="927959" y="5475319"/>
            <a:ext cx="10336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erd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설계하면서 </a:t>
            </a:r>
            <a:r>
              <a:rPr lang="ko-KR" altLang="en-US" dirty="0" err="1"/>
              <a:t>집합별</a:t>
            </a:r>
            <a:r>
              <a:rPr lang="ko-KR" altLang="en-US" dirty="0"/>
              <a:t> 성격, 정규화를 지키면서 </a:t>
            </a:r>
            <a:r>
              <a:rPr lang="ko-KR" altLang="en-US" dirty="0" err="1"/>
              <a:t>설계하다보니</a:t>
            </a:r>
            <a:r>
              <a:rPr lang="ko-KR" altLang="en-US" dirty="0"/>
              <a:t>, 교집합 부분에서 어려움을 </a:t>
            </a:r>
            <a:r>
              <a:rPr lang="ko-KR" altLang="en-US" dirty="0" err="1"/>
              <a:t>겪을거라는</a:t>
            </a:r>
            <a:r>
              <a:rPr lang="ko-KR" altLang="en-US" dirty="0"/>
              <a:t> 최초 예상과는 다르게 규모가 넓어지고 세밀해지면서 어려움을 겪었으나 반정규화를 수용함으로써 해결할 수 있었다. </a:t>
            </a:r>
          </a:p>
        </p:txBody>
      </p:sp>
    </p:spTree>
    <p:extLst>
      <p:ext uri="{BB962C8B-B14F-4D97-AF65-F5344CB8AC3E}">
        <p14:creationId xmlns:p14="http://schemas.microsoft.com/office/powerpoint/2010/main" val="51110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장해리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20744-0F7E-4815-B34E-090B4324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56" y="1380241"/>
            <a:ext cx="10977848" cy="30880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9751F8-1434-4FE0-B0C2-254CEEB18BE0}"/>
              </a:ext>
            </a:extLst>
          </p:cNvPr>
          <p:cNvSpPr/>
          <p:nvPr/>
        </p:nvSpPr>
        <p:spPr>
          <a:xfrm>
            <a:off x="495155" y="4855452"/>
            <a:ext cx="10725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콤보박스</a:t>
            </a:r>
            <a:r>
              <a:rPr lang="ko-KR" altLang="en-US" dirty="0"/>
              <a:t> 쿼리문들을 생성하며 기존의 조회 메소드와는 구분해야 할 필요를 느꼈습니다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콤보박스에</a:t>
            </a:r>
            <a:r>
              <a:rPr lang="ko-KR" altLang="en-US" dirty="0"/>
              <a:t> 목록들이 출력되어 있어야 사용자가 보고 원하는 옵션을 선택해 조회를 할 수 있기 때문에</a:t>
            </a:r>
            <a:r>
              <a:rPr lang="en-US" altLang="ko-KR" dirty="0"/>
              <a:t>, </a:t>
            </a:r>
            <a:r>
              <a:rPr lang="ko-KR" altLang="en-US" dirty="0"/>
              <a:t>페이지 이동이 일어나는 메소드에 </a:t>
            </a:r>
            <a:r>
              <a:rPr lang="ko-KR" altLang="en-US" dirty="0" err="1"/>
              <a:t>콤보박스</a:t>
            </a:r>
            <a:r>
              <a:rPr lang="ko-KR" altLang="en-US" dirty="0"/>
              <a:t> 쿼리문을 거치고 오는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32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최진규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8E1D9C-0950-4608-8CD2-BCBA5ABA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4" y="1705256"/>
            <a:ext cx="6798511" cy="40828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60624A-1556-4A4D-A6F8-8F384DCF14EC}"/>
              </a:ext>
            </a:extLst>
          </p:cNvPr>
          <p:cNvSpPr/>
          <p:nvPr/>
        </p:nvSpPr>
        <p:spPr>
          <a:xfrm>
            <a:off x="7220932" y="1705256"/>
            <a:ext cx="47237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테이블 구조상 학생테이블 </a:t>
            </a:r>
            <a:r>
              <a:rPr lang="ko-KR" altLang="en-US" dirty="0" err="1"/>
              <a:t>insert</a:t>
            </a:r>
            <a:r>
              <a:rPr lang="ko-KR" altLang="en-US" dirty="0"/>
              <a:t> 후 해당 학생의 </a:t>
            </a:r>
            <a:r>
              <a:rPr lang="ko-KR" altLang="en-US" dirty="0" err="1"/>
              <a:t>강좌에대한</a:t>
            </a:r>
            <a:r>
              <a:rPr lang="ko-KR" altLang="en-US" dirty="0"/>
              <a:t> 조회가 안되는 현상이 나타났다. </a:t>
            </a:r>
            <a:endParaRPr lang="en-US" altLang="ko-KR" dirty="0"/>
          </a:p>
          <a:p>
            <a:r>
              <a:rPr lang="ko-KR" altLang="en-US" dirty="0"/>
              <a:t>이유는 조회 </a:t>
            </a:r>
            <a:r>
              <a:rPr lang="ko-KR" altLang="en-US" dirty="0" err="1"/>
              <a:t>할때</a:t>
            </a:r>
            <a:r>
              <a:rPr lang="ko-KR" altLang="en-US" dirty="0"/>
              <a:t> 성적테이블에서 학생이 수강중인 강좌를 </a:t>
            </a:r>
            <a:r>
              <a:rPr lang="ko-KR" altLang="en-US" dirty="0" err="1"/>
              <a:t>불러오는것인데</a:t>
            </a:r>
            <a:r>
              <a:rPr lang="ko-KR" altLang="en-US" dirty="0"/>
              <a:t> 성적 테이블에 데이터가 </a:t>
            </a:r>
            <a:r>
              <a:rPr lang="ko-KR" altLang="en-US" dirty="0" err="1"/>
              <a:t>들어가있지</a:t>
            </a:r>
            <a:r>
              <a:rPr lang="ko-KR" altLang="en-US" dirty="0"/>
              <a:t> </a:t>
            </a:r>
            <a:r>
              <a:rPr lang="ko-KR" altLang="en-US" dirty="0" err="1"/>
              <a:t>않아서였다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ko-KR" altLang="en-US" dirty="0"/>
              <a:t>수강신청이란 기능이 없었기에 교직원이 직접 학생의 데이터를 </a:t>
            </a:r>
            <a:r>
              <a:rPr lang="ko-KR" altLang="en-US" dirty="0" err="1"/>
              <a:t>입력해야되는데</a:t>
            </a:r>
            <a:r>
              <a:rPr lang="ko-KR" altLang="en-US" dirty="0"/>
              <a:t> </a:t>
            </a:r>
            <a:r>
              <a:rPr lang="ko-KR" altLang="en-US" dirty="0" err="1"/>
              <a:t>이것마저도</a:t>
            </a:r>
            <a:r>
              <a:rPr lang="ko-KR" altLang="en-US" dirty="0"/>
              <a:t> 문제였다. </a:t>
            </a:r>
            <a:endParaRPr lang="en-US" altLang="ko-KR" dirty="0"/>
          </a:p>
          <a:p>
            <a:r>
              <a:rPr lang="ko-KR" altLang="en-US" dirty="0"/>
              <a:t>그래서 1차 이후로 이 문제에 대한 트러블 슈팅은 두가지로 예상한다.</a:t>
            </a:r>
          </a:p>
          <a:p>
            <a:r>
              <a:rPr lang="ko-KR" altLang="en-US" dirty="0"/>
              <a:t>첫째. 학생테이블에 입력되면 연관 테이블을 타고 성적테이블에 </a:t>
            </a:r>
            <a:r>
              <a:rPr lang="ko-KR" altLang="en-US" dirty="0" err="1"/>
              <a:t>디폴트값으로</a:t>
            </a:r>
            <a:r>
              <a:rPr lang="ko-KR" altLang="en-US" dirty="0"/>
              <a:t> </a:t>
            </a:r>
            <a:r>
              <a:rPr lang="ko-KR" altLang="en-US" dirty="0" err="1"/>
              <a:t>넣어줄예정이다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둘째. 수강신청 기능을 </a:t>
            </a:r>
            <a:r>
              <a:rPr lang="ko-KR" altLang="en-US" dirty="0" err="1"/>
              <a:t>만드는것이다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93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강찬영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3D193A-DCC9-4B35-97F8-0A958450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0" y="1182279"/>
            <a:ext cx="8560039" cy="416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D4D9EE-9B16-474B-9392-2DCAF3173873}"/>
              </a:ext>
            </a:extLst>
          </p:cNvPr>
          <p:cNvSpPr/>
          <p:nvPr/>
        </p:nvSpPr>
        <p:spPr>
          <a:xfrm>
            <a:off x="601351" y="5504092"/>
            <a:ext cx="10989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mybatis.xml</a:t>
            </a:r>
            <a:r>
              <a:rPr lang="ko-KR" altLang="en-US" dirty="0"/>
              <a:t>에서 프로시저 이름을 오타를 내서 에러가 발생했으며 오타가 난 부분을 고쳐 해결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 선언부에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 type="</a:t>
            </a:r>
            <a:r>
              <a:rPr lang="en-US" altLang="ko-KR" dirty="0" err="1"/>
              <a:t>java.util.Map</a:t>
            </a:r>
            <a:r>
              <a:rPr lang="en-US" altLang="ko-KR" dirty="0"/>
              <a:t>" id="</a:t>
            </a:r>
            <a:r>
              <a:rPr lang="en-US" altLang="ko-KR" dirty="0" err="1"/>
              <a:t>scheduleMap</a:t>
            </a:r>
            <a:r>
              <a:rPr lang="en-US" altLang="ko-KR" dirty="0"/>
              <a:t>" /&gt; id</a:t>
            </a:r>
            <a:r>
              <a:rPr lang="ko-KR" altLang="en-US" dirty="0"/>
              <a:t>를 다른 </a:t>
            </a:r>
            <a:r>
              <a:rPr lang="en-US" altLang="ko-KR" dirty="0"/>
              <a:t>xml</a:t>
            </a:r>
            <a:r>
              <a:rPr lang="ko-KR" altLang="en-US" dirty="0"/>
              <a:t>과 겹치게 설정을 하여 에러가 발생하였습니다</a:t>
            </a:r>
            <a:r>
              <a:rPr lang="en-US" altLang="ko-KR" dirty="0"/>
              <a:t>.  </a:t>
            </a:r>
            <a:r>
              <a:rPr lang="ko-KR" altLang="en-US" dirty="0"/>
              <a:t>해당 </a:t>
            </a:r>
            <a:r>
              <a:rPr lang="en-US" altLang="ko-KR" dirty="0"/>
              <a:t>id </a:t>
            </a:r>
            <a:r>
              <a:rPr lang="ko-KR" altLang="en-US" dirty="0"/>
              <a:t>값을 다르게 줘서 해결하였습니다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92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A49A5C-DC90-4665-8A2B-A3779A8B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71" y="1265410"/>
            <a:ext cx="8707694" cy="1732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0D5C9B-FD85-4345-9816-C662F657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71" y="4950906"/>
            <a:ext cx="10883037" cy="13375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6CCE1-8C4B-42BF-82EA-6818FD014B91}"/>
              </a:ext>
            </a:extLst>
          </p:cNvPr>
          <p:cNvSpPr/>
          <p:nvPr/>
        </p:nvSpPr>
        <p:spPr>
          <a:xfrm>
            <a:off x="775671" y="3322215"/>
            <a:ext cx="1043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부트스트랩 </a:t>
            </a:r>
            <a:r>
              <a:rPr lang="en-US" altLang="ko-KR" dirty="0"/>
              <a:t>Input Group</a:t>
            </a:r>
            <a:r>
              <a:rPr lang="ko-KR" altLang="en-US" dirty="0"/>
              <a:t>을 이용해서 텍스트를 넣었고</a:t>
            </a:r>
            <a:r>
              <a:rPr lang="en-US" altLang="ko-KR" dirty="0"/>
              <a:t>, col-md</a:t>
            </a:r>
            <a:r>
              <a:rPr lang="ko-KR" altLang="en-US" dirty="0"/>
              <a:t>를 사용해서 반응형 화면으로  </a:t>
            </a:r>
            <a:r>
              <a:rPr lang="ko-KR" altLang="en-US" dirty="0" err="1"/>
              <a:t>나누려했는데</a:t>
            </a:r>
            <a:r>
              <a:rPr lang="ko-KR" altLang="en-US" dirty="0"/>
              <a:t> 화면이 밑으로 깨졌다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div </a:t>
            </a:r>
            <a:r>
              <a:rPr lang="ko-KR" altLang="en-US" dirty="0"/>
              <a:t>태그 하나당 한 줄 씩 차지해서 텍스트박스들이 밑으로 내려갔고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div</a:t>
            </a:r>
            <a:r>
              <a:rPr lang="ko-KR" altLang="en-US" dirty="0"/>
              <a:t>태그를 하나 추가해서 한 줄을 구성하는 텍스트박스 전체를 묶어서 화면이 올바르게 </a:t>
            </a:r>
            <a:r>
              <a:rPr lang="ko-KR" altLang="en-US" dirty="0" err="1"/>
              <a:t>나오게했다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09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216125" y="3033836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99593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후기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B0AE7A-AEC7-43DA-A7B7-27E978A8F944}"/>
              </a:ext>
            </a:extLst>
          </p:cNvPr>
          <p:cNvSpPr/>
          <p:nvPr/>
        </p:nvSpPr>
        <p:spPr>
          <a:xfrm>
            <a:off x="1095884" y="1561223"/>
            <a:ext cx="99806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유성열 </a:t>
            </a:r>
            <a:r>
              <a:rPr lang="en-US" altLang="ko-KR" dirty="0"/>
              <a:t>: </a:t>
            </a:r>
            <a:r>
              <a:rPr lang="ko-KR" altLang="en-US" dirty="0"/>
              <a:t>어떤 프로젝트 든 팀원 간의 커뮤니케이션이 중요하다는 것을 한번 더 되새겨볼 수 있는 좋은 기회였고, 각자의 파트에서 최선을 다해준 팀원들에게 감사한다.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오세현 </a:t>
            </a:r>
            <a:r>
              <a:rPr lang="en-US" altLang="ko-KR" dirty="0"/>
              <a:t>: </a:t>
            </a:r>
            <a:r>
              <a:rPr lang="ko-KR" altLang="en-US" dirty="0"/>
              <a:t>프로젝트를 진행하면서 처음부터 설계하고 코딩 작업까지 하면서 저의 부족함을 계속해서 더 느낄 수 있는 계기가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노상문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조인이 </a:t>
            </a:r>
            <a:r>
              <a:rPr lang="ko-KR" altLang="en-US" dirty="0" err="1"/>
              <a:t>여러개가</a:t>
            </a:r>
            <a:r>
              <a:rPr lang="ko-KR" altLang="en-US" dirty="0"/>
              <a:t> 걸리는 상황에서 여러 함수를 포함하거나</a:t>
            </a:r>
            <a:r>
              <a:rPr lang="en-US" altLang="ko-KR" dirty="0"/>
              <a:t>, </a:t>
            </a:r>
            <a:r>
              <a:rPr lang="ko-KR" altLang="en-US" dirty="0"/>
              <a:t>여러 컬럼을 </a:t>
            </a:r>
            <a:r>
              <a:rPr lang="ko-KR" altLang="en-US" dirty="0" err="1"/>
              <a:t>나타내주고</a:t>
            </a:r>
            <a:r>
              <a:rPr lang="en-US" altLang="ko-KR" dirty="0"/>
              <a:t>, </a:t>
            </a:r>
            <a:r>
              <a:rPr lang="ko-KR" altLang="en-US" dirty="0"/>
              <a:t>혹은 조건이 다른 컬럼들을 결과로 이끌어내는 과정에서 조건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ko-KR" altLang="en-US" dirty="0"/>
              <a:t>절을 사용 하는 방법 혹은 </a:t>
            </a:r>
            <a:r>
              <a:rPr lang="en-US" altLang="ko-KR" dirty="0"/>
              <a:t>ROLLUP</a:t>
            </a:r>
            <a:r>
              <a:rPr lang="ko-KR" altLang="en-US" dirty="0"/>
              <a:t>이나 </a:t>
            </a:r>
            <a:r>
              <a:rPr lang="en-US" altLang="ko-KR" dirty="0"/>
              <a:t>HAVING </a:t>
            </a:r>
            <a:r>
              <a:rPr lang="ko-KR" altLang="en-US" dirty="0"/>
              <a:t>등 그룹함수와 단일 함수 등을 구분하여 프로시저를 작성하는 것이 어려웠지만</a:t>
            </a:r>
            <a:r>
              <a:rPr lang="en-US" altLang="ko-KR" dirty="0"/>
              <a:t>, </a:t>
            </a:r>
            <a:r>
              <a:rPr lang="ko-KR" altLang="en-US" dirty="0" err="1"/>
              <a:t>사용하다보니</a:t>
            </a:r>
            <a:r>
              <a:rPr lang="ko-KR" altLang="en-US" dirty="0"/>
              <a:t> 익숙해졌다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6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후기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B0AE7A-AEC7-43DA-A7B7-27E978A8F944}"/>
              </a:ext>
            </a:extLst>
          </p:cNvPr>
          <p:cNvSpPr/>
          <p:nvPr/>
        </p:nvSpPr>
        <p:spPr>
          <a:xfrm>
            <a:off x="1095884" y="1561223"/>
            <a:ext cx="99806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장해리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프로젝트를 진행하며 설계작업을 본격적으로 </a:t>
            </a:r>
            <a:r>
              <a:rPr lang="ko-KR" altLang="en-US" dirty="0" err="1"/>
              <a:t>시작한건</a:t>
            </a:r>
            <a:r>
              <a:rPr lang="ko-KR" altLang="en-US" dirty="0"/>
              <a:t> 이번이 처음이었는데</a:t>
            </a:r>
            <a:r>
              <a:rPr lang="en-US" altLang="ko-KR" dirty="0"/>
              <a:t>, </a:t>
            </a:r>
            <a:r>
              <a:rPr lang="ko-KR" altLang="en-US" dirty="0"/>
              <a:t>코딩보다 설계작업이 중요하다는 것을 느꼈습니다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프론트단의</a:t>
            </a:r>
            <a:r>
              <a:rPr lang="ko-KR" altLang="en-US" dirty="0"/>
              <a:t> 페이지와 </a:t>
            </a:r>
            <a:r>
              <a:rPr lang="ko-KR" altLang="en-US" dirty="0" err="1"/>
              <a:t>백단의</a:t>
            </a:r>
            <a:r>
              <a:rPr lang="ko-KR" altLang="en-US" dirty="0"/>
              <a:t> 데이터 연동 작업을 하는 과정에서 </a:t>
            </a:r>
            <a:r>
              <a:rPr lang="en-US" altLang="ko-KR" dirty="0"/>
              <a:t>ajax</a:t>
            </a:r>
            <a:r>
              <a:rPr lang="ko-KR" altLang="en-US" dirty="0"/>
              <a:t>에 대한 이해가 부족했기 때문에 어려움을 겪었지만</a:t>
            </a:r>
            <a:r>
              <a:rPr lang="en-US" altLang="ko-KR" dirty="0"/>
              <a:t>, </a:t>
            </a:r>
            <a:r>
              <a:rPr lang="ko-KR" altLang="en-US" dirty="0"/>
              <a:t>협업을 통해서 연동에 성공하니 뿌듯함을 느꼈습니다</a:t>
            </a:r>
            <a:r>
              <a:rPr lang="en-US" altLang="ko-KR" dirty="0"/>
              <a:t>. </a:t>
            </a:r>
            <a:r>
              <a:rPr lang="ko-KR" altLang="en-US" dirty="0"/>
              <a:t>앞으로 남은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 발표까지 최선을 다하겠습니다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최진규 </a:t>
            </a:r>
            <a:r>
              <a:rPr lang="en-US" altLang="ko-KR" dirty="0"/>
              <a:t>: </a:t>
            </a:r>
            <a:r>
              <a:rPr lang="ko-KR" altLang="en-US" dirty="0"/>
              <a:t>초기 설계가 중요하다고 생각했습니다</a:t>
            </a:r>
            <a:r>
              <a:rPr lang="en-US" altLang="ko-KR" dirty="0"/>
              <a:t>. </a:t>
            </a:r>
            <a:r>
              <a:rPr lang="ko-KR" altLang="en-US" dirty="0"/>
              <a:t>트러블 슈팅은 설계에서 비롯되니까</a:t>
            </a:r>
            <a:r>
              <a:rPr lang="en-US" altLang="ko-KR" dirty="0"/>
              <a:t>.  </a:t>
            </a:r>
            <a:r>
              <a:rPr lang="ko-KR" altLang="en-US" dirty="0"/>
              <a:t>각자 맡은 부분에 최선을 다하는 모습이 보기 좋았습니다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강찬영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많이 부족한 상태에서 참여를 했지만 팀원들이 잘 이끌어주고 업무를 잘 </a:t>
            </a:r>
            <a:r>
              <a:rPr lang="ko-KR" altLang="en-US" dirty="0" err="1"/>
              <a:t>분담해주셔서</a:t>
            </a:r>
            <a:r>
              <a:rPr lang="ko-KR" altLang="en-US" dirty="0"/>
              <a:t> 즐거웠습니다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박정호 </a:t>
            </a:r>
            <a:r>
              <a:rPr lang="en-US" altLang="ko-KR" dirty="0"/>
              <a:t>: </a:t>
            </a:r>
            <a:r>
              <a:rPr lang="ko-KR" altLang="en-US" dirty="0"/>
              <a:t>자기 시간 쪼개서 모르는 부분을 설명해주시는 팀원분들에게 감사합니다</a:t>
            </a:r>
            <a:r>
              <a:rPr lang="en-US" altLang="ko-KR" dirty="0"/>
              <a:t>. </a:t>
            </a:r>
            <a:r>
              <a:rPr lang="ko-KR" altLang="en-US" dirty="0"/>
              <a:t>앞으로 남은 기간 부족한 부분을 보완해서 최대한 팀에 도움될 수 있도록 노력하겠습니다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07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D9D5E46-6093-4454-805E-A4C4ADC7968A}"/>
              </a:ext>
            </a:extLst>
          </p:cNvPr>
          <p:cNvSpPr/>
          <p:nvPr/>
        </p:nvSpPr>
        <p:spPr>
          <a:xfrm>
            <a:off x="827559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5CE54-277F-4B96-B10A-86A4908E28F8}"/>
              </a:ext>
            </a:extLst>
          </p:cNvPr>
          <p:cNvSpPr txBox="1"/>
          <p:nvPr/>
        </p:nvSpPr>
        <p:spPr>
          <a:xfrm>
            <a:off x="1914996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10" name="テキスト ボックス 2">
            <a:extLst>
              <a:ext uri="{FF2B5EF4-FFF2-40B4-BE49-F238E27FC236}">
                <a16:creationId xmlns:a16="http://schemas.microsoft.com/office/drawing/2014/main" id="{81880705-84C0-4940-9786-64248FCA63C4}"/>
              </a:ext>
            </a:extLst>
          </p:cNvPr>
          <p:cNvSpPr txBox="1"/>
          <p:nvPr/>
        </p:nvSpPr>
        <p:spPr>
          <a:xfrm>
            <a:off x="6245681" y="0"/>
            <a:ext cx="5470069" cy="663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소개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공정표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적용기술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파트구성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업무정의서 설명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시연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트러블 슈팅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후기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1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30E78ABF-637F-4505-BF05-B426FF895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0" b="1934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5222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차 발표</a:t>
            </a:r>
          </a:p>
        </p:txBody>
      </p:sp>
      <p:pic>
        <p:nvPicPr>
          <p:cNvPr id="1026" name="Picture 2" descr="손을 잡고 연필 쓰기 PPT 감사합니다 사진">
            <a:extLst>
              <a:ext uri="{FF2B5EF4-FFF2-40B4-BE49-F238E27FC236}">
                <a16:creationId xmlns:a16="http://schemas.microsoft.com/office/drawing/2014/main" id="{4A87F6F9-FBAC-4CD3-9155-CAB5112B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07675"/>
            <a:ext cx="6780700" cy="504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9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8F5C24-1C88-4088-B996-86670A903AF6}"/>
              </a:ext>
            </a:extLst>
          </p:cNvPr>
          <p:cNvSpPr/>
          <p:nvPr/>
        </p:nvSpPr>
        <p:spPr>
          <a:xfrm>
            <a:off x="2032402" y="1794805"/>
            <a:ext cx="1556067" cy="156236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F863CE-81C9-4FFA-A48F-DA696C72CAB7}"/>
              </a:ext>
            </a:extLst>
          </p:cNvPr>
          <p:cNvSpPr/>
          <p:nvPr/>
        </p:nvSpPr>
        <p:spPr>
          <a:xfrm>
            <a:off x="4112102" y="1794805"/>
            <a:ext cx="1556067" cy="156236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렌탈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757B94-781B-4B3E-A2EA-59F341AEC30B}"/>
              </a:ext>
            </a:extLst>
          </p:cNvPr>
          <p:cNvSpPr/>
          <p:nvPr/>
        </p:nvSpPr>
        <p:spPr>
          <a:xfrm>
            <a:off x="2032403" y="4060862"/>
            <a:ext cx="1556067" cy="156236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중고차 거래 사이트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2EB7C-D80C-4295-BA1D-15303C8E8E27}"/>
              </a:ext>
            </a:extLst>
          </p:cNvPr>
          <p:cNvSpPr/>
          <p:nvPr/>
        </p:nvSpPr>
        <p:spPr>
          <a:xfrm>
            <a:off x="4095057" y="4060862"/>
            <a:ext cx="1556067" cy="156236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경험</a:t>
            </a:r>
            <a:endParaRPr lang="en-US" altLang="ko-KR" dirty="0"/>
          </a:p>
          <a:p>
            <a:pPr algn="ctr"/>
            <a:r>
              <a:rPr lang="ko-KR" altLang="en-US" dirty="0"/>
              <a:t>공유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019C06E-7704-4F84-B20F-AE2A52E8315C}"/>
              </a:ext>
            </a:extLst>
          </p:cNvPr>
          <p:cNvSpPr/>
          <p:nvPr/>
        </p:nvSpPr>
        <p:spPr>
          <a:xfrm>
            <a:off x="8220364" y="1866634"/>
            <a:ext cx="1556067" cy="156236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스포츠</a:t>
            </a:r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endParaRPr lang="en-US" altLang="ko-KR" dirty="0"/>
          </a:p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AE406D-0D32-49CB-B344-41E6F4AE56C9}"/>
              </a:ext>
            </a:extLst>
          </p:cNvPr>
          <p:cNvSpPr/>
          <p:nvPr/>
        </p:nvSpPr>
        <p:spPr>
          <a:xfrm>
            <a:off x="6191803" y="1794805"/>
            <a:ext cx="1556067" cy="156236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학사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AF237F-B7A5-4AB5-A650-93EC9227FCF3}"/>
              </a:ext>
            </a:extLst>
          </p:cNvPr>
          <p:cNvSpPr/>
          <p:nvPr/>
        </p:nvSpPr>
        <p:spPr>
          <a:xfrm>
            <a:off x="6157711" y="4060862"/>
            <a:ext cx="1556067" cy="156236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</a:t>
            </a:r>
            <a:endParaRPr lang="en-US" altLang="ko-KR" dirty="0"/>
          </a:p>
          <a:p>
            <a:pPr algn="ctr"/>
            <a:r>
              <a:rPr lang="en-US" altLang="ko-KR" dirty="0"/>
              <a:t>ERP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E95EBE-C5CC-46F7-942E-7EB6576FF129}"/>
              </a:ext>
            </a:extLst>
          </p:cNvPr>
          <p:cNvSpPr/>
          <p:nvPr/>
        </p:nvSpPr>
        <p:spPr>
          <a:xfrm>
            <a:off x="8220365" y="4060862"/>
            <a:ext cx="1556067" cy="156236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5101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562360" y="3033836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공정표 소개</a:t>
            </a:r>
          </a:p>
        </p:txBody>
      </p:sp>
    </p:spTree>
    <p:extLst>
      <p:ext uri="{BB962C8B-B14F-4D97-AF65-F5344CB8AC3E}">
        <p14:creationId xmlns:p14="http://schemas.microsoft.com/office/powerpoint/2010/main" val="270411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공정표 소개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7C6B6AB-BECE-4F30-B84A-8D095521D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8984"/>
              </p:ext>
            </p:extLst>
          </p:nvPr>
        </p:nvGraphicFramePr>
        <p:xfrm>
          <a:off x="408803" y="1082210"/>
          <a:ext cx="11536111" cy="5710904"/>
        </p:xfrm>
        <a:graphic>
          <a:graphicData uri="http://schemas.openxmlformats.org/drawingml/2006/table">
            <a:tbl>
              <a:tblPr/>
              <a:tblGrid>
                <a:gridCol w="432914">
                  <a:extLst>
                    <a:ext uri="{9D8B030D-6E8A-4147-A177-3AD203B41FA5}">
                      <a16:colId xmlns:a16="http://schemas.microsoft.com/office/drawing/2014/main" val="689631502"/>
                    </a:ext>
                  </a:extLst>
                </a:gridCol>
                <a:gridCol w="1318421">
                  <a:extLst>
                    <a:ext uri="{9D8B030D-6E8A-4147-A177-3AD203B41FA5}">
                      <a16:colId xmlns:a16="http://schemas.microsoft.com/office/drawing/2014/main" val="3853491149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2946608466"/>
                    </a:ext>
                  </a:extLst>
                </a:gridCol>
                <a:gridCol w="560821">
                  <a:extLst>
                    <a:ext uri="{9D8B030D-6E8A-4147-A177-3AD203B41FA5}">
                      <a16:colId xmlns:a16="http://schemas.microsoft.com/office/drawing/2014/main" val="3253198735"/>
                    </a:ext>
                  </a:extLst>
                </a:gridCol>
                <a:gridCol w="585419">
                  <a:extLst>
                    <a:ext uri="{9D8B030D-6E8A-4147-A177-3AD203B41FA5}">
                      <a16:colId xmlns:a16="http://schemas.microsoft.com/office/drawing/2014/main" val="805204180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144488352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4921386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424640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0344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992262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1098283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51632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7692618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7936660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3806075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1471542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370211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5465243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9840396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3429854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778885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5715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63258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2451625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443773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8726057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954038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01053353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58745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747370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239576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32913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6845702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797754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704350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1597132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46542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1183635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26136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3427386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0940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526255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7087140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183736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6182656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3721369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356174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08415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7408077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878138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738333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4223401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601171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86458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4207253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254785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984074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8058281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560210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6666073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6857434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5846400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0951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2191705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7922124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4164757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1131134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461297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573734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5305967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420617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80355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0093070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97930739"/>
                    </a:ext>
                  </a:extLst>
                </a:gridCol>
              </a:tblGrid>
              <a:tr h="11597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WBS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번호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제목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소유자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시작일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마감일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기간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11447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2284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7603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계획 및 요구사항분석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1142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 선정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0178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요구사항정의서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789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요구사항명세서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18134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825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개발환경구축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3678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 발표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 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16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15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정의서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플로우차트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38427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ERD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DB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설계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1391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클래스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6233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9481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POJO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7717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s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pring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39011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DML -&gt;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프로시저 이관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4007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7139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React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8806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추가 기능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894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79834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화면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036492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앱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9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216114" y="3033836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적용기술 소개</a:t>
            </a:r>
          </a:p>
        </p:txBody>
      </p:sp>
    </p:spTree>
    <p:extLst>
      <p:ext uri="{BB962C8B-B14F-4D97-AF65-F5344CB8AC3E}">
        <p14:creationId xmlns:p14="http://schemas.microsoft.com/office/powerpoint/2010/main" val="342920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적용기술 소개</a:t>
            </a:r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DCE93C60-C2D0-4FE7-8897-4A87789A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47" y="2194191"/>
            <a:ext cx="1273492" cy="122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 descr="C:\Users\ksm506\Desktop\카드 이미지\ppt\eclipse-800x188.png">
            <a:extLst>
              <a:ext uri="{FF2B5EF4-FFF2-40B4-BE49-F238E27FC236}">
                <a16:creationId xmlns:a16="http://schemas.microsoft.com/office/drawing/2014/main" id="{A0FC4268-AFF8-4358-A806-37CC05B8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93" y="3681729"/>
            <a:ext cx="1712564" cy="4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ksm506\Desktop\카드 이미지\1_OLsrVuctE2DO924KoSkNLA.png">
            <a:extLst>
              <a:ext uri="{FF2B5EF4-FFF2-40B4-BE49-F238E27FC236}">
                <a16:creationId xmlns:a16="http://schemas.microsoft.com/office/drawing/2014/main" id="{6805712E-C4A9-4BEF-80D2-25F04C01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49" y="5109724"/>
            <a:ext cx="1011202" cy="111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C:\Users\ksm506\Desktop\카드 이미지\ppt\99A56B3A5A8BA16C0D.png">
            <a:extLst>
              <a:ext uri="{FF2B5EF4-FFF2-40B4-BE49-F238E27FC236}">
                <a16:creationId xmlns:a16="http://schemas.microsoft.com/office/drawing/2014/main" id="{B1209AD8-70DD-423D-BE27-9A0F8AA1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76" y="4241881"/>
            <a:ext cx="1527310" cy="13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>
            <a:extLst>
              <a:ext uri="{FF2B5EF4-FFF2-40B4-BE49-F238E27FC236}">
                <a16:creationId xmlns:a16="http://schemas.microsoft.com/office/drawing/2014/main" id="{152CE547-B51D-4536-A5CA-7C7878D2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92" y="2150147"/>
            <a:ext cx="1156520" cy="115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 descr="C:\Users\ksm506\Desktop\카드 이미지\ppt\oracle-logo.jpg">
            <a:extLst>
              <a:ext uri="{FF2B5EF4-FFF2-40B4-BE49-F238E27FC236}">
                <a16:creationId xmlns:a16="http://schemas.microsoft.com/office/drawing/2014/main" id="{EEC0E0E8-C8F2-4464-BCF1-8D095281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159" y="2202712"/>
            <a:ext cx="924336" cy="9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ksm506\Desktop\카드 이미지\1200px-Java_programming_language_logo.svg.png">
            <a:extLst>
              <a:ext uri="{FF2B5EF4-FFF2-40B4-BE49-F238E27FC236}">
                <a16:creationId xmlns:a16="http://schemas.microsoft.com/office/drawing/2014/main" id="{6EF51395-E4DC-436F-A53E-1C1FB370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00" y="3202984"/>
            <a:ext cx="688698" cy="125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ksm506\Desktop\카드 이미지\ppt\mybatis-superbird-small.png">
            <a:extLst>
              <a:ext uri="{FF2B5EF4-FFF2-40B4-BE49-F238E27FC236}">
                <a16:creationId xmlns:a16="http://schemas.microsoft.com/office/drawing/2014/main" id="{FB742DB3-5878-47E4-9842-83D45C99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159" y="4663723"/>
            <a:ext cx="1943350" cy="48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9" descr="C:\Users\ksm506\Desktop\카드 이미지\ppt\1280px-AJAX_logo_by_gengns.svg.png">
            <a:extLst>
              <a:ext uri="{FF2B5EF4-FFF2-40B4-BE49-F238E27FC236}">
                <a16:creationId xmlns:a16="http://schemas.microsoft.com/office/drawing/2014/main" id="{C4F48B94-6C34-4EEE-B787-D21929B1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34" y="5259862"/>
            <a:ext cx="1406106" cy="6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 descr="C:\Users\ksm506\Desktop\카드 이미지\ppt\1280px-JQuery-Logo.svg.png">
            <a:extLst>
              <a:ext uri="{FF2B5EF4-FFF2-40B4-BE49-F238E27FC236}">
                <a16:creationId xmlns:a16="http://schemas.microsoft.com/office/drawing/2014/main" id="{9E5258E7-3D30-41FC-A206-938DA190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14" y="4586271"/>
            <a:ext cx="1871526" cy="47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003450F6-D0C0-4F4C-B263-3C2C4D3E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65" y="2183392"/>
            <a:ext cx="611171" cy="112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2">
            <a:extLst>
              <a:ext uri="{FF2B5EF4-FFF2-40B4-BE49-F238E27FC236}">
                <a16:creationId xmlns:a16="http://schemas.microsoft.com/office/drawing/2014/main" id="{39C0171A-99E8-4731-AD9E-E6C8C469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54" y="2180891"/>
            <a:ext cx="664245" cy="113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3">
            <a:extLst>
              <a:ext uri="{FF2B5EF4-FFF2-40B4-BE49-F238E27FC236}">
                <a16:creationId xmlns:a16="http://schemas.microsoft.com/office/drawing/2014/main" id="{968D79CA-DB8E-4A79-B832-0DAF40B1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77" y="2167776"/>
            <a:ext cx="693195" cy="113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 descr="C:\Users\ksm506\Desktop\카드 이미지\ppt\Bootstrap-Logo.png">
            <a:extLst>
              <a:ext uri="{FF2B5EF4-FFF2-40B4-BE49-F238E27FC236}">
                <a16:creationId xmlns:a16="http://schemas.microsoft.com/office/drawing/2014/main" id="{AE85D4FD-1EE7-438F-BD86-DAFCB9E2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29" y="4877305"/>
            <a:ext cx="1358363" cy="9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C:\Users\ksm506\Desktop\카드 이미지\ppt\29611.png">
            <a:extLst>
              <a:ext uri="{FF2B5EF4-FFF2-40B4-BE49-F238E27FC236}">
                <a16:creationId xmlns:a16="http://schemas.microsoft.com/office/drawing/2014/main" id="{A247800C-F79B-4376-AF60-5567D9EA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93" y="3511545"/>
            <a:ext cx="842361" cy="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D06B2-744B-4960-9561-4A3231BE3A93}"/>
              </a:ext>
            </a:extLst>
          </p:cNvPr>
          <p:cNvSpPr/>
          <p:nvPr/>
        </p:nvSpPr>
        <p:spPr>
          <a:xfrm>
            <a:off x="8546451" y="1389669"/>
            <a:ext cx="2887683" cy="442601"/>
          </a:xfrm>
          <a:prstGeom prst="rect">
            <a:avLst/>
          </a:prstGeom>
          <a:solidFill>
            <a:schemeClr val="accent1"/>
          </a:solidFill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20A43E-E2F0-407D-82B8-2C347E1AE364}"/>
              </a:ext>
            </a:extLst>
          </p:cNvPr>
          <p:cNvSpPr/>
          <p:nvPr/>
        </p:nvSpPr>
        <p:spPr>
          <a:xfrm>
            <a:off x="8547075" y="1959661"/>
            <a:ext cx="2887683" cy="4337444"/>
          </a:xfrm>
          <a:prstGeom prst="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3D97E8-D1BE-41FD-ABEE-AEC482553DA4}"/>
              </a:ext>
            </a:extLst>
          </p:cNvPr>
          <p:cNvSpPr/>
          <p:nvPr/>
        </p:nvSpPr>
        <p:spPr>
          <a:xfrm>
            <a:off x="561126" y="1389669"/>
            <a:ext cx="4032046" cy="442601"/>
          </a:xfrm>
          <a:prstGeom prst="rect">
            <a:avLst/>
          </a:prstGeom>
          <a:solidFill>
            <a:schemeClr val="accent1"/>
          </a:solidFill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A48666-B895-488F-94E5-7F15978C0E03}"/>
              </a:ext>
            </a:extLst>
          </p:cNvPr>
          <p:cNvSpPr/>
          <p:nvPr/>
        </p:nvSpPr>
        <p:spPr>
          <a:xfrm>
            <a:off x="561749" y="1959661"/>
            <a:ext cx="4032046" cy="4337444"/>
          </a:xfrm>
          <a:prstGeom prst="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E2440B-80D0-4CE3-9A5C-CCC93A750E33}"/>
              </a:ext>
            </a:extLst>
          </p:cNvPr>
          <p:cNvSpPr/>
          <p:nvPr/>
        </p:nvSpPr>
        <p:spPr>
          <a:xfrm>
            <a:off x="4914137" y="1389669"/>
            <a:ext cx="3311349" cy="442601"/>
          </a:xfrm>
          <a:prstGeom prst="rect">
            <a:avLst/>
          </a:prstGeom>
          <a:solidFill>
            <a:schemeClr val="accent1"/>
          </a:solidFill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A916DD-0A93-4FFE-9C0A-626D1F13860F}"/>
              </a:ext>
            </a:extLst>
          </p:cNvPr>
          <p:cNvSpPr/>
          <p:nvPr/>
        </p:nvSpPr>
        <p:spPr>
          <a:xfrm>
            <a:off x="4900600" y="1950321"/>
            <a:ext cx="3324886" cy="4337443"/>
          </a:xfrm>
          <a:prstGeom prst="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3794942-CBC1-4739-AF6A-1F970154DB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690" y="3180904"/>
            <a:ext cx="872062" cy="907722"/>
          </a:xfrm>
          <a:prstGeom prst="rect">
            <a:avLst/>
          </a:prstGeom>
        </p:spPr>
      </p:pic>
      <p:pic>
        <p:nvPicPr>
          <p:cNvPr id="59" name="Picture 2" descr="images.velog.io/images/yonpark/post/8346f59e-f1...">
            <a:extLst>
              <a:ext uri="{FF2B5EF4-FFF2-40B4-BE49-F238E27FC236}">
                <a16:creationId xmlns:a16="http://schemas.microsoft.com/office/drawing/2014/main" id="{C0ABF11B-5962-4DA1-A2D5-39813F02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5" y="2216035"/>
            <a:ext cx="1687744" cy="8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4638C33-BBA4-4C11-9BF6-81DB2E7565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5211" y="4397373"/>
            <a:ext cx="2227849" cy="452080"/>
          </a:xfrm>
          <a:prstGeom prst="rect">
            <a:avLst/>
          </a:prstGeom>
        </p:spPr>
      </p:pic>
      <p:pic>
        <p:nvPicPr>
          <p:cNvPr id="61" name="Picture 10" descr="47day / WEB / EL &amp;amp; JSTL ~ 블로그 이사 (밑에 링크)">
            <a:extLst>
              <a:ext uri="{FF2B5EF4-FFF2-40B4-BE49-F238E27FC236}">
                <a16:creationId xmlns:a16="http://schemas.microsoft.com/office/drawing/2014/main" id="{F764A001-F670-4E5D-91F7-22778738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24" y="3380596"/>
            <a:ext cx="1712564" cy="106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908615" y="3033836"/>
            <a:ext cx="3975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 구성</a:t>
            </a:r>
          </a:p>
        </p:txBody>
      </p:sp>
    </p:spTree>
    <p:extLst>
      <p:ext uri="{BB962C8B-B14F-4D97-AF65-F5344CB8AC3E}">
        <p14:creationId xmlns:p14="http://schemas.microsoft.com/office/powerpoint/2010/main" val="7149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E4BE212E82BF44AD5FBCE48FF53CEE" ma:contentTypeVersion="4" ma:contentTypeDescription="새 문서를 만듭니다." ma:contentTypeScope="" ma:versionID="cc63b1fdd2f9c496eea11a71ab8f3172">
  <xsd:schema xmlns:xsd="http://www.w3.org/2001/XMLSchema" xmlns:xs="http://www.w3.org/2001/XMLSchema" xmlns:p="http://schemas.microsoft.com/office/2006/metadata/properties" xmlns:ns3="482584ba-8bbd-483b-8550-2329e7b3cba0" targetNamespace="http://schemas.microsoft.com/office/2006/metadata/properties" ma:root="true" ma:fieldsID="74d4cf80bed4a98c1cc5c421533a05e0" ns3:_="">
    <xsd:import namespace="482584ba-8bbd-483b-8550-2329e7b3cb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584ba-8bbd-483b-8550-2329e7b3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18679F-BAD4-4869-A020-497748C722AB}">
  <ds:schemaRefs>
    <ds:schemaRef ds:uri="http://purl.org/dc/elements/1.1/"/>
    <ds:schemaRef ds:uri="http://purl.org/dc/dcmitype/"/>
    <ds:schemaRef ds:uri="482584ba-8bbd-483b-8550-2329e7b3cba0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9EF2079-18C9-4DFB-8DBE-BF817D4A83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CE6DF4-238A-4835-80C6-DC439C568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2584ba-8bbd-483b-8550-2329e7b3c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2578</Words>
  <Application>Microsoft Office PowerPoint</Application>
  <PresentationFormat>와이드스크린</PresentationFormat>
  <Paragraphs>479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Poppins</vt:lpstr>
      <vt:lpstr>나눔스퀘어 Bold</vt:lpstr>
      <vt:lpstr>나눔스퀘어 ExtraBold</vt:lpstr>
      <vt:lpstr>배달의민족 주아</vt:lpstr>
      <vt:lpstr>Arial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박정호</dc:creator>
  <cp:lastModifiedBy>박정호</cp:lastModifiedBy>
  <cp:revision>3</cp:revision>
  <dcterms:created xsi:type="dcterms:W3CDTF">2021-07-01T13:18:50Z</dcterms:created>
  <dcterms:modified xsi:type="dcterms:W3CDTF">2021-07-01T13:51:00Z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0x01010059E4BE212E82BF44AD5FBCE48FF53CEE</vt:lpwstr>
  </property>
</Properties>
</file>