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a110a95f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a110a95f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f6ad3d89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f6ad3d89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333333"/>
                </a:solidFill>
                <a:highlight>
                  <a:srgbClr val="FEFEFE"/>
                </a:highlight>
              </a:rPr>
              <a:t>Aug. 24 between the National Aeronautics &amp; Space Administration’s OSIRIS-REx spacecraft and the Japan Aerospace Exploration Agency’s Hayabusa2 spacecraft is just one example of the friendly banter passing between the explorers in recent months. These spacecraft, each approaching a different asteroid to collect samples and return them to Earth, have been cheering each other on as they venture deeper into space, aiming to accomplish technical and scientific feats that have never before been attempted. The week C&amp;EN went to press with this story, Hayabusa2 deployed two MINERVA-II rovers to the surface of Ryugu and was poised to send another rover, MASCOT, some weeks later. OSIRIS-REx is set to rendezvous with Bennu in December.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f6ad3d893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f6ad3d893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a110a95f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a110a95f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62500"/>
              </a:lnSpc>
              <a:spcBef>
                <a:spcPts val="1800"/>
              </a:spcBef>
              <a:spcAft>
                <a:spcPts val="0"/>
              </a:spcAft>
              <a:buClr>
                <a:schemeClr val="dk1"/>
              </a:buClr>
              <a:buSzPts val="1100"/>
              <a:buFont typeface="Arial"/>
              <a:buNone/>
            </a:pPr>
            <a:r>
              <a:rPr lang="en">
                <a:solidFill>
                  <a:srgbClr val="1A1A1A"/>
                </a:solidFill>
              </a:rPr>
              <a:t>The OSIRIS-REx mission is expected to cost $1.16 billion. $588.5 million was spent on spacecraft development and $183.5 million on its launch vehicle. Nine years of prime mission operations are expected to cost approximately $283 million.</a:t>
            </a:r>
            <a:endParaRPr>
              <a:solidFill>
                <a:srgbClr val="1A1A1A"/>
              </a:solidFill>
            </a:endParaRPr>
          </a:p>
          <a:p>
            <a:pPr indent="0" lvl="0" marL="0" rtl="0" algn="l">
              <a:lnSpc>
                <a:spcPct val="162500"/>
              </a:lnSpc>
              <a:spcBef>
                <a:spcPts val="1800"/>
              </a:spcBef>
              <a:spcAft>
                <a:spcPts val="0"/>
              </a:spcAft>
              <a:buClr>
                <a:schemeClr val="dk1"/>
              </a:buClr>
              <a:buSzPts val="1100"/>
              <a:buFont typeface="Arial"/>
              <a:buNone/>
            </a:pPr>
            <a:r>
              <a:rPr lang="en">
                <a:solidFill>
                  <a:srgbClr val="1A1A1A"/>
                </a:solidFill>
              </a:rPr>
              <a:t>New Horizons accounted for 0.0031% of all spending by the United States during the 7-year period covering its development and launch.</a:t>
            </a:r>
            <a:endParaRPr>
              <a:solidFill>
                <a:srgbClr val="1A1A1A"/>
              </a:solidFill>
            </a:endParaRPr>
          </a:p>
          <a:p>
            <a:pPr indent="0" lvl="0" marL="0" rtl="0" algn="l">
              <a:spcBef>
                <a:spcPts val="18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1a110a95f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1a110a95f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6718f586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6718f586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62500"/>
              </a:lnSpc>
              <a:spcBef>
                <a:spcPts val="1800"/>
              </a:spcBef>
              <a:spcAft>
                <a:spcPts val="0"/>
              </a:spcAft>
              <a:buClr>
                <a:schemeClr val="dk1"/>
              </a:buClr>
              <a:buSzPts val="1100"/>
              <a:buFont typeface="Arial"/>
              <a:buNone/>
            </a:pPr>
            <a:r>
              <a:rPr lang="en">
                <a:solidFill>
                  <a:srgbClr val="1A1A1A"/>
                </a:solidFill>
              </a:rPr>
              <a:t>The OSIRIS-REx mission is expected to cost $1.16 billion. $588.5 million was spent on spacecraft development and $183.5 million on its launch vehicle. Nine years of prime mission operations are expected to cost approximately $283 million.</a:t>
            </a:r>
            <a:endParaRPr>
              <a:solidFill>
                <a:srgbClr val="1A1A1A"/>
              </a:solidFill>
            </a:endParaRPr>
          </a:p>
          <a:p>
            <a:pPr indent="0" lvl="0" marL="0" rtl="0" algn="l">
              <a:lnSpc>
                <a:spcPct val="162500"/>
              </a:lnSpc>
              <a:spcBef>
                <a:spcPts val="1800"/>
              </a:spcBef>
              <a:spcAft>
                <a:spcPts val="0"/>
              </a:spcAft>
              <a:buClr>
                <a:schemeClr val="dk1"/>
              </a:buClr>
              <a:buSzPts val="1100"/>
              <a:buFont typeface="Arial"/>
              <a:buNone/>
            </a:pPr>
            <a:r>
              <a:rPr lang="en">
                <a:solidFill>
                  <a:srgbClr val="1A1A1A"/>
                </a:solidFill>
              </a:rPr>
              <a:t>New Horizons accounted for 0.0031% of all spending by the United States during the 7-year period covering its development and launch.</a:t>
            </a:r>
            <a:endParaRPr>
              <a:solidFill>
                <a:srgbClr val="1A1A1A"/>
              </a:solidFill>
            </a:endParaRPr>
          </a:p>
          <a:p>
            <a:pPr indent="0" lvl="0" marL="0" rtl="0" algn="l">
              <a:spcBef>
                <a:spcPts val="18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a110a95f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a110a95f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slide" Target="/ppt/slid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5.xml"/><Relationship Id="rId5" Type="http://schemas.openxmlformats.org/officeDocument/2006/relationships/slide" Target="/ppt/slides/slide6.xml"/><Relationship Id="rId6" Type="http://schemas.openxmlformats.org/officeDocument/2006/relationships/slide" Target="/ppt/slides/slide6.xml"/><Relationship Id="rId7" Type="http://schemas.openxmlformats.org/officeDocument/2006/relationships/hyperlink" Target="https://docs.google.com/presentation/u/1/d/1oGWIwNEqKJq7NSqwPp1zuOzmdJBvzwpLtpq5yOWciGU/edi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planetary.org/space-policy/cost-of-osiris-rex" TargetMode="External"/><Relationship Id="rId4" Type="http://schemas.openxmlformats.org/officeDocument/2006/relationships/hyperlink" Target="https://cen.acs.org/physical-chemistry/astrochemistry/tale-2-asteroid-sample-return/96/i39" TargetMode="External"/><Relationship Id="rId5" Type="http://schemas.openxmlformats.org/officeDocument/2006/relationships/hyperlink" Target="https://www.sciencedirect.com/science/article/abs/pii/S0094576506001147?via%3Dihub"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a:hlinkClick action="ppaction://hlinksldjump" r:id="rId3"/>
          </p:cNvPr>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lnSpc>
                <a:spcPct val="130000"/>
              </a:lnSpc>
              <a:spcBef>
                <a:spcPts val="0"/>
              </a:spcBef>
              <a:spcAft>
                <a:spcPts val="600"/>
              </a:spcAft>
              <a:buNone/>
            </a:pPr>
            <a:r>
              <a:rPr lang="en" sz="4150">
                <a:latin typeface="Georgia"/>
                <a:ea typeface="Georgia"/>
                <a:cs typeface="Georgia"/>
                <a:sym typeface="Georgia"/>
              </a:rPr>
              <a:t>Asteroid mining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Mr Kapptie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action="ppaction://hlinksldjump" r:id="rId3"/>
              </a:rPr>
              <a:t>History</a:t>
            </a:r>
            <a:endParaRPr/>
          </a:p>
          <a:p>
            <a:pPr indent="-342900" lvl="0" marL="457200" rtl="0" algn="l">
              <a:spcBef>
                <a:spcPts val="0"/>
              </a:spcBef>
              <a:spcAft>
                <a:spcPts val="0"/>
              </a:spcAft>
              <a:buSzPts val="1800"/>
              <a:buChar char="●"/>
            </a:pPr>
            <a:r>
              <a:rPr lang="en" u="sng">
                <a:solidFill>
                  <a:schemeClr val="hlink"/>
                </a:solidFill>
                <a:hlinkClick action="ppaction://hlinksldjump" r:id="rId4"/>
              </a:rPr>
              <a:t>Implementation</a:t>
            </a:r>
            <a:endParaRPr/>
          </a:p>
          <a:p>
            <a:pPr indent="-342900" lvl="0" marL="457200" rtl="0" algn="l">
              <a:spcBef>
                <a:spcPts val="0"/>
              </a:spcBef>
              <a:spcAft>
                <a:spcPts val="0"/>
              </a:spcAft>
              <a:buSzPts val="1800"/>
              <a:buChar char="●"/>
            </a:pPr>
            <a:r>
              <a:rPr lang="en" u="sng">
                <a:solidFill>
                  <a:schemeClr val="hlink"/>
                </a:solidFill>
                <a:hlinkClick action="ppaction://hlinksldjump" r:id="rId5"/>
              </a:rPr>
              <a:t>Pro</a:t>
            </a:r>
            <a:endParaRPr/>
          </a:p>
          <a:p>
            <a:pPr indent="-342900" lvl="0" marL="457200" rtl="0" algn="l">
              <a:spcBef>
                <a:spcPts val="0"/>
              </a:spcBef>
              <a:spcAft>
                <a:spcPts val="0"/>
              </a:spcAft>
              <a:buSzPts val="1800"/>
              <a:buChar char="●"/>
            </a:pPr>
            <a:r>
              <a:rPr lang="en" u="sng">
                <a:solidFill>
                  <a:schemeClr val="hlink"/>
                </a:solidFill>
                <a:hlinkClick action="ppaction://hlinksldjump" r:id="rId6"/>
              </a:rPr>
              <a:t>Cons</a:t>
            </a:r>
            <a:endParaRPr/>
          </a:p>
          <a:p>
            <a:pPr indent="-342900" lvl="0" marL="457200" rtl="0" algn="l">
              <a:spcBef>
                <a:spcPts val="0"/>
              </a:spcBef>
              <a:spcAft>
                <a:spcPts val="0"/>
              </a:spcAft>
              <a:buSzPts val="1800"/>
              <a:buChar char="●"/>
            </a:pPr>
            <a:r>
              <a:rPr lang="en" u="sng">
                <a:solidFill>
                  <a:schemeClr val="hlink"/>
                </a:solidFill>
                <a:hlinkClick r:id="rId7"/>
              </a:rPr>
              <a:t>Title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History</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SzPts val="1800"/>
              <a:buAutoNum type="arabicPeriod"/>
            </a:pPr>
            <a:r>
              <a:rPr lang="en" sz="1300">
                <a:solidFill>
                  <a:srgbClr val="333333"/>
                </a:solidFill>
                <a:highlight>
                  <a:srgbClr val="FEFEFE"/>
                </a:highlight>
              </a:rPr>
              <a:t> asteroid to collect samples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a:t>
            </a:r>
            <a:endParaRPr/>
          </a:p>
        </p:txBody>
      </p:sp>
      <p:pic>
        <p:nvPicPr>
          <p:cNvPr id="73" name="Google Shape;73;p16" title="Chart"/>
          <p:cNvPicPr preferRelativeResize="0"/>
          <p:nvPr/>
        </p:nvPicPr>
        <p:blipFill>
          <a:blip r:embed="rId3">
            <a:alphaModFix/>
          </a:blip>
          <a:stretch>
            <a:fillRect/>
          </a:stretch>
        </p:blipFill>
        <p:spPr>
          <a:xfrm>
            <a:off x="1558525" y="1133100"/>
            <a:ext cx="6179475" cy="3820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History</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62500"/>
              </a:lnSpc>
              <a:spcBef>
                <a:spcPts val="1800"/>
              </a:spcBef>
              <a:spcAft>
                <a:spcPts val="0"/>
              </a:spcAft>
              <a:buSzPts val="1800"/>
              <a:buChar char="●"/>
            </a:pPr>
            <a:r>
              <a:rPr lang="en" sz="1100">
                <a:solidFill>
                  <a:srgbClr val="1A1A1A"/>
                </a:solidFill>
              </a:rPr>
              <a:t> expected to cost $1.16 billion</a:t>
            </a:r>
            <a:endParaRPr sz="1100">
              <a:solidFill>
                <a:srgbClr val="1A1A1A"/>
              </a:solidFill>
            </a:endParaRPr>
          </a:p>
          <a:p>
            <a:pPr indent="-298450" lvl="0" marL="457200" rtl="0" algn="l">
              <a:lnSpc>
                <a:spcPct val="162500"/>
              </a:lnSpc>
              <a:spcBef>
                <a:spcPts val="0"/>
              </a:spcBef>
              <a:spcAft>
                <a:spcPts val="0"/>
              </a:spcAft>
              <a:buClr>
                <a:srgbClr val="1A1A1A"/>
              </a:buClr>
              <a:buSzPts val="1100"/>
              <a:buChar char="●"/>
            </a:pPr>
            <a:r>
              <a:rPr lang="en" sz="1100">
                <a:solidFill>
                  <a:srgbClr val="1A1A1A"/>
                </a:solidFill>
              </a:rPr>
              <a:t> $588.5 million was spent on spacecraft</a:t>
            </a:r>
            <a:endParaRPr sz="1100">
              <a:solidFill>
                <a:srgbClr val="1A1A1A"/>
              </a:solidFill>
            </a:endParaRPr>
          </a:p>
          <a:p>
            <a:pPr indent="-298450" lvl="0" marL="457200" rtl="0" algn="l">
              <a:lnSpc>
                <a:spcPct val="162500"/>
              </a:lnSpc>
              <a:spcBef>
                <a:spcPts val="0"/>
              </a:spcBef>
              <a:spcAft>
                <a:spcPts val="0"/>
              </a:spcAft>
              <a:buClr>
                <a:srgbClr val="1A1A1A"/>
              </a:buClr>
              <a:buSzPts val="1100"/>
              <a:buChar char="●"/>
            </a:pPr>
            <a:r>
              <a:t/>
            </a:r>
            <a:endParaRPr sz="1100">
              <a:solidFill>
                <a:srgbClr val="1A1A1A"/>
              </a:solidFill>
            </a:endParaRPr>
          </a:p>
        </p:txBody>
      </p:sp>
      <p:pic>
        <p:nvPicPr>
          <p:cNvPr id="80" name="Google Shape;80;p17" title="Chart"/>
          <p:cNvPicPr preferRelativeResize="0"/>
          <p:nvPr/>
        </p:nvPicPr>
        <p:blipFill>
          <a:blip r:embed="rId3">
            <a:alphaModFix/>
          </a:blip>
          <a:stretch>
            <a:fillRect/>
          </a:stretch>
        </p:blipFill>
        <p:spPr>
          <a:xfrm>
            <a:off x="412836" y="0"/>
            <a:ext cx="8318328" cy="5143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7" name="Google Shape;87;p18" title="Chart"/>
          <p:cNvPicPr preferRelativeResize="0"/>
          <p:nvPr/>
        </p:nvPicPr>
        <p:blipFill>
          <a:blip r:embed="rId3">
            <a:alphaModFix/>
          </a:blip>
          <a:stretch>
            <a:fillRect/>
          </a:stretch>
        </p:blipFill>
        <p:spPr>
          <a:xfrm>
            <a:off x="412836" y="0"/>
            <a:ext cx="8318328" cy="5143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25000"/>
              </a:lnSpc>
              <a:spcBef>
                <a:spcPts val="2400"/>
              </a:spcBef>
              <a:spcAft>
                <a:spcPts val="0"/>
              </a:spcAft>
              <a:buSzPts val="1800"/>
              <a:buChar char="●"/>
            </a:pPr>
            <a:r>
              <a:rPr b="1" lang="en" sz="2300" u="sng">
                <a:solidFill>
                  <a:schemeClr val="hlink"/>
                </a:solidFill>
                <a:hlinkClick r:id="rId3"/>
              </a:rPr>
              <a:t>Cost of OSIRIS-REx</a:t>
            </a:r>
            <a:r>
              <a:rPr b="1" lang="en" sz="2300">
                <a:solidFill>
                  <a:srgbClr val="1A1A1A"/>
                </a:solidFill>
              </a:rPr>
              <a:t> by Planetary.org </a:t>
            </a:r>
            <a:endParaRPr b="1" sz="2300">
              <a:solidFill>
                <a:srgbClr val="1A1A1A"/>
              </a:solidFill>
            </a:endParaRPr>
          </a:p>
          <a:p>
            <a:pPr indent="-342900" lvl="0" marL="457200" rtl="0" algn="l">
              <a:spcBef>
                <a:spcPts val="0"/>
              </a:spcBef>
              <a:spcAft>
                <a:spcPts val="0"/>
              </a:spcAft>
              <a:buSzPts val="1800"/>
              <a:buChar char="●"/>
            </a:pPr>
            <a:r>
              <a:rPr b="1" lang="en" sz="2300" u="sng">
                <a:solidFill>
                  <a:schemeClr val="hlink"/>
                </a:solidFill>
                <a:latin typeface="Georgia"/>
                <a:ea typeface="Georgia"/>
                <a:cs typeface="Georgia"/>
                <a:sym typeface="Georgia"/>
                <a:hlinkClick r:id="rId4"/>
              </a:rPr>
              <a:t>The tale of 2 asteroid sample-return missions</a:t>
            </a:r>
            <a:r>
              <a:rPr b="1" lang="en" sz="2300">
                <a:solidFill>
                  <a:srgbClr val="333333"/>
                </a:solidFill>
                <a:latin typeface="Georgia"/>
                <a:ea typeface="Georgia"/>
                <a:cs typeface="Georgia"/>
                <a:sym typeface="Georgia"/>
              </a:rPr>
              <a:t> </a:t>
            </a:r>
            <a:endParaRPr b="1" sz="2300">
              <a:solidFill>
                <a:srgbClr val="333333"/>
              </a:solidFill>
              <a:latin typeface="Georgia"/>
              <a:ea typeface="Georgia"/>
              <a:cs typeface="Georgia"/>
              <a:sym typeface="Georgia"/>
            </a:endParaRPr>
          </a:p>
          <a:p>
            <a:pPr indent="-342900" lvl="0" marL="457200" rtl="0" algn="l">
              <a:spcBef>
                <a:spcPts val="0"/>
              </a:spcBef>
              <a:spcAft>
                <a:spcPts val="0"/>
              </a:spcAft>
              <a:buSzPts val="1800"/>
              <a:buChar char="●"/>
            </a:pPr>
            <a:r>
              <a:rPr lang="en" sz="2300" u="sng">
                <a:solidFill>
                  <a:schemeClr val="hlink"/>
                </a:solidFill>
                <a:latin typeface="Georgia"/>
                <a:ea typeface="Georgia"/>
                <a:cs typeface="Georgia"/>
                <a:sym typeface="Georgia"/>
                <a:hlinkClick r:id="rId5"/>
              </a:rPr>
              <a:t>A captured asteroid </a:t>
            </a:r>
            <a:r>
              <a:rPr lang="en" sz="2300">
                <a:solidFill>
                  <a:srgbClr val="2E2E2E"/>
                </a:solidFill>
                <a:latin typeface="Georgia"/>
                <a:ea typeface="Georgia"/>
                <a:cs typeface="Georgia"/>
                <a:sym typeface="Georgia"/>
              </a:rPr>
              <a:t>by ScienceDirect</a:t>
            </a:r>
            <a:endParaRPr sz="2300">
              <a:solidFill>
                <a:srgbClr val="2E2E2E"/>
              </a:solidFill>
              <a:latin typeface="Georgia"/>
              <a:ea typeface="Georgia"/>
              <a:cs typeface="Georgia"/>
              <a:sym typeface="Georgia"/>
            </a:endParaRPr>
          </a:p>
          <a:p>
            <a:pPr indent="-342900" lvl="0" marL="457200" rtl="0" algn="l">
              <a:spcBef>
                <a:spcPts val="0"/>
              </a:spcBef>
              <a:spcAft>
                <a:spcPts val="0"/>
              </a:spcAft>
              <a:buSzPts val="1800"/>
              <a:buChar char="●"/>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