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76" r:id="rId4"/>
    <p:sldId id="258" r:id="rId5"/>
    <p:sldId id="280" r:id="rId6"/>
    <p:sldId id="282" r:id="rId7"/>
    <p:sldId id="284" r:id="rId8"/>
    <p:sldId id="283" r:id="rId9"/>
    <p:sldId id="262" r:id="rId10"/>
    <p:sldId id="288" r:id="rId11"/>
    <p:sldId id="285" r:id="rId12"/>
    <p:sldId id="287" r:id="rId13"/>
    <p:sldId id="286"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708224E-B934-4E78-ACB6-97C235329994}">
          <p14:sldIdLst>
            <p14:sldId id="256"/>
            <p14:sldId id="257"/>
            <p14:sldId id="276"/>
            <p14:sldId id="258"/>
            <p14:sldId id="280"/>
            <p14:sldId id="282"/>
            <p14:sldId id="284"/>
            <p14:sldId id="283"/>
            <p14:sldId id="262"/>
            <p14:sldId id="288"/>
            <p14:sldId id="285"/>
            <p14:sldId id="287"/>
            <p14:sldId id="286"/>
            <p14:sldId id="27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chit Gupta" initials="SG" lastIdx="1" clrIdx="0">
    <p:extLst>
      <p:ext uri="{19B8F6BF-5375-455C-9EA6-DF929625EA0E}">
        <p15:presenceInfo xmlns:p15="http://schemas.microsoft.com/office/powerpoint/2012/main" userId="d93b168bffc6aa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8" autoAdjust="0"/>
    <p:restoredTop sz="94660"/>
  </p:normalViewPr>
  <p:slideViewPr>
    <p:cSldViewPr snapToGrid="0">
      <p:cViewPr varScale="1">
        <p:scale>
          <a:sx n="73" d="100"/>
          <a:sy n="73" d="100"/>
        </p:scale>
        <p:origin x="428"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607835E-8D1B-44A5-B906-907C3A513FEA}" type="datetimeFigureOut">
              <a:rPr lang="en-IN" smtClean="0"/>
              <a:pPr/>
              <a:t>03-06-2020</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D59AA16-D194-43A3-87C0-2395FBBFCFE3}" type="slidenum">
              <a:rPr lang="en-IN" smtClean="0"/>
              <a:pPr/>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9239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07835E-8D1B-44A5-B906-907C3A513FEA}" type="datetimeFigureOut">
              <a:rPr lang="en-IN" smtClean="0"/>
              <a:pPr/>
              <a:t>03-06-2020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9AA16-D194-43A3-87C0-2395FBBFCFE3}" type="slidenum">
              <a:rPr lang="en-IN" smtClean="0"/>
              <a:pPr/>
              <a:t>‹#›</a:t>
            </a:fld>
            <a:endParaRPr lang="en-IN"/>
          </a:p>
        </p:txBody>
      </p:sp>
    </p:spTree>
    <p:extLst>
      <p:ext uri="{BB962C8B-B14F-4D97-AF65-F5344CB8AC3E}">
        <p14:creationId xmlns:p14="http://schemas.microsoft.com/office/powerpoint/2010/main" val="2381311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07835E-8D1B-44A5-B906-907C3A513FEA}" type="datetimeFigureOut">
              <a:rPr lang="en-IN" smtClean="0"/>
              <a:pPr/>
              <a:t>03-06-2020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9AA16-D194-43A3-87C0-2395FBBFCFE3}" type="slidenum">
              <a:rPr lang="en-IN" smtClean="0"/>
              <a:pPr/>
              <a:t>‹#›</a:t>
            </a:fld>
            <a:endParaRPr lang="en-IN"/>
          </a:p>
        </p:txBody>
      </p:sp>
    </p:spTree>
    <p:extLst>
      <p:ext uri="{BB962C8B-B14F-4D97-AF65-F5344CB8AC3E}">
        <p14:creationId xmlns:p14="http://schemas.microsoft.com/office/powerpoint/2010/main" val="2369533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07835E-8D1B-44A5-B906-907C3A513FEA}" type="datetimeFigureOut">
              <a:rPr lang="en-IN" smtClean="0"/>
              <a:pPr/>
              <a:t>03-06-2020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9AA16-D194-43A3-87C0-2395FBBFCFE3}" type="slidenum">
              <a:rPr lang="en-IN" smtClean="0"/>
              <a:pPr/>
              <a:t>‹#›</a:t>
            </a:fld>
            <a:endParaRPr lang="en-IN"/>
          </a:p>
        </p:txBody>
      </p:sp>
    </p:spTree>
    <p:extLst>
      <p:ext uri="{BB962C8B-B14F-4D97-AF65-F5344CB8AC3E}">
        <p14:creationId xmlns:p14="http://schemas.microsoft.com/office/powerpoint/2010/main" val="2849205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07835E-8D1B-44A5-B906-907C3A513FEA}" type="datetimeFigureOut">
              <a:rPr lang="en-IN" smtClean="0"/>
              <a:pPr/>
              <a:t>03-06-2020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9AA16-D194-43A3-87C0-2395FBBFCFE3}" type="slidenum">
              <a:rPr lang="en-IN" smtClean="0"/>
              <a:pPr/>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906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07835E-8D1B-44A5-B906-907C3A513FEA}" type="datetimeFigureOut">
              <a:rPr lang="en-IN" smtClean="0"/>
              <a:pPr/>
              <a:t>03-06-2020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59AA16-D194-43A3-87C0-2395FBBFCFE3}" type="slidenum">
              <a:rPr lang="en-IN" smtClean="0"/>
              <a:pPr/>
              <a:t>‹#›</a:t>
            </a:fld>
            <a:endParaRPr lang="en-IN"/>
          </a:p>
        </p:txBody>
      </p:sp>
    </p:spTree>
    <p:extLst>
      <p:ext uri="{BB962C8B-B14F-4D97-AF65-F5344CB8AC3E}">
        <p14:creationId xmlns:p14="http://schemas.microsoft.com/office/powerpoint/2010/main" val="4105775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07835E-8D1B-44A5-B906-907C3A513FEA}" type="datetimeFigureOut">
              <a:rPr lang="en-IN" smtClean="0"/>
              <a:pPr/>
              <a:t>03-06-2020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59AA16-D194-43A3-87C0-2395FBBFCFE3}" type="slidenum">
              <a:rPr lang="en-IN" smtClean="0"/>
              <a:pPr/>
              <a:t>‹#›</a:t>
            </a:fld>
            <a:endParaRPr lang="en-IN"/>
          </a:p>
        </p:txBody>
      </p:sp>
    </p:spTree>
    <p:extLst>
      <p:ext uri="{BB962C8B-B14F-4D97-AF65-F5344CB8AC3E}">
        <p14:creationId xmlns:p14="http://schemas.microsoft.com/office/powerpoint/2010/main" val="3829082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07835E-8D1B-44A5-B906-907C3A513FEA}" type="datetimeFigureOut">
              <a:rPr lang="en-IN" smtClean="0"/>
              <a:pPr/>
              <a:t>03-06-2020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59AA16-D194-43A3-87C0-2395FBBFCFE3}" type="slidenum">
              <a:rPr lang="en-IN" smtClean="0"/>
              <a:pPr/>
              <a:t>‹#›</a:t>
            </a:fld>
            <a:endParaRPr lang="en-IN"/>
          </a:p>
        </p:txBody>
      </p:sp>
    </p:spTree>
    <p:extLst>
      <p:ext uri="{BB962C8B-B14F-4D97-AF65-F5344CB8AC3E}">
        <p14:creationId xmlns:p14="http://schemas.microsoft.com/office/powerpoint/2010/main" val="2151034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07835E-8D1B-44A5-B906-907C3A513FEA}" type="datetimeFigureOut">
              <a:rPr lang="en-IN" smtClean="0"/>
              <a:pPr/>
              <a:t>03-06-2020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59AA16-D194-43A3-87C0-2395FBBFCFE3}" type="slidenum">
              <a:rPr lang="en-IN" smtClean="0"/>
              <a:pPr/>
              <a:t>‹#›</a:t>
            </a:fld>
            <a:endParaRPr lang="en-IN"/>
          </a:p>
        </p:txBody>
      </p:sp>
    </p:spTree>
    <p:extLst>
      <p:ext uri="{BB962C8B-B14F-4D97-AF65-F5344CB8AC3E}">
        <p14:creationId xmlns:p14="http://schemas.microsoft.com/office/powerpoint/2010/main" val="408128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07835E-8D1B-44A5-B906-907C3A513FEA}" type="datetimeFigureOut">
              <a:rPr lang="en-IN" smtClean="0"/>
              <a:pPr/>
              <a:t>03-06-2020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59AA16-D194-43A3-87C0-2395FBBFCFE3}" type="slidenum">
              <a:rPr lang="en-IN" smtClean="0"/>
              <a:pPr/>
              <a:t>‹#›</a:t>
            </a:fld>
            <a:endParaRPr lang="en-IN"/>
          </a:p>
        </p:txBody>
      </p:sp>
    </p:spTree>
    <p:extLst>
      <p:ext uri="{BB962C8B-B14F-4D97-AF65-F5344CB8AC3E}">
        <p14:creationId xmlns:p14="http://schemas.microsoft.com/office/powerpoint/2010/main" val="2270238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07835E-8D1B-44A5-B906-907C3A513FEA}" type="datetimeFigureOut">
              <a:rPr lang="en-IN" smtClean="0"/>
              <a:pPr/>
              <a:t>03-06-2020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59AA16-D194-43A3-87C0-2395FBBFCFE3}" type="slidenum">
              <a:rPr lang="en-IN" smtClean="0"/>
              <a:pPr/>
              <a:t>‹#›</a:t>
            </a:fld>
            <a:endParaRPr lang="en-IN"/>
          </a:p>
        </p:txBody>
      </p:sp>
    </p:spTree>
    <p:extLst>
      <p:ext uri="{BB962C8B-B14F-4D97-AF65-F5344CB8AC3E}">
        <p14:creationId xmlns:p14="http://schemas.microsoft.com/office/powerpoint/2010/main" val="2844036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6607835E-8D1B-44A5-B906-907C3A513FEA}" type="datetimeFigureOut">
              <a:rPr lang="en-IN" smtClean="0"/>
              <a:pPr/>
              <a:t>03-06-2020</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D59AA16-D194-43A3-87C0-2395FBBFCFE3}" type="slidenum">
              <a:rPr lang="en-IN" smtClean="0"/>
              <a:pPr/>
              <a:t>‹#›</a:t>
            </a:fld>
            <a:endParaRPr lang="en-IN"/>
          </a:p>
        </p:txBody>
      </p:sp>
    </p:spTree>
    <p:extLst>
      <p:ext uri="{BB962C8B-B14F-4D97-AF65-F5344CB8AC3E}">
        <p14:creationId xmlns:p14="http://schemas.microsoft.com/office/powerpoint/2010/main" val="351788428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C46F-B23F-4B86-AAC1-DD30A48BFD93}"/>
              </a:ext>
            </a:extLst>
          </p:cNvPr>
          <p:cNvSpPr>
            <a:spLocks noGrp="1"/>
          </p:cNvSpPr>
          <p:nvPr>
            <p:ph type="ctrTitle"/>
          </p:nvPr>
        </p:nvSpPr>
        <p:spPr>
          <a:xfrm>
            <a:off x="5657851" y="901835"/>
            <a:ext cx="4645250" cy="2889114"/>
          </a:xfrm>
        </p:spPr>
        <p:txBody>
          <a:bodyPr anchor="b">
            <a:normAutofit fontScale="90000"/>
          </a:bodyPr>
          <a:lstStyle/>
          <a:p>
            <a:pPr algn="l"/>
            <a:r>
              <a:rPr lang="en-IN" dirty="0">
                <a:solidFill>
                  <a:schemeClr val="bg1"/>
                </a:solidFill>
              </a:rPr>
              <a:t>Minor Project </a:t>
            </a:r>
            <a:r>
              <a:rPr lang="en-IN" sz="4400" dirty="0">
                <a:solidFill>
                  <a:schemeClr val="bg1"/>
                </a:solidFill>
              </a:rPr>
              <a:t>on  Fruit recognition</a:t>
            </a:r>
          </a:p>
        </p:txBody>
      </p:sp>
      <p:sp>
        <p:nvSpPr>
          <p:cNvPr id="3" name="Subtitle 2">
            <a:extLst>
              <a:ext uri="{FF2B5EF4-FFF2-40B4-BE49-F238E27FC236}">
                <a16:creationId xmlns:a16="http://schemas.microsoft.com/office/drawing/2014/main" id="{75175291-AF12-4B39-83FD-E85A8206180F}"/>
              </a:ext>
            </a:extLst>
          </p:cNvPr>
          <p:cNvSpPr>
            <a:spLocks noGrp="1"/>
          </p:cNvSpPr>
          <p:nvPr>
            <p:ph type="subTitle" idx="1"/>
          </p:nvPr>
        </p:nvSpPr>
        <p:spPr>
          <a:xfrm>
            <a:off x="4694465" y="3858985"/>
            <a:ext cx="5020912" cy="2581275"/>
          </a:xfrm>
        </p:spPr>
        <p:txBody>
          <a:bodyPr anchor="t">
            <a:normAutofit/>
          </a:bodyPr>
          <a:lstStyle/>
          <a:p>
            <a:pPr algn="l"/>
            <a:r>
              <a:rPr lang="en-IN" sz="2000" dirty="0">
                <a:solidFill>
                  <a:schemeClr val="bg1"/>
                </a:solidFill>
              </a:rPr>
              <a:t>Prepared By-</a:t>
            </a:r>
          </a:p>
          <a:p>
            <a:pPr algn="l"/>
            <a:r>
              <a:rPr lang="en-IN" sz="2000" dirty="0">
                <a:solidFill>
                  <a:schemeClr val="bg1"/>
                </a:solidFill>
              </a:rPr>
              <a:t>Kapil Sharma(9917102141)</a:t>
            </a:r>
          </a:p>
          <a:p>
            <a:pPr algn="l"/>
            <a:r>
              <a:rPr lang="en-IN" sz="2000" dirty="0">
                <a:solidFill>
                  <a:schemeClr val="bg1"/>
                </a:solidFill>
              </a:rPr>
              <a:t>Sanchit Gupta (9917102167)</a:t>
            </a:r>
          </a:p>
          <a:p>
            <a:pPr algn="l"/>
            <a:r>
              <a:rPr lang="en-IN" sz="2000" dirty="0">
                <a:solidFill>
                  <a:schemeClr val="bg1"/>
                </a:solidFill>
              </a:rPr>
              <a:t>Satyam Gupta (9917102181)</a:t>
            </a:r>
          </a:p>
        </p:txBody>
      </p:sp>
      <p:pic>
        <p:nvPicPr>
          <p:cNvPr id="5" name="Picture 4">
            <a:extLst>
              <a:ext uri="{FF2B5EF4-FFF2-40B4-BE49-F238E27FC236}">
                <a16:creationId xmlns:a16="http://schemas.microsoft.com/office/drawing/2014/main" id="{6A4953DB-093B-4443-B69B-7F79AF502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38" y="489204"/>
            <a:ext cx="3612731" cy="4511421"/>
          </a:xfrm>
          <a:prstGeom prst="rect">
            <a:avLst/>
          </a:prstGeom>
        </p:spPr>
      </p:pic>
      <p:sp>
        <p:nvSpPr>
          <p:cNvPr id="4" name="TextBox 3"/>
          <p:cNvSpPr txBox="1"/>
          <p:nvPr/>
        </p:nvSpPr>
        <p:spPr>
          <a:xfrm>
            <a:off x="8564336" y="3858985"/>
            <a:ext cx="2898321" cy="646331"/>
          </a:xfrm>
          <a:prstGeom prst="rect">
            <a:avLst/>
          </a:prstGeom>
          <a:noFill/>
        </p:spPr>
        <p:txBody>
          <a:bodyPr wrap="square" rtlCol="0">
            <a:spAutoFit/>
          </a:bodyPr>
          <a:lstStyle/>
          <a:p>
            <a:r>
              <a:rPr lang="en-IN" dirty="0">
                <a:solidFill>
                  <a:schemeClr val="bg1"/>
                </a:solidFill>
              </a:rPr>
              <a:t>Under the guidance of -       Mr. Varun Goel </a:t>
            </a:r>
          </a:p>
        </p:txBody>
      </p:sp>
    </p:spTree>
    <p:extLst>
      <p:ext uri="{BB962C8B-B14F-4D97-AF65-F5344CB8AC3E}">
        <p14:creationId xmlns:p14="http://schemas.microsoft.com/office/powerpoint/2010/main" val="1332210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2B3F5-5002-4366-B7E3-134AE3ED679F}"/>
              </a:ext>
            </a:extLst>
          </p:cNvPr>
          <p:cNvSpPr>
            <a:spLocks noGrp="1"/>
          </p:cNvSpPr>
          <p:nvPr>
            <p:ph idx="1"/>
          </p:nvPr>
        </p:nvSpPr>
        <p:spPr>
          <a:xfrm>
            <a:off x="931818" y="1027611"/>
            <a:ext cx="10084054" cy="5068389"/>
          </a:xfrm>
        </p:spPr>
        <p:txBody>
          <a:bodyPr/>
          <a:lstStyle/>
          <a:p>
            <a:pPr marL="45720" indent="0">
              <a:buNone/>
            </a:pPr>
            <a:r>
              <a:rPr lang="en-IN" dirty="0">
                <a:solidFill>
                  <a:schemeClr val="tx1"/>
                </a:solidFill>
              </a:rPr>
              <a:t> </a:t>
            </a:r>
            <a:r>
              <a:rPr lang="en-IN" b="1" dirty="0">
                <a:solidFill>
                  <a:schemeClr val="tx1"/>
                </a:solidFill>
              </a:rPr>
              <a:t>Python:</a:t>
            </a:r>
          </a:p>
          <a:p>
            <a:pPr marL="45720" indent="0">
              <a:buNone/>
            </a:pPr>
            <a:r>
              <a:rPr lang="en-US" dirty="0">
                <a:solidFill>
                  <a:schemeClr val="tx1"/>
                </a:solidFill>
              </a:rPr>
              <a:t>Python is an example of a high level language such as C++, PHP, Pascal, C#, and Java. It is a powerful programming language which is easy to learn, which has a simple but eﬀective approach to object-oriented programming.</a:t>
            </a:r>
            <a:endParaRPr lang="en-IN" dirty="0">
              <a:solidFill>
                <a:schemeClr val="tx1"/>
              </a:solidFill>
            </a:endParaRPr>
          </a:p>
        </p:txBody>
      </p:sp>
    </p:spTree>
    <p:extLst>
      <p:ext uri="{BB962C8B-B14F-4D97-AF65-F5344CB8AC3E}">
        <p14:creationId xmlns:p14="http://schemas.microsoft.com/office/powerpoint/2010/main" val="1881943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8AFA5-FB09-423C-B2E6-97FAD2E38FC8}"/>
              </a:ext>
            </a:extLst>
          </p:cNvPr>
          <p:cNvSpPr>
            <a:spLocks noGrp="1"/>
          </p:cNvSpPr>
          <p:nvPr>
            <p:ph type="title"/>
          </p:nvPr>
        </p:nvSpPr>
        <p:spPr/>
        <p:txBody>
          <a:bodyPr>
            <a:normAutofit/>
          </a:bodyPr>
          <a:lstStyle/>
          <a:p>
            <a:r>
              <a:rPr lang="en-IN" sz="4000" b="1" u="sng" dirty="0">
                <a:effectLst>
                  <a:outerShdw blurRad="38100" dist="38100" dir="2700000" algn="tl">
                    <a:srgbClr val="000000">
                      <a:alpha val="43137"/>
                    </a:srgbClr>
                  </a:outerShdw>
                </a:effectLst>
              </a:rPr>
              <a:t>Implementation</a:t>
            </a:r>
          </a:p>
        </p:txBody>
      </p:sp>
      <p:sp>
        <p:nvSpPr>
          <p:cNvPr id="3" name="Content Placeholder 2">
            <a:extLst>
              <a:ext uri="{FF2B5EF4-FFF2-40B4-BE49-F238E27FC236}">
                <a16:creationId xmlns:a16="http://schemas.microsoft.com/office/drawing/2014/main" id="{F50C0C3A-82A0-414B-97FD-8B91A1F0F4A1}"/>
              </a:ext>
            </a:extLst>
          </p:cNvPr>
          <p:cNvSpPr>
            <a:spLocks noGrp="1"/>
          </p:cNvSpPr>
          <p:nvPr>
            <p:ph idx="1"/>
          </p:nvPr>
        </p:nvSpPr>
        <p:spPr/>
        <p:txBody>
          <a:bodyPr/>
          <a:lstStyle/>
          <a:p>
            <a:r>
              <a:rPr lang="en-US" dirty="0">
                <a:solidFill>
                  <a:schemeClr val="tx1"/>
                </a:solidFill>
                <a:latin typeface="Helvetica Neue"/>
              </a:rPr>
              <a:t>In this project we pre-process/prepare our dataset as well as train/save our model with YOLOv3 using GOOGLE COLAB. </a:t>
            </a:r>
          </a:p>
          <a:p>
            <a:r>
              <a:rPr lang="en-US" dirty="0">
                <a:solidFill>
                  <a:schemeClr val="tx1"/>
                </a:solidFill>
                <a:latin typeface="Helvetica Neue"/>
              </a:rPr>
              <a:t>The dataset required to train a detector with YOLOv3 contains 2 components: images and labels. Each image will be associated with a label ﬁle (normally a txt ﬁle) which deﬁnes the object class and coordinates of object in the image.</a:t>
            </a:r>
          </a:p>
          <a:p>
            <a:r>
              <a:rPr lang="en-US" dirty="0">
                <a:solidFill>
                  <a:schemeClr val="tx1"/>
                </a:solidFill>
                <a:latin typeface="Helvetica Neue"/>
              </a:rPr>
              <a:t>We used </a:t>
            </a:r>
            <a:r>
              <a:rPr lang="en-US" dirty="0" err="1">
                <a:solidFill>
                  <a:schemeClr val="tx1"/>
                </a:solidFill>
                <a:latin typeface="Helvetica Neue"/>
              </a:rPr>
              <a:t>labelImg</a:t>
            </a:r>
            <a:r>
              <a:rPr lang="en-US" dirty="0">
                <a:solidFill>
                  <a:schemeClr val="tx1"/>
                </a:solidFill>
                <a:latin typeface="Helvetica Neue"/>
              </a:rPr>
              <a:t> Software to label our images and then we trained our model on google </a:t>
            </a:r>
            <a:r>
              <a:rPr lang="en-US" dirty="0" err="1">
                <a:solidFill>
                  <a:schemeClr val="tx1"/>
                </a:solidFill>
                <a:latin typeface="Helvetica Neue"/>
              </a:rPr>
              <a:t>colab</a:t>
            </a:r>
            <a:r>
              <a:rPr lang="en-US" dirty="0">
                <a:solidFill>
                  <a:schemeClr val="tx1"/>
                </a:solidFill>
                <a:latin typeface="Helvetica Neue"/>
              </a:rPr>
              <a:t> due to free </a:t>
            </a:r>
            <a:r>
              <a:rPr lang="en-US" dirty="0" err="1">
                <a:solidFill>
                  <a:schemeClr val="tx1"/>
                </a:solidFill>
                <a:latin typeface="Helvetica Neue"/>
              </a:rPr>
              <a:t>gpu</a:t>
            </a:r>
            <a:r>
              <a:rPr lang="en-US" dirty="0">
                <a:solidFill>
                  <a:schemeClr val="tx1"/>
                </a:solidFill>
                <a:latin typeface="Helvetica Neue"/>
              </a:rPr>
              <a:t> feature.</a:t>
            </a:r>
            <a:endParaRPr lang="en-IN" dirty="0">
              <a:solidFill>
                <a:schemeClr val="tx1"/>
              </a:solidFill>
              <a:latin typeface="Helvetica Neue"/>
            </a:endParaRPr>
          </a:p>
        </p:txBody>
      </p:sp>
    </p:spTree>
    <p:extLst>
      <p:ext uri="{BB962C8B-B14F-4D97-AF65-F5344CB8AC3E}">
        <p14:creationId xmlns:p14="http://schemas.microsoft.com/office/powerpoint/2010/main" val="2630055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04D00C-23D2-48CA-83C4-E612826B0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217" y="495301"/>
            <a:ext cx="11447909" cy="5513614"/>
          </a:xfrm>
          <a:prstGeom prst="rect">
            <a:avLst/>
          </a:prstGeom>
        </p:spPr>
      </p:pic>
    </p:spTree>
    <p:extLst>
      <p:ext uri="{BB962C8B-B14F-4D97-AF65-F5344CB8AC3E}">
        <p14:creationId xmlns:p14="http://schemas.microsoft.com/office/powerpoint/2010/main" val="2741861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23C55-F0E0-447B-A503-1336B99C4863}"/>
              </a:ext>
            </a:extLst>
          </p:cNvPr>
          <p:cNvSpPr>
            <a:spLocks noGrp="1"/>
          </p:cNvSpPr>
          <p:nvPr>
            <p:ph type="title"/>
          </p:nvPr>
        </p:nvSpPr>
        <p:spPr/>
        <p:txBody>
          <a:bodyPr>
            <a:normAutofit/>
          </a:bodyPr>
          <a:lstStyle/>
          <a:p>
            <a:r>
              <a:rPr lang="en-IN" sz="4000" b="1" u="sng" dirty="0">
                <a:effectLst>
                  <a:outerShdw blurRad="38100" dist="38100" dir="2700000" algn="tl">
                    <a:srgbClr val="000000">
                      <a:alpha val="43137"/>
                    </a:srgbClr>
                  </a:outerShdw>
                </a:effectLst>
              </a:rPr>
              <a:t>Conclusion and Future Scope</a:t>
            </a:r>
          </a:p>
        </p:txBody>
      </p:sp>
      <p:sp>
        <p:nvSpPr>
          <p:cNvPr id="3" name="Content Placeholder 2">
            <a:extLst>
              <a:ext uri="{FF2B5EF4-FFF2-40B4-BE49-F238E27FC236}">
                <a16:creationId xmlns:a16="http://schemas.microsoft.com/office/drawing/2014/main" id="{3C40355A-9BF0-43A9-B567-F21CF6006320}"/>
              </a:ext>
            </a:extLst>
          </p:cNvPr>
          <p:cNvSpPr>
            <a:spLocks noGrp="1"/>
          </p:cNvSpPr>
          <p:nvPr>
            <p:ph idx="1"/>
          </p:nvPr>
        </p:nvSpPr>
        <p:spPr/>
        <p:txBody>
          <a:bodyPr/>
          <a:lstStyle/>
          <a:p>
            <a:r>
              <a:rPr lang="en-US" dirty="0">
                <a:solidFill>
                  <a:schemeClr val="tx1"/>
                </a:solidFill>
                <a:latin typeface="Helvetica Neue"/>
              </a:rPr>
              <a:t>The software classiﬁed the apple image as good Apple/Rotten with an accuracy of 92% and 96.47% respectively. Thus, the developed system will be helpful for the former and agriculture industry in eﬀectively sorting the Apple Fruit. </a:t>
            </a:r>
          </a:p>
          <a:p>
            <a:r>
              <a:rPr lang="en-US" dirty="0">
                <a:solidFill>
                  <a:schemeClr val="tx1"/>
                </a:solidFill>
                <a:latin typeface="Helvetica Neue"/>
              </a:rPr>
              <a:t>The outcomes in this research are based on results that involve only sample datasets. It is necessary that additional datasets should be considered for the evaluation of different classiﬁcation problems .So further, We would try to improve the accuracy in real time detection of Apple Fruit. </a:t>
            </a:r>
            <a:endParaRPr lang="en-IN" dirty="0">
              <a:solidFill>
                <a:schemeClr val="tx1"/>
              </a:solidFill>
              <a:latin typeface="Helvetica Neue"/>
            </a:endParaRPr>
          </a:p>
        </p:txBody>
      </p:sp>
    </p:spTree>
    <p:extLst>
      <p:ext uri="{BB962C8B-B14F-4D97-AF65-F5344CB8AC3E}">
        <p14:creationId xmlns:p14="http://schemas.microsoft.com/office/powerpoint/2010/main" val="4239090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B6387-8CFD-4092-BE63-BF910BCBEDAD}"/>
              </a:ext>
            </a:extLst>
          </p:cNvPr>
          <p:cNvSpPr>
            <a:spLocks noGrp="1"/>
          </p:cNvSpPr>
          <p:nvPr>
            <p:ph type="title"/>
          </p:nvPr>
        </p:nvSpPr>
        <p:spPr/>
        <p:txBody>
          <a:bodyPr>
            <a:normAutofit/>
          </a:bodyPr>
          <a:lstStyle/>
          <a:p>
            <a:r>
              <a:rPr lang="en-US" sz="4000" b="1" u="sng" dirty="0">
                <a:effectLst>
                  <a:outerShdw blurRad="38100" dist="38100" dir="2700000" algn="tl">
                    <a:srgbClr val="000000">
                      <a:alpha val="43137"/>
                    </a:srgbClr>
                  </a:outerShdw>
                </a:effectLst>
              </a:rPr>
              <a:t>References</a:t>
            </a:r>
            <a:endParaRPr lang="en-IN" sz="4000"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7BB3337-39EC-47D7-8719-9D33622E82F4}"/>
              </a:ext>
            </a:extLst>
          </p:cNvPr>
          <p:cNvSpPr>
            <a:spLocks noGrp="1"/>
          </p:cNvSpPr>
          <p:nvPr>
            <p:ph idx="1"/>
          </p:nvPr>
        </p:nvSpPr>
        <p:spPr/>
        <p:txBody>
          <a:bodyPr/>
          <a:lstStyle/>
          <a:p>
            <a:pPr marL="502920" indent="-457200">
              <a:buFont typeface="+mj-lt"/>
              <a:buAutoNum type="arabicPeriod"/>
            </a:pPr>
            <a:r>
              <a:rPr lang="en-US" dirty="0">
                <a:solidFill>
                  <a:schemeClr val="tx1"/>
                </a:solidFill>
              </a:rPr>
              <a:t>D. M. D. R. Pedro F </a:t>
            </a:r>
            <a:r>
              <a:rPr lang="en-US" dirty="0" err="1">
                <a:solidFill>
                  <a:schemeClr val="tx1"/>
                </a:solidFill>
              </a:rPr>
              <a:t>Felzenszwalb</a:t>
            </a:r>
            <a:r>
              <a:rPr lang="en-US" dirty="0">
                <a:solidFill>
                  <a:schemeClr val="tx1"/>
                </a:solidFill>
              </a:rPr>
              <a:t> Ross B </a:t>
            </a:r>
            <a:r>
              <a:rPr lang="en-US" dirty="0" err="1">
                <a:solidFill>
                  <a:schemeClr val="tx1"/>
                </a:solidFill>
              </a:rPr>
              <a:t>Girshick</a:t>
            </a:r>
            <a:r>
              <a:rPr lang="en-US" dirty="0">
                <a:solidFill>
                  <a:schemeClr val="tx1"/>
                </a:solidFill>
              </a:rPr>
              <a:t>, “Object detection with discriminatively trained part based models”, IEEE transactions on pattern analysis and machine intelligence, vol. 32, no. 9, pp. 1627–1645, 2010.</a:t>
            </a:r>
          </a:p>
          <a:p>
            <a:pPr marL="502920" indent="-457200">
              <a:buFont typeface="+mj-lt"/>
              <a:buAutoNum type="arabicPeriod"/>
            </a:pPr>
            <a:r>
              <a:rPr lang="en-US" dirty="0">
                <a:solidFill>
                  <a:schemeClr val="tx1"/>
                </a:solidFill>
              </a:rPr>
              <a:t>T. G. J. R. </a:t>
            </a:r>
            <a:r>
              <a:rPr lang="en-US" dirty="0" err="1">
                <a:solidFill>
                  <a:schemeClr val="tx1"/>
                </a:solidFill>
              </a:rPr>
              <a:t>Uijlings</a:t>
            </a:r>
            <a:r>
              <a:rPr lang="en-US" dirty="0">
                <a:solidFill>
                  <a:schemeClr val="tx1"/>
                </a:solidFill>
              </a:rPr>
              <a:t> K. E. van de Sande and A. W. </a:t>
            </a:r>
            <a:r>
              <a:rPr lang="en-US" dirty="0" err="1">
                <a:solidFill>
                  <a:schemeClr val="tx1"/>
                </a:solidFill>
              </a:rPr>
              <a:t>Smeulders</a:t>
            </a:r>
            <a:r>
              <a:rPr lang="en-US" dirty="0">
                <a:solidFill>
                  <a:schemeClr val="tx1"/>
                </a:solidFill>
              </a:rPr>
              <a:t>., “Selective search for object recognition.”, International journal of computer vision, vol. 104, no. 2, pp. 154–171, 2013.</a:t>
            </a:r>
          </a:p>
          <a:p>
            <a:pPr marL="502920" indent="-457200">
              <a:buFont typeface="+mj-lt"/>
              <a:buAutoNum type="arabicPeriod"/>
            </a:pPr>
            <a:r>
              <a:rPr lang="en-US" dirty="0">
                <a:solidFill>
                  <a:schemeClr val="tx1"/>
                </a:solidFill>
              </a:rPr>
              <a:t>https://algorithmia.com/blog/deep-dive-into-object-detection-with-open-images-using-tensorflow</a:t>
            </a:r>
          </a:p>
        </p:txBody>
      </p:sp>
    </p:spTree>
    <p:extLst>
      <p:ext uri="{BB962C8B-B14F-4D97-AF65-F5344CB8AC3E}">
        <p14:creationId xmlns:p14="http://schemas.microsoft.com/office/powerpoint/2010/main" val="2896883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25E1D-7C4A-44C6-9932-D4FEB031D0C2}"/>
              </a:ext>
            </a:extLst>
          </p:cNvPr>
          <p:cNvSpPr>
            <a:spLocks noGrp="1"/>
          </p:cNvSpPr>
          <p:nvPr>
            <p:ph type="title"/>
          </p:nvPr>
        </p:nvSpPr>
        <p:spPr/>
        <p:txBody>
          <a:bodyPr/>
          <a:lstStyle/>
          <a:p>
            <a:r>
              <a:rPr lang="en-IN" b="1" u="sng" dirty="0">
                <a:effectLst>
                  <a:outerShdw blurRad="38100" dist="38100" dir="2700000" algn="tl">
                    <a:srgbClr val="000000">
                      <a:alpha val="43137"/>
                    </a:srgbClr>
                  </a:outerShdw>
                </a:effectLst>
              </a:rPr>
              <a:t>Content</a:t>
            </a:r>
          </a:p>
        </p:txBody>
      </p:sp>
      <p:sp>
        <p:nvSpPr>
          <p:cNvPr id="3" name="Content Placeholder 2">
            <a:extLst>
              <a:ext uri="{FF2B5EF4-FFF2-40B4-BE49-F238E27FC236}">
                <a16:creationId xmlns:a16="http://schemas.microsoft.com/office/drawing/2014/main" id="{1A6CB4FD-DAC3-4DD3-897C-1F210D799972}"/>
              </a:ext>
            </a:extLst>
          </p:cNvPr>
          <p:cNvSpPr>
            <a:spLocks noGrp="1"/>
          </p:cNvSpPr>
          <p:nvPr>
            <p:ph idx="1"/>
          </p:nvPr>
        </p:nvSpPr>
        <p:spPr/>
        <p:txBody>
          <a:bodyPr>
            <a:normAutofit lnSpcReduction="10000"/>
          </a:bodyPr>
          <a:lstStyle/>
          <a:p>
            <a:pPr marL="502920" indent="-457200">
              <a:buFont typeface="+mj-lt"/>
              <a:buAutoNum type="arabicPeriod"/>
            </a:pPr>
            <a:r>
              <a:rPr lang="en-IN" dirty="0">
                <a:solidFill>
                  <a:schemeClr val="tx1"/>
                </a:solidFill>
                <a:latin typeface="Helvetica Neue"/>
              </a:rPr>
              <a:t>Objective</a:t>
            </a:r>
          </a:p>
          <a:p>
            <a:pPr marL="502920" indent="-457200">
              <a:buFont typeface="+mj-lt"/>
              <a:buAutoNum type="arabicPeriod"/>
            </a:pPr>
            <a:r>
              <a:rPr lang="en-IN" dirty="0">
                <a:solidFill>
                  <a:schemeClr val="tx1"/>
                </a:solidFill>
                <a:latin typeface="Helvetica Neue"/>
              </a:rPr>
              <a:t>Why we choose this project</a:t>
            </a:r>
          </a:p>
          <a:p>
            <a:pPr marL="502920" indent="-457200">
              <a:buFont typeface="+mj-lt"/>
              <a:buAutoNum type="arabicPeriod"/>
            </a:pPr>
            <a:r>
              <a:rPr lang="en-IN" dirty="0">
                <a:solidFill>
                  <a:schemeClr val="tx1"/>
                </a:solidFill>
                <a:latin typeface="Helvetica Neue"/>
              </a:rPr>
              <a:t>Introduction</a:t>
            </a:r>
          </a:p>
          <a:p>
            <a:pPr marL="502920" indent="-457200">
              <a:buFont typeface="+mj-lt"/>
              <a:buAutoNum type="arabicPeriod"/>
            </a:pPr>
            <a:r>
              <a:rPr lang="en-IN" dirty="0">
                <a:solidFill>
                  <a:schemeClr val="tx1"/>
                </a:solidFill>
                <a:latin typeface="Helvetica Neue"/>
              </a:rPr>
              <a:t>Comparison with others</a:t>
            </a:r>
          </a:p>
          <a:p>
            <a:pPr marL="502920" indent="-457200">
              <a:buFont typeface="+mj-lt"/>
              <a:buAutoNum type="arabicPeriod"/>
            </a:pPr>
            <a:r>
              <a:rPr lang="en-IN" dirty="0">
                <a:solidFill>
                  <a:schemeClr val="tx1"/>
                </a:solidFill>
                <a:latin typeface="Helvetica Neue"/>
              </a:rPr>
              <a:t>Advantages and disadvantages</a:t>
            </a:r>
          </a:p>
          <a:p>
            <a:pPr marL="502920" indent="-457200">
              <a:buFont typeface="+mj-lt"/>
              <a:buAutoNum type="arabicPeriod"/>
            </a:pPr>
            <a:r>
              <a:rPr lang="en-IN" dirty="0">
                <a:solidFill>
                  <a:schemeClr val="tx1"/>
                </a:solidFill>
                <a:latin typeface="Helvetica Neue"/>
              </a:rPr>
              <a:t>Software required </a:t>
            </a:r>
          </a:p>
          <a:p>
            <a:pPr marL="502920" indent="-457200">
              <a:buFont typeface="+mj-lt"/>
              <a:buAutoNum type="arabicPeriod"/>
            </a:pPr>
            <a:r>
              <a:rPr lang="en-IN" dirty="0">
                <a:solidFill>
                  <a:schemeClr val="tx1"/>
                </a:solidFill>
                <a:latin typeface="Helvetica Neue"/>
              </a:rPr>
              <a:t>Implementation</a:t>
            </a:r>
          </a:p>
          <a:p>
            <a:pPr marL="502920" indent="-457200">
              <a:buFont typeface="+mj-lt"/>
              <a:buAutoNum type="arabicPeriod"/>
            </a:pPr>
            <a:r>
              <a:rPr lang="en-IN" dirty="0">
                <a:solidFill>
                  <a:schemeClr val="tx1"/>
                </a:solidFill>
                <a:latin typeface="Helvetica Neue"/>
              </a:rPr>
              <a:t>Conclusion and Future Scope</a:t>
            </a:r>
          </a:p>
          <a:p>
            <a:pPr marL="502920" indent="-457200">
              <a:buFont typeface="+mj-lt"/>
              <a:buAutoNum type="arabicPeriod"/>
            </a:pPr>
            <a:r>
              <a:rPr lang="en-IN" dirty="0">
                <a:solidFill>
                  <a:schemeClr val="tx1"/>
                </a:solidFill>
                <a:latin typeface="Helvetica Neue"/>
              </a:rPr>
              <a:t>References</a:t>
            </a:r>
          </a:p>
        </p:txBody>
      </p:sp>
    </p:spTree>
    <p:extLst>
      <p:ext uri="{BB962C8B-B14F-4D97-AF65-F5344CB8AC3E}">
        <p14:creationId xmlns:p14="http://schemas.microsoft.com/office/powerpoint/2010/main" val="33107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896" y="358747"/>
            <a:ext cx="9875520" cy="1356360"/>
          </a:xfrm>
        </p:spPr>
        <p:txBody>
          <a:bodyPr/>
          <a:lstStyle/>
          <a:p>
            <a:r>
              <a:rPr lang="en-US" b="1" u="sng" dirty="0">
                <a:effectLst>
                  <a:outerShdw blurRad="38100" dist="38100" dir="2700000" algn="tl">
                    <a:srgbClr val="000000">
                      <a:alpha val="43137"/>
                    </a:srgbClr>
                  </a:outerShdw>
                </a:effectLst>
              </a:rPr>
              <a:t>Objective</a:t>
            </a:r>
          </a:p>
        </p:txBody>
      </p:sp>
      <p:sp>
        <p:nvSpPr>
          <p:cNvPr id="3" name="Content Placeholder 2"/>
          <p:cNvSpPr>
            <a:spLocks noGrp="1"/>
          </p:cNvSpPr>
          <p:nvPr>
            <p:ph idx="1"/>
          </p:nvPr>
        </p:nvSpPr>
        <p:spPr>
          <a:xfrm>
            <a:off x="1143000" y="1658867"/>
            <a:ext cx="9872871" cy="4437133"/>
          </a:xfrm>
        </p:spPr>
        <p:txBody>
          <a:bodyPr/>
          <a:lstStyle/>
          <a:p>
            <a:pPr>
              <a:buNone/>
            </a:pPr>
            <a:r>
              <a:rPr lang="en-US" dirty="0">
                <a:solidFill>
                  <a:schemeClr val="tx1"/>
                </a:solidFill>
                <a:latin typeface="Helvetica Neue"/>
              </a:rPr>
              <a:t>  Eﬀorts are being geared up towards the replacement of human operator with automated systems, as human operators are inconsistent and less eﬃcient. So automatic grading of fruit is essential before packaging and possible transportation to diﬀerent distance according to the number of days left to get mature. The objective of this work is to make this fruit grading systems automatic and fast with the help of computer vision, image processing and fuzzy logic technique.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7304D-F6E4-4CC9-AF0B-629D5CA3A9F4}"/>
              </a:ext>
            </a:extLst>
          </p:cNvPr>
          <p:cNvSpPr>
            <a:spLocks noGrp="1"/>
          </p:cNvSpPr>
          <p:nvPr>
            <p:ph type="title"/>
          </p:nvPr>
        </p:nvSpPr>
        <p:spPr/>
        <p:txBody>
          <a:bodyPr/>
          <a:lstStyle/>
          <a:p>
            <a:pPr algn="ctr"/>
            <a:r>
              <a:rPr lang="en-IN" b="1" u="sng" dirty="0">
                <a:effectLst>
                  <a:outerShdw blurRad="38100" dist="38100" dir="2700000" algn="tl">
                    <a:srgbClr val="000000">
                      <a:alpha val="43137"/>
                    </a:srgbClr>
                  </a:outerShdw>
                </a:effectLst>
              </a:rPr>
              <a:t>Why We Choose This Project</a:t>
            </a:r>
          </a:p>
        </p:txBody>
      </p:sp>
      <p:sp>
        <p:nvSpPr>
          <p:cNvPr id="3" name="Content Placeholder 2">
            <a:extLst>
              <a:ext uri="{FF2B5EF4-FFF2-40B4-BE49-F238E27FC236}">
                <a16:creationId xmlns:a16="http://schemas.microsoft.com/office/drawing/2014/main" id="{4593FB8B-5403-4A2C-905E-1A7074C83008}"/>
              </a:ext>
            </a:extLst>
          </p:cNvPr>
          <p:cNvSpPr>
            <a:spLocks noGrp="1"/>
          </p:cNvSpPr>
          <p:nvPr>
            <p:ph idx="1"/>
          </p:nvPr>
        </p:nvSpPr>
        <p:spPr/>
        <p:txBody>
          <a:bodyPr>
            <a:normAutofit lnSpcReduction="10000"/>
          </a:bodyPr>
          <a:lstStyle/>
          <a:p>
            <a:r>
              <a:rPr lang="en-US" dirty="0">
                <a:solidFill>
                  <a:schemeClr val="tx1"/>
                </a:solidFill>
                <a:latin typeface="Helvetica Neue"/>
              </a:rPr>
              <a:t>Developing a perfect fruit detection and recognition system is that it needs extra eﬀort in the detection part where in an image, the diﬀerence between two diﬀerent fruit is very limited like apple and tomato.</a:t>
            </a:r>
          </a:p>
          <a:p>
            <a:endParaRPr lang="en-US" dirty="0">
              <a:solidFill>
                <a:schemeClr val="tx1"/>
              </a:solidFill>
              <a:latin typeface="Helvetica Neue"/>
            </a:endParaRPr>
          </a:p>
          <a:p>
            <a:pPr marL="1371400" lvl="5" indent="0">
              <a:buNone/>
            </a:pPr>
            <a:endParaRPr lang="en-US" dirty="0">
              <a:solidFill>
                <a:schemeClr val="tx1"/>
              </a:solidFill>
              <a:latin typeface="Helvetica Neue"/>
            </a:endParaRPr>
          </a:p>
          <a:p>
            <a:pPr marL="1371400" lvl="5" indent="0">
              <a:buNone/>
            </a:pPr>
            <a:endParaRPr lang="en-US" dirty="0">
              <a:solidFill>
                <a:schemeClr val="tx1"/>
              </a:solidFill>
              <a:latin typeface="Helvetica Neue"/>
            </a:endParaRPr>
          </a:p>
          <a:p>
            <a:pPr marL="1371400" lvl="5" indent="0">
              <a:buNone/>
            </a:pPr>
            <a:endParaRPr lang="en-US" dirty="0">
              <a:solidFill>
                <a:schemeClr val="tx1"/>
              </a:solidFill>
              <a:latin typeface="Helvetica Neue"/>
            </a:endParaRPr>
          </a:p>
          <a:p>
            <a:pPr marL="1371400" lvl="5" indent="0">
              <a:buNone/>
            </a:pPr>
            <a:r>
              <a:rPr lang="en-US" dirty="0">
                <a:solidFill>
                  <a:schemeClr val="tx1"/>
                </a:solidFill>
                <a:latin typeface="Helvetica Neue"/>
              </a:rPr>
              <a:t>                         </a:t>
            </a:r>
          </a:p>
          <a:p>
            <a:pPr marL="1371400" lvl="5" indent="0">
              <a:buNone/>
            </a:pPr>
            <a:endParaRPr lang="en-US" dirty="0">
              <a:solidFill>
                <a:schemeClr val="tx1"/>
              </a:solidFill>
              <a:latin typeface="Helvetica Neue"/>
            </a:endParaRPr>
          </a:p>
          <a:p>
            <a:pPr marL="1371400" lvl="5" indent="0">
              <a:buNone/>
            </a:pPr>
            <a:r>
              <a:rPr lang="en-US" dirty="0">
                <a:solidFill>
                  <a:schemeClr val="tx1"/>
                </a:solidFill>
                <a:latin typeface="Helvetica Neue"/>
              </a:rPr>
              <a:t>                             </a:t>
            </a:r>
          </a:p>
          <a:p>
            <a:pPr marL="1371400" lvl="5" indent="0">
              <a:buNone/>
            </a:pPr>
            <a:r>
              <a:rPr lang="en-US" dirty="0">
                <a:solidFill>
                  <a:schemeClr val="tx1"/>
                </a:solidFill>
                <a:latin typeface="Helvetica Neue"/>
              </a:rPr>
              <a:t>		</a:t>
            </a:r>
            <a:r>
              <a:rPr lang="en-US" sz="1900" dirty="0">
                <a:solidFill>
                  <a:schemeClr val="tx1"/>
                </a:solidFill>
                <a:latin typeface="Helvetica Neue"/>
              </a:rPr>
              <a:t>Fig 1: Fruits of similar color and shape</a:t>
            </a:r>
          </a:p>
          <a:p>
            <a:r>
              <a:rPr lang="en-US" dirty="0">
                <a:solidFill>
                  <a:schemeClr val="tx1"/>
                </a:solidFill>
                <a:latin typeface="Helvetica Neue"/>
              </a:rPr>
              <a:t>Fruits are likely to be found in groups and inside of an image they might appear overlapping one another within a same region.</a:t>
            </a:r>
          </a:p>
          <a:p>
            <a:endParaRPr lang="en-US" dirty="0">
              <a:solidFill>
                <a:schemeClr val="tx1"/>
              </a:solidFill>
              <a:latin typeface="Helvetica Neue"/>
            </a:endParaRPr>
          </a:p>
        </p:txBody>
      </p:sp>
      <p:pic>
        <p:nvPicPr>
          <p:cNvPr id="5" name="Picture 4">
            <a:extLst>
              <a:ext uri="{FF2B5EF4-FFF2-40B4-BE49-F238E27FC236}">
                <a16:creationId xmlns:a16="http://schemas.microsoft.com/office/drawing/2014/main" id="{93B86134-D7F9-4055-8343-D4484B3FC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4205" y="2935976"/>
            <a:ext cx="3696085" cy="2045327"/>
          </a:xfrm>
          <a:prstGeom prst="rect">
            <a:avLst/>
          </a:prstGeom>
        </p:spPr>
      </p:pic>
    </p:spTree>
    <p:extLst>
      <p:ext uri="{BB962C8B-B14F-4D97-AF65-F5344CB8AC3E}">
        <p14:creationId xmlns:p14="http://schemas.microsoft.com/office/powerpoint/2010/main" val="605372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184" y="334471"/>
            <a:ext cx="9875520" cy="1356360"/>
          </a:xfrm>
        </p:spPr>
        <p:txBody>
          <a:bodyPr/>
          <a:lstStyle/>
          <a:p>
            <a:r>
              <a:rPr lang="en-US" b="1" u="sng" dirty="0">
                <a:effectLst>
                  <a:outerShdw blurRad="38100" dist="38100" dir="2700000" algn="tl">
                    <a:srgbClr val="000000">
                      <a:alpha val="43137"/>
                    </a:srgbClr>
                  </a:outerShdw>
                </a:effectLst>
              </a:rPr>
              <a:t>Introduction</a:t>
            </a:r>
          </a:p>
        </p:txBody>
      </p:sp>
      <p:sp>
        <p:nvSpPr>
          <p:cNvPr id="3" name="Content Placeholder 2"/>
          <p:cNvSpPr>
            <a:spLocks noGrp="1"/>
          </p:cNvSpPr>
          <p:nvPr>
            <p:ph idx="1"/>
          </p:nvPr>
        </p:nvSpPr>
        <p:spPr>
          <a:xfrm>
            <a:off x="1143000" y="1505119"/>
            <a:ext cx="9872871" cy="5081798"/>
          </a:xfrm>
        </p:spPr>
        <p:txBody>
          <a:bodyPr>
            <a:normAutofit fontScale="92500" lnSpcReduction="10000"/>
          </a:bodyPr>
          <a:lstStyle/>
          <a:p>
            <a:pPr>
              <a:buNone/>
            </a:pPr>
            <a:r>
              <a:rPr lang="en-US" b="1" dirty="0">
                <a:solidFill>
                  <a:schemeClr val="tx1"/>
                </a:solidFill>
                <a:latin typeface="Helvetica Neue"/>
              </a:rPr>
              <a:t>YOLO</a:t>
            </a:r>
          </a:p>
          <a:p>
            <a:pPr>
              <a:buNone/>
            </a:pPr>
            <a:r>
              <a:rPr lang="en-US" dirty="0">
                <a:solidFill>
                  <a:schemeClr val="tx1"/>
                </a:solidFill>
                <a:latin typeface="Helvetica Neue"/>
              </a:rPr>
              <a:t> You Only Look Once (YOLO) at an image to predict what objects are present and where they are. A single convolutional network simultaneously predicts multiple bounding boxes and class probabilities for those boxes.</a:t>
            </a:r>
          </a:p>
          <a:p>
            <a:pPr>
              <a:buNone/>
            </a:pPr>
            <a:r>
              <a:rPr lang="en-US" dirty="0">
                <a:solidFill>
                  <a:schemeClr val="tx1"/>
                </a:solidFill>
                <a:latin typeface="Helvetica Neue"/>
              </a:rPr>
              <a:t>YOLO trains on full images and directly optimizes detection performance. This unified model has several benefits over traditional methods of object detection.</a:t>
            </a:r>
          </a:p>
          <a:p>
            <a:pPr>
              <a:buNone/>
            </a:pPr>
            <a:r>
              <a:rPr lang="en-US" dirty="0">
                <a:solidFill>
                  <a:schemeClr val="tx1"/>
                </a:solidFill>
                <a:latin typeface="Helvetica Neue"/>
              </a:rPr>
              <a:t>																																																																														</a:t>
            </a:r>
          </a:p>
          <a:p>
            <a:pPr>
              <a:buNone/>
            </a:pPr>
            <a:r>
              <a:rPr lang="en-US" dirty="0">
                <a:solidFill>
                  <a:schemeClr val="tx1"/>
                </a:solidFill>
                <a:latin typeface="Helvetica Neue"/>
              </a:rPr>
              <a:t>				</a:t>
            </a:r>
          </a:p>
          <a:p>
            <a:pPr>
              <a:buNone/>
            </a:pPr>
            <a:r>
              <a:rPr lang="en-US" dirty="0">
                <a:solidFill>
                  <a:schemeClr val="tx1"/>
                </a:solidFill>
                <a:latin typeface="Helvetica Neue"/>
              </a:rPr>
              <a:t>				     Fig 2:Image detection[3]	</a:t>
            </a:r>
          </a:p>
        </p:txBody>
      </p:sp>
      <p:pic>
        <p:nvPicPr>
          <p:cNvPr id="5" name="Picture 4">
            <a:extLst>
              <a:ext uri="{FF2B5EF4-FFF2-40B4-BE49-F238E27FC236}">
                <a16:creationId xmlns:a16="http://schemas.microsoft.com/office/drawing/2014/main" id="{845F16E6-35E6-43EB-8D3E-F80CA382A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521" y="3546317"/>
            <a:ext cx="3638466" cy="243647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0256-7D86-41B7-99D9-529783F0919B}"/>
              </a:ext>
            </a:extLst>
          </p:cNvPr>
          <p:cNvSpPr>
            <a:spLocks noGrp="1"/>
          </p:cNvSpPr>
          <p:nvPr>
            <p:ph type="title"/>
          </p:nvPr>
        </p:nvSpPr>
        <p:spPr/>
        <p:txBody>
          <a:bodyPr/>
          <a:lstStyle/>
          <a:p>
            <a:r>
              <a:rPr lang="en-IN" b="1" u="sng" dirty="0">
                <a:effectLst>
                  <a:outerShdw blurRad="38100" dist="38100" dir="2700000" algn="tl">
                    <a:srgbClr val="000000">
                      <a:alpha val="43137"/>
                    </a:srgbClr>
                  </a:outerShdw>
                </a:effectLst>
              </a:rPr>
              <a:t>Comparison with others</a:t>
            </a:r>
          </a:p>
        </p:txBody>
      </p:sp>
      <p:sp>
        <p:nvSpPr>
          <p:cNvPr id="3" name="Content Placeholder 2">
            <a:extLst>
              <a:ext uri="{FF2B5EF4-FFF2-40B4-BE49-F238E27FC236}">
                <a16:creationId xmlns:a16="http://schemas.microsoft.com/office/drawing/2014/main" id="{1A7BFAD3-9222-469A-B985-F4D42020B8C1}"/>
              </a:ext>
            </a:extLst>
          </p:cNvPr>
          <p:cNvSpPr>
            <a:spLocks noGrp="1"/>
          </p:cNvSpPr>
          <p:nvPr>
            <p:ph idx="1"/>
          </p:nvPr>
        </p:nvSpPr>
        <p:spPr/>
        <p:txBody>
          <a:bodyPr>
            <a:normAutofit/>
          </a:bodyPr>
          <a:lstStyle/>
          <a:p>
            <a:pPr>
              <a:buNone/>
            </a:pPr>
            <a:r>
              <a:rPr lang="en-US" dirty="0">
                <a:solidFill>
                  <a:schemeClr val="tx1"/>
                </a:solidFill>
                <a:latin typeface="Helvetica Neue"/>
              </a:rPr>
              <a:t> </a:t>
            </a:r>
            <a:r>
              <a:rPr lang="en-US" b="1" dirty="0">
                <a:solidFill>
                  <a:schemeClr val="tx1"/>
                </a:solidFill>
                <a:latin typeface="Helvetica Neue"/>
              </a:rPr>
              <a:t>Deformable parts models-</a:t>
            </a:r>
          </a:p>
          <a:p>
            <a:pPr>
              <a:buNone/>
            </a:pPr>
            <a:r>
              <a:rPr lang="en-US" dirty="0">
                <a:solidFill>
                  <a:schemeClr val="tx1"/>
                </a:solidFill>
                <a:latin typeface="Helvetica Neue"/>
              </a:rPr>
              <a:t>  Deformable parts models (DPM) use a sliding window approach to object detection. DPM uses a disjoint pipeline to extract static </a:t>
            </a:r>
            <a:r>
              <a:rPr lang="en-US" dirty="0" err="1">
                <a:solidFill>
                  <a:schemeClr val="tx1"/>
                </a:solidFill>
                <a:latin typeface="Helvetica Neue"/>
              </a:rPr>
              <a:t>features,classify</a:t>
            </a:r>
            <a:r>
              <a:rPr lang="en-US" dirty="0">
                <a:solidFill>
                  <a:schemeClr val="tx1"/>
                </a:solidFill>
                <a:latin typeface="Helvetica Neue"/>
              </a:rPr>
              <a:t> regions, predict bounding boxes for high scoring regions, etc.[1]</a:t>
            </a:r>
          </a:p>
          <a:p>
            <a:pPr>
              <a:buNone/>
            </a:pPr>
            <a:r>
              <a:rPr lang="en-US" b="1" dirty="0">
                <a:solidFill>
                  <a:schemeClr val="tx1"/>
                </a:solidFill>
                <a:latin typeface="Helvetica Neue"/>
              </a:rPr>
              <a:t> R-CNN-</a:t>
            </a:r>
          </a:p>
          <a:p>
            <a:pPr>
              <a:buNone/>
            </a:pPr>
            <a:r>
              <a:rPr lang="en-US" b="1" dirty="0">
                <a:solidFill>
                  <a:schemeClr val="tx1"/>
                </a:solidFill>
                <a:latin typeface="Helvetica Neue"/>
              </a:rPr>
              <a:t>	</a:t>
            </a:r>
            <a:r>
              <a:rPr lang="en-US" dirty="0">
                <a:solidFill>
                  <a:schemeClr val="tx1"/>
                </a:solidFill>
                <a:latin typeface="Helvetica Neue"/>
              </a:rPr>
              <a:t>R-CNN and its variants use region proposals instead of sliding windows to find objects in images. Selective Search generates potential bounding boxes, a convolutional network extracts features, an SVM scores the boxes, a linear model adjusts the bounding boxes, and non-max suppression eliminates duplicate detections.[2]</a:t>
            </a:r>
          </a:p>
        </p:txBody>
      </p:sp>
    </p:spTree>
    <p:extLst>
      <p:ext uri="{BB962C8B-B14F-4D97-AF65-F5344CB8AC3E}">
        <p14:creationId xmlns:p14="http://schemas.microsoft.com/office/powerpoint/2010/main" val="109569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ADA05-0FA7-44AA-BE04-6DFB1989A29D}"/>
              </a:ext>
            </a:extLst>
          </p:cNvPr>
          <p:cNvSpPr>
            <a:spLocks noGrp="1"/>
          </p:cNvSpPr>
          <p:nvPr>
            <p:ph type="title"/>
          </p:nvPr>
        </p:nvSpPr>
        <p:spPr/>
        <p:txBody>
          <a:bodyPr/>
          <a:lstStyle/>
          <a:p>
            <a:r>
              <a:rPr lang="en-IN" b="1" u="sng" dirty="0">
                <a:effectLst>
                  <a:outerShdw blurRad="38100" dist="38100" dir="2700000" algn="tl">
                    <a:srgbClr val="000000">
                      <a:alpha val="43137"/>
                    </a:srgbClr>
                  </a:outerShdw>
                </a:effectLst>
              </a:rPr>
              <a:t>Advantages</a:t>
            </a:r>
          </a:p>
        </p:txBody>
      </p:sp>
      <p:sp>
        <p:nvSpPr>
          <p:cNvPr id="3" name="Content Placeholder 2">
            <a:extLst>
              <a:ext uri="{FF2B5EF4-FFF2-40B4-BE49-F238E27FC236}">
                <a16:creationId xmlns:a16="http://schemas.microsoft.com/office/drawing/2014/main" id="{03D66382-C729-4CB5-AD65-92FAC76DDFA4}"/>
              </a:ext>
            </a:extLst>
          </p:cNvPr>
          <p:cNvSpPr>
            <a:spLocks noGrp="1"/>
          </p:cNvSpPr>
          <p:nvPr>
            <p:ph idx="1"/>
          </p:nvPr>
        </p:nvSpPr>
        <p:spPr/>
        <p:txBody>
          <a:bodyPr/>
          <a:lstStyle/>
          <a:p>
            <a:pPr marL="502920" indent="-457200">
              <a:buFont typeface="+mj-lt"/>
              <a:buAutoNum type="arabicParenR"/>
            </a:pPr>
            <a:r>
              <a:rPr lang="en-US" sz="2000" dirty="0">
                <a:solidFill>
                  <a:schemeClr val="tx1"/>
                </a:solidFill>
                <a:latin typeface="Helvetica Neue"/>
              </a:rPr>
              <a:t> It is extremely fast. Since we frame detection as a regression problem we don’t need a complex pipeline. We simply run our neural network on a new image at test time to predict detections.</a:t>
            </a:r>
          </a:p>
          <a:p>
            <a:pPr marL="502920" indent="-457200">
              <a:buFont typeface="+mj-lt"/>
              <a:buAutoNum type="arabicParenR"/>
            </a:pPr>
            <a:r>
              <a:rPr lang="en-US" sz="2000" dirty="0">
                <a:solidFill>
                  <a:schemeClr val="tx1"/>
                </a:solidFill>
                <a:latin typeface="Helvetica Neue"/>
              </a:rPr>
              <a:t> It reasons globally about the image when making predictions. Unlike sliding window and region proposal-based techniques, YOLO sees the entire image during training and test time so it implicitly encodes contextual information about classes as well as their appearance.</a:t>
            </a:r>
          </a:p>
          <a:p>
            <a:pPr marL="502920" indent="-457200">
              <a:buFont typeface="+mj-lt"/>
              <a:buAutoNum type="arabicParenR"/>
            </a:pPr>
            <a:r>
              <a:rPr lang="en-US" sz="2000" dirty="0">
                <a:solidFill>
                  <a:schemeClr val="tx1"/>
                </a:solidFill>
                <a:latin typeface="Helvetica Neue"/>
              </a:rPr>
              <a:t>It learns generalizable representations of objects. When trained on natural images and tested on artwork, YOLO outperforms top detection methods like DPM and R-CNN by a wide margin. </a:t>
            </a:r>
          </a:p>
          <a:p>
            <a:endParaRPr lang="en-IN" dirty="0"/>
          </a:p>
        </p:txBody>
      </p:sp>
    </p:spTree>
    <p:extLst>
      <p:ext uri="{BB962C8B-B14F-4D97-AF65-F5344CB8AC3E}">
        <p14:creationId xmlns:p14="http://schemas.microsoft.com/office/powerpoint/2010/main" val="3230183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17BD8-9C30-47CA-8051-48B6E73C6C81}"/>
              </a:ext>
            </a:extLst>
          </p:cNvPr>
          <p:cNvSpPr>
            <a:spLocks noGrp="1"/>
          </p:cNvSpPr>
          <p:nvPr>
            <p:ph type="title"/>
          </p:nvPr>
        </p:nvSpPr>
        <p:spPr/>
        <p:txBody>
          <a:bodyPr/>
          <a:lstStyle/>
          <a:p>
            <a:r>
              <a:rPr lang="en-IN" b="1" u="sng" dirty="0">
                <a:effectLst>
                  <a:outerShdw blurRad="38100" dist="38100" dir="2700000" algn="tl">
                    <a:srgbClr val="000000">
                      <a:alpha val="43137"/>
                    </a:srgbClr>
                  </a:outerShdw>
                </a:effectLst>
              </a:rPr>
              <a:t>Disadvantage</a:t>
            </a:r>
            <a:endParaRPr lang="en-IN" dirty="0"/>
          </a:p>
        </p:txBody>
      </p:sp>
      <p:sp>
        <p:nvSpPr>
          <p:cNvPr id="3" name="Content Placeholder 2">
            <a:extLst>
              <a:ext uri="{FF2B5EF4-FFF2-40B4-BE49-F238E27FC236}">
                <a16:creationId xmlns:a16="http://schemas.microsoft.com/office/drawing/2014/main" id="{FFC84BE2-E7C5-450C-B5E4-F1CF100D7668}"/>
              </a:ext>
            </a:extLst>
          </p:cNvPr>
          <p:cNvSpPr>
            <a:spLocks noGrp="1"/>
          </p:cNvSpPr>
          <p:nvPr>
            <p:ph idx="1"/>
          </p:nvPr>
        </p:nvSpPr>
        <p:spPr/>
        <p:txBody>
          <a:bodyPr/>
          <a:lstStyle/>
          <a:p>
            <a:pPr marL="502920" indent="-457200">
              <a:buFont typeface="+mj-lt"/>
              <a:buAutoNum type="arabicPeriod"/>
            </a:pPr>
            <a:r>
              <a:rPr lang="en-US" dirty="0">
                <a:solidFill>
                  <a:schemeClr val="tx1"/>
                </a:solidFill>
                <a:latin typeface="Helvetica Neue"/>
              </a:rPr>
              <a:t>It lags behind state-of-the-art detection systems in accuracy. </a:t>
            </a:r>
          </a:p>
          <a:p>
            <a:pPr marL="502920" indent="-457200">
              <a:buFont typeface="+mj-lt"/>
              <a:buAutoNum type="arabicPeriod"/>
            </a:pPr>
            <a:r>
              <a:rPr lang="en-US" dirty="0">
                <a:solidFill>
                  <a:schemeClr val="tx1"/>
                </a:solidFill>
                <a:latin typeface="Helvetica Neue"/>
              </a:rPr>
              <a:t>While it can quickly identify objects in images it struggles to precisely localize some objects, especially small ones.</a:t>
            </a:r>
            <a:endParaRPr lang="en-IN" dirty="0">
              <a:solidFill>
                <a:schemeClr val="tx1"/>
              </a:solidFill>
              <a:latin typeface="Helvetica Neue"/>
            </a:endParaRPr>
          </a:p>
        </p:txBody>
      </p:sp>
    </p:spTree>
    <p:extLst>
      <p:ext uri="{BB962C8B-B14F-4D97-AF65-F5344CB8AC3E}">
        <p14:creationId xmlns:p14="http://schemas.microsoft.com/office/powerpoint/2010/main" val="810382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6FB3B-143B-44CB-A4C1-369A36143B8E}"/>
              </a:ext>
            </a:extLst>
          </p:cNvPr>
          <p:cNvSpPr>
            <a:spLocks noGrp="1"/>
          </p:cNvSpPr>
          <p:nvPr>
            <p:ph type="title"/>
          </p:nvPr>
        </p:nvSpPr>
        <p:spPr/>
        <p:txBody>
          <a:bodyPr/>
          <a:lstStyle/>
          <a:p>
            <a:r>
              <a:rPr lang="en-IN" sz="4000" b="1" u="sng" dirty="0">
                <a:effectLst>
                  <a:outerShdw blurRad="38100" dist="38100" dir="2700000" algn="tl">
                    <a:srgbClr val="000000">
                      <a:alpha val="43137"/>
                    </a:srgbClr>
                  </a:outerShdw>
                </a:effectLst>
              </a:rPr>
              <a:t>Software Required</a:t>
            </a:r>
            <a:r>
              <a:rPr lang="en-IN" dirty="0"/>
              <a:t> </a:t>
            </a:r>
          </a:p>
        </p:txBody>
      </p:sp>
      <p:sp>
        <p:nvSpPr>
          <p:cNvPr id="3" name="Content Placeholder 2">
            <a:extLst>
              <a:ext uri="{FF2B5EF4-FFF2-40B4-BE49-F238E27FC236}">
                <a16:creationId xmlns:a16="http://schemas.microsoft.com/office/drawing/2014/main" id="{016D5870-2113-4B6A-8B2C-460F618D73FE}"/>
              </a:ext>
            </a:extLst>
          </p:cNvPr>
          <p:cNvSpPr>
            <a:spLocks noGrp="1"/>
          </p:cNvSpPr>
          <p:nvPr>
            <p:ph idx="1"/>
          </p:nvPr>
        </p:nvSpPr>
        <p:spPr/>
        <p:txBody>
          <a:bodyPr>
            <a:normAutofit/>
          </a:bodyPr>
          <a:lstStyle/>
          <a:p>
            <a:pPr marL="45720" indent="0">
              <a:buNone/>
            </a:pPr>
            <a:r>
              <a:rPr lang="en-US" b="1" dirty="0">
                <a:solidFill>
                  <a:schemeClr val="tx1"/>
                </a:solidFill>
                <a:latin typeface="Helvetica Neue"/>
              </a:rPr>
              <a:t>Operating System</a:t>
            </a:r>
            <a:r>
              <a:rPr lang="en-US" dirty="0">
                <a:solidFill>
                  <a:schemeClr val="tx1"/>
                </a:solidFill>
                <a:latin typeface="Helvetica Neue"/>
              </a:rPr>
              <a:t>:</a:t>
            </a:r>
          </a:p>
          <a:p>
            <a:pPr marL="45720" indent="0">
              <a:buNone/>
            </a:pPr>
            <a:r>
              <a:rPr lang="en-US" dirty="0">
                <a:solidFill>
                  <a:schemeClr val="tx1"/>
                </a:solidFill>
                <a:latin typeface="Helvetica Neue"/>
              </a:rPr>
              <a:t>An operating system (OS) is a system software that manages computer hardware, software resources, and provides common services for computer programs. Every computer must have at least one OS to run other programs. </a:t>
            </a:r>
            <a:r>
              <a:rPr lang="en-US" dirty="0" err="1">
                <a:solidFill>
                  <a:schemeClr val="tx1"/>
                </a:solidFill>
                <a:latin typeface="Helvetica Neue"/>
              </a:rPr>
              <a:t>Eg</a:t>
            </a:r>
            <a:r>
              <a:rPr lang="en-US" dirty="0">
                <a:solidFill>
                  <a:schemeClr val="tx1"/>
                </a:solidFill>
                <a:latin typeface="Helvetica Neue"/>
              </a:rPr>
              <a:t>:-Windows (64- bit), Mac, Linux.</a:t>
            </a:r>
          </a:p>
          <a:p>
            <a:pPr marL="45720" indent="0">
              <a:buNone/>
            </a:pPr>
            <a:r>
              <a:rPr lang="en-US" b="1" dirty="0">
                <a:solidFill>
                  <a:schemeClr val="tx1"/>
                </a:solidFill>
                <a:latin typeface="Helvetica Neue"/>
              </a:rPr>
              <a:t>Anaconda Navigator:</a:t>
            </a:r>
          </a:p>
          <a:p>
            <a:pPr marL="45720" indent="0">
              <a:buNone/>
            </a:pPr>
            <a:r>
              <a:rPr lang="en-US" dirty="0">
                <a:solidFill>
                  <a:schemeClr val="tx1"/>
                </a:solidFill>
                <a:latin typeface="Helvetica Neue"/>
              </a:rPr>
              <a:t>Anaconda is a free and open source distribution of the Python and R programming languages for scientiﬁc computing that aims to simplify package management and deployment. Package versions are managed by the package management system </a:t>
            </a:r>
            <a:r>
              <a:rPr lang="en-US" dirty="0" err="1">
                <a:solidFill>
                  <a:schemeClr val="tx1"/>
                </a:solidFill>
                <a:latin typeface="Helvetica Neue"/>
              </a:rPr>
              <a:t>conda</a:t>
            </a:r>
            <a:endParaRPr lang="en-US" dirty="0">
              <a:solidFill>
                <a:schemeClr val="tx1"/>
              </a:solidFill>
              <a:latin typeface="Helvetica Neue"/>
            </a:endParaRPr>
          </a:p>
          <a:p>
            <a:pPr marL="274320" lvl="1" indent="0">
              <a:buNone/>
            </a:pPr>
            <a:endParaRPr lang="en-US" dirty="0">
              <a:solidFill>
                <a:schemeClr val="tx1"/>
              </a:solidFill>
              <a:latin typeface="Helvetica Neue"/>
            </a:endParaRPr>
          </a:p>
          <a:p>
            <a:endParaRPr lang="en-IN" dirty="0">
              <a:solidFill>
                <a:schemeClr val="tx1"/>
              </a:solidFill>
            </a:endParaRPr>
          </a:p>
        </p:txBody>
      </p:sp>
    </p:spTree>
    <p:extLst>
      <p:ext uri="{BB962C8B-B14F-4D97-AF65-F5344CB8AC3E}">
        <p14:creationId xmlns:p14="http://schemas.microsoft.com/office/powerpoint/2010/main" val="3950257895"/>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1054</TotalTime>
  <Words>1060</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Corbel</vt:lpstr>
      <vt:lpstr>Helvetica Neue</vt:lpstr>
      <vt:lpstr>Basis</vt:lpstr>
      <vt:lpstr>Minor Project on  Fruit recognition</vt:lpstr>
      <vt:lpstr>Content</vt:lpstr>
      <vt:lpstr>Objective</vt:lpstr>
      <vt:lpstr>Why We Choose This Project</vt:lpstr>
      <vt:lpstr>Introduction</vt:lpstr>
      <vt:lpstr>Comparison with others</vt:lpstr>
      <vt:lpstr>Advantages</vt:lpstr>
      <vt:lpstr>Disadvantage</vt:lpstr>
      <vt:lpstr>Software Required </vt:lpstr>
      <vt:lpstr>PowerPoint Presentation</vt:lpstr>
      <vt:lpstr>Implementation</vt:lpstr>
      <vt:lpstr>PowerPoint Presentation</vt:lpstr>
      <vt:lpstr>Conclusion and 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dc:title>
  <dc:creator>Sanchit Gupta</dc:creator>
  <cp:lastModifiedBy>Sanchit Gupta</cp:lastModifiedBy>
  <cp:revision>125</cp:revision>
  <dcterms:created xsi:type="dcterms:W3CDTF">2019-08-23T08:31:35Z</dcterms:created>
  <dcterms:modified xsi:type="dcterms:W3CDTF">2020-06-03T08:46:40Z</dcterms:modified>
</cp:coreProperties>
</file>